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9" r:id="rId2"/>
    <p:sldId id="542" r:id="rId3"/>
    <p:sldId id="541" r:id="rId4"/>
    <p:sldId id="539" r:id="rId5"/>
    <p:sldId id="423" r:id="rId6"/>
    <p:sldId id="525" r:id="rId7"/>
    <p:sldId id="521" r:id="rId8"/>
    <p:sldId id="433" r:id="rId9"/>
    <p:sldId id="513" r:id="rId10"/>
    <p:sldId id="534" r:id="rId11"/>
    <p:sldId id="517" r:id="rId12"/>
    <p:sldId id="518" r:id="rId13"/>
    <p:sldId id="519" r:id="rId14"/>
  </p:sldIdLst>
  <p:sldSz cx="9144000" cy="5143500" type="screen16x9"/>
  <p:notesSz cx="9931400" cy="67945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6A6A6"/>
    <a:srgbClr val="EA4316"/>
    <a:srgbClr val="0000FF"/>
    <a:srgbClr val="FF0000"/>
    <a:srgbClr val="14F82F"/>
    <a:srgbClr val="BFBFBF"/>
    <a:srgbClr val="000000"/>
    <a:srgbClr val="FFFF00"/>
    <a:srgbClr val="FF00FF"/>
    <a:srgbClr val="E6B9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10" autoAdjust="0"/>
    <p:restoredTop sz="72343" autoAdjust="0"/>
  </p:normalViewPr>
  <p:slideViewPr>
    <p:cSldViewPr>
      <p:cViewPr>
        <p:scale>
          <a:sx n="71" d="100"/>
          <a:sy n="71" d="100"/>
        </p:scale>
        <p:origin x="-2196" y="-147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4" d="100"/>
          <a:sy n="64" d="100"/>
        </p:scale>
        <p:origin x="-3390" y="-126"/>
      </p:cViewPr>
      <p:guideLst>
        <p:guide orient="horz" pos="2140"/>
        <p:guide pos="312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5625496" y="0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8E17FCF9-A409-464A-978D-31195F473BF0}" type="datetimeFigureOut">
              <a:rPr kumimoji="1" lang="ja-JP" altLang="en-US" smtClean="0"/>
              <a:t>2016/9/15</a:t>
            </a:fld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2" y="6453596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5625496" y="6453596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6BE755F5-52A6-45DF-A885-D888E203AD67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206670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5625496" y="0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/>
          <a:lstStyle>
            <a:lvl1pPr algn="r">
              <a:defRPr sz="1200"/>
            </a:lvl1pPr>
          </a:lstStyle>
          <a:p>
            <a:fld id="{3713DB69-8271-4B13-863A-C009C6655C55}" type="datetimeFigureOut">
              <a:rPr kumimoji="1" lang="ja-JP" altLang="en-US" smtClean="0"/>
              <a:t>2016/9/15</a:t>
            </a:fld>
            <a:endParaRPr kumimoji="1" lang="ja-JP" altLang="en-US" dirty="0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703513" y="509588"/>
            <a:ext cx="4524375" cy="25463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21" tIns="45661" rIns="91321" bIns="45661" rtlCol="0" anchor="ctr"/>
          <a:lstStyle/>
          <a:p>
            <a:endParaRPr lang="ja-JP" altLang="en-US" dirty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993140" y="3227388"/>
            <a:ext cx="7945120" cy="3057525"/>
          </a:xfrm>
          <a:prstGeom prst="rect">
            <a:avLst/>
          </a:prstGeom>
        </p:spPr>
        <p:txBody>
          <a:bodyPr vert="horz" lIns="91321" tIns="45661" rIns="91321" bIns="45661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2" y="6453596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l">
              <a:defRPr sz="1200"/>
            </a:lvl1pPr>
          </a:lstStyle>
          <a:p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5625496" y="6453596"/>
            <a:ext cx="4303607" cy="339725"/>
          </a:xfrm>
          <a:prstGeom prst="rect">
            <a:avLst/>
          </a:prstGeom>
        </p:spPr>
        <p:txBody>
          <a:bodyPr vert="horz" lIns="91321" tIns="45661" rIns="91321" bIns="45661" rtlCol="0" anchor="b"/>
          <a:lstStyle>
            <a:lvl1pPr algn="r">
              <a:defRPr sz="1200"/>
            </a:lvl1pPr>
          </a:lstStyle>
          <a:p>
            <a:fld id="{6209EA5E-A537-42D6-BC84-D0D9F2CD0160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02926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703513" y="509588"/>
            <a:ext cx="4524375" cy="25463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Today, I talk about our recent study for the </a:t>
            </a:r>
            <a:r>
              <a:rPr kumimoji="1" lang="en-US" altLang="ja-JP" baseline="0" dirty="0" err="1" smtClean="0"/>
              <a:t>KbarNN</a:t>
            </a:r>
            <a:r>
              <a:rPr kumimoji="1" lang="en-US" altLang="ja-JP" baseline="0" dirty="0" smtClean="0"/>
              <a:t> bound state based on J-PARC E15 – 2</a:t>
            </a:r>
            <a:r>
              <a:rPr kumimoji="1" lang="en-US" altLang="ja-JP" baseline="30000" dirty="0" smtClean="0"/>
              <a:t>nd</a:t>
            </a:r>
            <a:r>
              <a:rPr kumimoji="1" lang="en-US" altLang="ja-JP" baseline="0" dirty="0" smtClean="0"/>
              <a:t> experiment data.</a:t>
            </a:r>
          </a:p>
          <a:p>
            <a:r>
              <a:rPr kumimoji="1" lang="en-US" altLang="ja-JP" baseline="0" dirty="0" smtClean="0"/>
              <a:t>We applied an exclusive Lambda-p invariant-mass spectroscopy in the Lambda p n final state to higher statistics data than our 1</a:t>
            </a:r>
            <a:r>
              <a:rPr kumimoji="1" lang="en-US" altLang="ja-JP" baseline="30000" dirty="0" smtClean="0"/>
              <a:t>st</a:t>
            </a:r>
            <a:r>
              <a:rPr kumimoji="1" lang="en-US" altLang="ja-JP" baseline="0" dirty="0" smtClean="0"/>
              <a:t> experiment.</a:t>
            </a:r>
          </a:p>
          <a:p>
            <a:r>
              <a:rPr kumimoji="1" lang="en-US" altLang="ja-JP" baseline="0" dirty="0" smtClean="0"/>
              <a:t>I am Takumi </a:t>
            </a:r>
            <a:r>
              <a:rPr kumimoji="1" lang="en-US" altLang="ja-JP" baseline="0" dirty="0" err="1" smtClean="0"/>
              <a:t>Yamaga</a:t>
            </a:r>
            <a:r>
              <a:rPr kumimoji="1" lang="en-US" altLang="ja-JP" baseline="0" dirty="0" smtClean="0"/>
              <a:t> from Osaka </a:t>
            </a:r>
            <a:r>
              <a:rPr kumimoji="1" lang="en-US" altLang="ja-JP" baseline="0" dirty="0" err="1" smtClean="0"/>
              <a:t>universiy</a:t>
            </a:r>
            <a:r>
              <a:rPr kumimoji="1" lang="en-US" altLang="ja-JP" baseline="0" dirty="0" smtClean="0"/>
              <a:t>.</a:t>
            </a:r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657403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These are contents of my talk.</a:t>
            </a:r>
          </a:p>
          <a:p>
            <a:r>
              <a:rPr kumimoji="1" lang="en-US" altLang="ja-JP" baseline="0" dirty="0" smtClean="0"/>
              <a:t>After introduction of </a:t>
            </a:r>
            <a:r>
              <a:rPr kumimoji="1" lang="en-US" altLang="ja-JP" baseline="0" dirty="0" err="1" smtClean="0"/>
              <a:t>KbarNN</a:t>
            </a:r>
            <a:r>
              <a:rPr kumimoji="1" lang="en-US" altLang="ja-JP" baseline="0" dirty="0" smtClean="0"/>
              <a:t> bound state, I will explain our experiment and analysis procedure.</a:t>
            </a:r>
          </a:p>
          <a:p>
            <a:r>
              <a:rPr kumimoji="1" lang="en-US" altLang="ja-JP" baseline="0" dirty="0" smtClean="0"/>
              <a:t>Then, I will show our preliminary results based on E15 2</a:t>
            </a:r>
            <a:r>
              <a:rPr kumimoji="1" lang="en-US" altLang="ja-JP" baseline="30000" dirty="0" smtClean="0"/>
              <a:t>nd</a:t>
            </a:r>
            <a:r>
              <a:rPr kumimoji="1" lang="en-US" altLang="ja-JP" baseline="0" dirty="0" smtClean="0"/>
              <a:t> experiment.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First of all, I introduce the </a:t>
            </a:r>
            <a:r>
              <a:rPr kumimoji="1" lang="en-US" altLang="ja-JP" baseline="0" dirty="0" err="1" smtClean="0"/>
              <a:t>KbarNN</a:t>
            </a:r>
            <a:r>
              <a:rPr kumimoji="1" lang="en-US" altLang="ja-JP" baseline="0" dirty="0" smtClean="0"/>
              <a:t> bound state and our physics motivation.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09566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Before</a:t>
            </a:r>
            <a:r>
              <a:rPr kumimoji="1" lang="en-US" altLang="ja-JP" baseline="0" dirty="0" smtClean="0"/>
              <a:t> talking about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nuclei, let’s consider about the component of that.</a:t>
            </a:r>
          </a:p>
          <a:p>
            <a:r>
              <a:rPr kumimoji="1" lang="en-US" altLang="ja-JP" baseline="0" dirty="0" smtClean="0"/>
              <a:t>The constituent of the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nuclei are kaon and nucleus.</a:t>
            </a:r>
          </a:p>
          <a:p>
            <a:r>
              <a:rPr kumimoji="1" lang="en-US" altLang="ja-JP" baseline="0" dirty="0" smtClean="0"/>
              <a:t>Both of them are well understood now a day.</a:t>
            </a:r>
          </a:p>
          <a:p>
            <a:r>
              <a:rPr kumimoji="1" lang="en-US" altLang="ja-JP" baseline="0" dirty="0" smtClean="0"/>
              <a:t>Also, the interaction between these on mass threshold is also well studied by experimental measurement of </a:t>
            </a:r>
          </a:p>
          <a:p>
            <a:r>
              <a:rPr kumimoji="1" lang="en-US" altLang="ja-JP" baseline="0" dirty="0" smtClean="0"/>
              <a:t>Low-energy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scattering, X-ray from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atoms and many theoretical calculations.</a:t>
            </a:r>
          </a:p>
          <a:p>
            <a:r>
              <a:rPr kumimoji="1" lang="en-US" altLang="ja-JP" baseline="0" dirty="0" smtClean="0"/>
              <a:t>As a results of them, the interaction between anti-kaon and nucleon is kwon as strong attractive force in isospin 0 channel.</a:t>
            </a:r>
          </a:p>
          <a:p>
            <a:r>
              <a:rPr kumimoji="1" lang="en-US" altLang="ja-JP" baseline="0" dirty="0" smtClean="0"/>
              <a:t>And, that between anti-kaon and nucleus is also attractive.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On the other hands, we don’t understand well the </a:t>
            </a:r>
            <a:r>
              <a:rPr kumimoji="1" lang="en-US" altLang="ja-JP" baseline="0" dirty="0" err="1" smtClean="0"/>
              <a:t>Kbar</a:t>
            </a:r>
            <a:r>
              <a:rPr kumimoji="1" lang="en-US" altLang="ja-JP" baseline="0" dirty="0" smtClean="0"/>
              <a:t> N interaction in the energy below the mass threshold.</a:t>
            </a:r>
          </a:p>
          <a:p>
            <a:r>
              <a:rPr kumimoji="1" lang="en-US" altLang="ja-JP" baseline="0" dirty="0" smtClean="0"/>
              <a:t>Because, these measurement cannot provide any information in subthreshold region.</a:t>
            </a:r>
          </a:p>
          <a:p>
            <a:r>
              <a:rPr kumimoji="1" lang="en-US" altLang="ja-JP" baseline="0" dirty="0" smtClean="0"/>
              <a:t>So, there has been many discussion in this energy region.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Anyway, we have known the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interaction is attractive on threshold.</a:t>
            </a:r>
          </a:p>
          <a:p>
            <a:r>
              <a:rPr kumimoji="1" lang="en-US" altLang="ja-JP" baseline="0" dirty="0" smtClean="0"/>
              <a:t>Naively, such a attractive force would help to construct a bound state of  anti-kaon and nucleus.</a:t>
            </a:r>
          </a:p>
          <a:p>
            <a:r>
              <a:rPr kumimoji="1" lang="en-US" altLang="ja-JP" baseline="0" dirty="0" smtClean="0"/>
              <a:t>This bound state is called as “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nuclei”.</a:t>
            </a:r>
          </a:p>
          <a:p>
            <a:r>
              <a:rPr kumimoji="1" lang="en-US" altLang="ja-JP" baseline="0" dirty="0" smtClean="0"/>
              <a:t>The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nucleus is really different from normal nucleus.</a:t>
            </a:r>
          </a:p>
          <a:p>
            <a:r>
              <a:rPr kumimoji="1" lang="en-US" altLang="ja-JP" baseline="0" dirty="0" smtClean="0"/>
              <a:t>Because, this state is build by not only baryon but also by meson.</a:t>
            </a:r>
          </a:p>
          <a:p>
            <a:r>
              <a:rPr kumimoji="1" lang="en-US" altLang="ja-JP" baseline="0" dirty="0" smtClean="0"/>
              <a:t>And, due to strong attractive force of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interaction,</a:t>
            </a:r>
          </a:p>
          <a:p>
            <a:r>
              <a:rPr kumimoji="1" lang="en-US" altLang="ja-JP" baseline="0" dirty="0" smtClean="0"/>
              <a:t>Deeply binding energy and higher density than normal nucleus are expected.</a:t>
            </a:r>
          </a:p>
          <a:p>
            <a:r>
              <a:rPr kumimoji="1" lang="en-US" altLang="ja-JP" baseline="0" dirty="0" smtClean="0"/>
              <a:t>So, the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nucleus itself is really interesting object.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Furthermore, the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nucleus has important information of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interaction in </a:t>
            </a:r>
            <a:r>
              <a:rPr kumimoji="1" lang="en-US" altLang="ja-JP" baseline="0" dirty="0" err="1" smtClean="0"/>
              <a:t>subtrheshold</a:t>
            </a:r>
            <a:r>
              <a:rPr kumimoji="1" lang="en-US" altLang="ja-JP" baseline="0" dirty="0" smtClean="0"/>
              <a:t> region.</a:t>
            </a:r>
          </a:p>
          <a:p>
            <a:r>
              <a:rPr kumimoji="1" lang="en-US" altLang="ja-JP" baseline="0" dirty="0" smtClean="0"/>
              <a:t>So, there has been many studies for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nucleus.</a:t>
            </a:r>
          </a:p>
          <a:p>
            <a:r>
              <a:rPr kumimoji="1" lang="en-US" altLang="ja-JP" baseline="0" dirty="0" smtClean="0"/>
              <a:t>But, because the studying for such a exotic state is so difficult, we start from the most simplest </a:t>
            </a:r>
            <a:r>
              <a:rPr kumimoji="1" lang="en-US" altLang="ja-JP" baseline="0" dirty="0" err="1" smtClean="0"/>
              <a:t>kaonic</a:t>
            </a:r>
            <a:r>
              <a:rPr kumimoji="1" lang="en-US" altLang="ja-JP" baseline="0" dirty="0" smtClean="0"/>
              <a:t> nuclei, </a:t>
            </a:r>
            <a:r>
              <a:rPr kumimoji="1" lang="en-US" altLang="ja-JP" baseline="0" dirty="0" err="1" smtClean="0"/>
              <a:t>KbarNN</a:t>
            </a:r>
            <a:r>
              <a:rPr kumimoji="1" lang="en-US" altLang="ja-JP" baseline="0" dirty="0" smtClean="0"/>
              <a:t> system.</a:t>
            </a:r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  <a:p>
            <a:endParaRPr kumimoji="1" lang="en-US" altLang="ja-JP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92723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703513" y="509588"/>
            <a:ext cx="4524375" cy="25463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In here, I want to summarize the situation of the </a:t>
            </a:r>
            <a:r>
              <a:rPr kumimoji="1" lang="en-US" altLang="ja-JP" baseline="0" dirty="0" err="1" smtClean="0"/>
              <a:t>KbarNN</a:t>
            </a:r>
            <a:r>
              <a:rPr kumimoji="1" lang="en-US" altLang="ja-JP" baseline="0" dirty="0" smtClean="0"/>
              <a:t>, so-called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bound state, briefly.</a:t>
            </a:r>
          </a:p>
          <a:p>
            <a:r>
              <a:rPr kumimoji="1" lang="en-US" altLang="ja-JP" baseline="0" dirty="0" smtClean="0"/>
              <a:t>By theoretical calculations, the existence of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bound state is strongly bereaved.</a:t>
            </a:r>
          </a:p>
          <a:p>
            <a:r>
              <a:rPr kumimoji="1" lang="en-US" altLang="ja-JP" baseline="0" dirty="0" smtClean="0"/>
              <a:t>Because, all of them are report the existence of the bound state even they use different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interaction model.</a:t>
            </a:r>
          </a:p>
          <a:p>
            <a:r>
              <a:rPr kumimoji="1" lang="en-US" altLang="ja-JP" baseline="0" dirty="0" smtClean="0"/>
              <a:t>On the other hands, In experimental side, these three group reported structure which is considered as coming from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bound state.</a:t>
            </a:r>
          </a:p>
          <a:p>
            <a:r>
              <a:rPr kumimoji="1" lang="en-US" altLang="ja-JP" baseline="0" dirty="0" smtClean="0"/>
              <a:t>But, these groups reported these is no significant structure in the bound region.</a:t>
            </a:r>
          </a:p>
          <a:p>
            <a:r>
              <a:rPr kumimoji="1" lang="en-US" altLang="ja-JP" baseline="0" dirty="0" smtClean="0"/>
              <a:t>So, the existence of the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bound state is still not confirmed.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And, this plot summarizes the binding energy and decay width of each reported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bound state.</a:t>
            </a:r>
          </a:p>
          <a:p>
            <a:r>
              <a:rPr kumimoji="1" lang="en-US" altLang="ja-JP" baseline="0" dirty="0" smtClean="0"/>
              <a:t>These three are experimental results, and these </a:t>
            </a:r>
            <a:r>
              <a:rPr kumimoji="1" lang="en-US" altLang="ja-JP" baseline="0" dirty="0" err="1" smtClean="0"/>
              <a:t>plotsreported</a:t>
            </a:r>
            <a:r>
              <a:rPr kumimoji="1" lang="en-US" altLang="ja-JP" baseline="0" dirty="0" smtClean="0"/>
              <a:t> by theoretical groups.</a:t>
            </a:r>
          </a:p>
          <a:p>
            <a:r>
              <a:rPr kumimoji="1" lang="en-US" altLang="ja-JP" baseline="0" dirty="0" smtClean="0"/>
              <a:t>As you see in here, the binding energy and decay width distributes widely in each report.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Like this,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is still not clear and it a matter to study more.</a:t>
            </a:r>
          </a:p>
          <a:p>
            <a:r>
              <a:rPr kumimoji="1" lang="en-US" altLang="ja-JP" baseline="0" dirty="0" smtClean="0"/>
              <a:t>So we have been searching for this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bound state at J-PARC.</a:t>
            </a:r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4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7313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703513" y="509588"/>
            <a:ext cx="4524375" cy="25463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are searching for the K-pp</a:t>
            </a:r>
            <a:r>
              <a:rPr kumimoji="1" lang="en-US" altLang="ja-JP" baseline="0" dirty="0" smtClean="0"/>
              <a:t> bound state by using (K-, n) reaction at J-PARC hadron experimental facility.</a:t>
            </a:r>
          </a:p>
          <a:p>
            <a:r>
              <a:rPr kumimoji="1" lang="en-US" altLang="ja-JP" baseline="0" dirty="0" smtClean="0"/>
              <a:t>The reaction can be drawn as this very simple picture.</a:t>
            </a:r>
          </a:p>
          <a:p>
            <a:r>
              <a:rPr kumimoji="1" lang="en-US" altLang="ja-JP" baseline="0" dirty="0" smtClean="0"/>
              <a:t>1 GeV/c kaon beam is irradiated onto the liquid helium-three target.</a:t>
            </a:r>
          </a:p>
          <a:p>
            <a:r>
              <a:rPr kumimoji="1" lang="en-US" altLang="ja-JP" baseline="0" dirty="0" smtClean="0"/>
              <a:t>And the neutron is kicked out to forward direction, with bring large momentum.</a:t>
            </a:r>
          </a:p>
          <a:p>
            <a:r>
              <a:rPr kumimoji="1" lang="en-US" altLang="ja-JP" baseline="0" dirty="0" smtClean="0"/>
              <a:t>Then, K-minus and 2 protons remain and would form the K-pp bound state.</a:t>
            </a:r>
          </a:p>
          <a:p>
            <a:r>
              <a:rPr kumimoji="1" lang="en-US" altLang="ja-JP" baseline="0" dirty="0" smtClean="0"/>
              <a:t>The K-pp decays into lambda p pair which is one of the expected decay mode of the K-pp bound state.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===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This is overview picture of our experimental setup.</a:t>
            </a:r>
          </a:p>
          <a:p>
            <a:r>
              <a:rPr kumimoji="1" lang="en-US" altLang="ja-JP" dirty="0" smtClean="0"/>
              <a:t>The</a:t>
            </a:r>
            <a:r>
              <a:rPr kumimoji="1" lang="en-US" altLang="ja-JP" baseline="0" dirty="0" smtClean="0"/>
              <a:t> intense kaon beam is provided form here,</a:t>
            </a:r>
          </a:p>
          <a:p>
            <a:r>
              <a:rPr kumimoji="1" lang="en-US" altLang="ja-JP" baseline="0" dirty="0" smtClean="0"/>
              <a:t>And its momentum is measured by beam spectrometer system here.</a:t>
            </a:r>
          </a:p>
          <a:p>
            <a:r>
              <a:rPr kumimoji="1" lang="en-US" altLang="ja-JP" baseline="0" dirty="0" smtClean="0"/>
              <a:t>The helium-three target is located in center of the cylindrical detector system here.</a:t>
            </a:r>
          </a:p>
          <a:p>
            <a:r>
              <a:rPr kumimoji="1" lang="en-US" altLang="ja-JP" dirty="0" smtClean="0"/>
              <a:t>And there are forward counters</a:t>
            </a:r>
            <a:r>
              <a:rPr kumimoji="1" lang="en-US" altLang="ja-JP" baseline="0" dirty="0" smtClean="0"/>
              <a:t> in downstream.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this talk, I focus on the analysis using only CDS.</a:t>
            </a:r>
          </a:p>
          <a:p>
            <a:r>
              <a:rPr kumimoji="1" lang="en-US" altLang="ja-JP" baseline="0" dirty="0" smtClean="0"/>
              <a:t>We detect this proton and pi-p pair from charged decay of Lambda by the CDS.</a:t>
            </a:r>
          </a:p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5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268812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703513" y="509588"/>
            <a:ext cx="4524375" cy="25463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we calculate particle</a:t>
            </a:r>
            <a:r>
              <a:rPr kumimoji="1" lang="en-US" altLang="ja-JP" baseline="0" dirty="0" smtClean="0"/>
              <a:t> mass by using measured momentum and velocity,</a:t>
            </a:r>
          </a:p>
          <a:p>
            <a:r>
              <a:rPr kumimoji="1" lang="en-US" altLang="ja-JP" baseline="0" dirty="0" smtClean="0"/>
              <a:t>And we can plot a PID plot like this.</a:t>
            </a:r>
          </a:p>
          <a:p>
            <a:r>
              <a:rPr kumimoji="1" lang="en-US" altLang="ja-JP" baseline="0" dirty="0" smtClean="0"/>
              <a:t>We select the pi-minus and proton in the region indicated red line which is corresponding to 2.5 sigma region.</a:t>
            </a:r>
          </a:p>
          <a:p>
            <a:r>
              <a:rPr kumimoji="1" lang="en-US" altLang="ja-JP" baseline="0" dirty="0" smtClean="0"/>
              <a:t>To avoid contaminations, we removed overlap regions.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Then, we try to reconstruct Lambda form two pi-p pair.</a:t>
            </a:r>
          </a:p>
          <a:p>
            <a:r>
              <a:rPr kumimoji="1" lang="en-US" altLang="ja-JP" baseline="0" dirty="0" smtClean="0"/>
              <a:t>We use Log likelihood method to select correct pi p pair from Lambda decay.</a:t>
            </a:r>
          </a:p>
          <a:p>
            <a:r>
              <a:rPr kumimoji="1" lang="en-US" altLang="ja-JP" baseline="0" dirty="0" smtClean="0"/>
              <a:t>And this figure shows invariant mass spectrum of pip pairs.</a:t>
            </a:r>
          </a:p>
          <a:p>
            <a:r>
              <a:rPr kumimoji="1" lang="en-US" altLang="ja-JP" baseline="0" dirty="0" smtClean="0"/>
              <a:t>The blue events are selected as Lambda decay events, which is located around Lambda mass correctly.</a:t>
            </a:r>
          </a:p>
          <a:p>
            <a:r>
              <a:rPr kumimoji="1" lang="en-US" altLang="ja-JP" baseline="0" dirty="0" smtClean="0"/>
              <a:t>The contamination from wrong pip pair is expected to be less than a few percent.</a:t>
            </a:r>
            <a:endParaRPr kumimoji="1" lang="ja-JP" altLang="en-US" dirty="0" smtClean="0"/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==</a:t>
            </a:r>
          </a:p>
          <a:p>
            <a:endParaRPr kumimoji="1" lang="en-US" altLang="ja-JP" dirty="0" smtClean="0"/>
          </a:p>
          <a:p>
            <a:r>
              <a:rPr kumimoji="1" lang="en-US" altLang="ja-JP" dirty="0" smtClean="0"/>
              <a:t>At the last, we check the </a:t>
            </a:r>
            <a:r>
              <a:rPr kumimoji="1" lang="en-US" altLang="ja-JP" dirty="0" err="1" smtClean="0"/>
              <a:t>Lp</a:t>
            </a:r>
            <a:r>
              <a:rPr kumimoji="1" lang="en-US" altLang="ja-JP" baseline="0" dirty="0" smtClean="0"/>
              <a:t> missing mass spectrum to ensure the final state is </a:t>
            </a:r>
            <a:r>
              <a:rPr kumimoji="1" lang="en-US" altLang="ja-JP" baseline="0" dirty="0" err="1" smtClean="0"/>
              <a:t>Lpn</a:t>
            </a:r>
            <a:r>
              <a:rPr kumimoji="1" lang="en-US" altLang="ja-JP" baseline="0" dirty="0" smtClean="0"/>
              <a:t>.</a:t>
            </a:r>
          </a:p>
          <a:p>
            <a:r>
              <a:rPr kumimoji="1" lang="en-US" altLang="ja-JP" dirty="0" smtClean="0"/>
              <a:t>In this analysis, the neutron window is set</a:t>
            </a:r>
            <a:r>
              <a:rPr kumimoji="1" lang="en-US" altLang="ja-JP" baseline="0" dirty="0" smtClean="0"/>
              <a:t> to here.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In this way, we ready to start an exclusive </a:t>
            </a:r>
            <a:r>
              <a:rPr kumimoji="1" lang="en-US" altLang="ja-JP" baseline="0" dirty="0" err="1" smtClean="0"/>
              <a:t>Lp</a:t>
            </a:r>
            <a:r>
              <a:rPr kumimoji="1" lang="en-US" altLang="ja-JP" baseline="0" dirty="0" smtClean="0"/>
              <a:t> invariant mass analysis.</a:t>
            </a:r>
          </a:p>
          <a:p>
            <a:endParaRPr kumimoji="1" lang="ja-JP" altLang="en-US" dirty="0" smtClean="0"/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6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3875230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703513" y="509588"/>
            <a:ext cx="4524375" cy="254635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First, I want to show our 1</a:t>
            </a:r>
            <a:r>
              <a:rPr kumimoji="1" lang="en-US" altLang="ja-JP" baseline="30000" dirty="0" smtClean="0"/>
              <a:t>st</a:t>
            </a:r>
            <a:r>
              <a:rPr kumimoji="1" lang="en-US" altLang="ja-JP" baseline="0" dirty="0" smtClean="0"/>
              <a:t> experimental results.</a:t>
            </a:r>
          </a:p>
          <a:p>
            <a:r>
              <a:rPr kumimoji="1" lang="en-US" altLang="ja-JP" baseline="0" dirty="0" smtClean="0"/>
              <a:t>In the beginning of this year, we published a paper based on our 1</a:t>
            </a:r>
            <a:r>
              <a:rPr kumimoji="1" lang="en-US" altLang="ja-JP" baseline="30000" dirty="0" smtClean="0"/>
              <a:t>st</a:t>
            </a:r>
            <a:r>
              <a:rPr kumimoji="1" lang="en-US" altLang="ja-JP" baseline="0" dirty="0" smtClean="0"/>
              <a:t> physics data-taking performed in 2013.</a:t>
            </a:r>
          </a:p>
          <a:p>
            <a:r>
              <a:rPr kumimoji="1" lang="en-US" altLang="ja-JP" baseline="0" dirty="0" smtClean="0"/>
              <a:t>A structure was observed just below the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threshold like this.</a:t>
            </a:r>
          </a:p>
          <a:p>
            <a:r>
              <a:rPr kumimoji="1" lang="en-US" altLang="ja-JP" baseline="0" dirty="0" smtClean="0"/>
              <a:t>And by assuming simple </a:t>
            </a:r>
            <a:r>
              <a:rPr kumimoji="1" lang="en-US" altLang="ja-JP" baseline="0" dirty="0" err="1" smtClean="0"/>
              <a:t>breit-wigner</a:t>
            </a:r>
            <a:r>
              <a:rPr kumimoji="1" lang="en-US" altLang="ja-JP" baseline="0" dirty="0" smtClean="0"/>
              <a:t> shape combined with s-wave form factor, we evaluated pole position and its width as these values.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But, due to lack of statistics, we only assumed 1 pole structure with simple picture.</a:t>
            </a:r>
          </a:p>
          <a:p>
            <a:r>
              <a:rPr kumimoji="1" lang="en-US" altLang="ja-JP" baseline="0" dirty="0" smtClean="0"/>
              <a:t>And we cannot detail analysis such as studying for angular dependence.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===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So, to do more detail analysis and confirm the origin of the structure,</a:t>
            </a:r>
          </a:p>
          <a:p>
            <a:r>
              <a:rPr kumimoji="1" lang="en-US" altLang="ja-JP" baseline="0" dirty="0" smtClean="0"/>
              <a:t>We performed 2</a:t>
            </a:r>
            <a:r>
              <a:rPr kumimoji="1" lang="en-US" altLang="ja-JP" baseline="30000" dirty="0" smtClean="0"/>
              <a:t>nd</a:t>
            </a:r>
            <a:r>
              <a:rPr kumimoji="1" lang="en-US" altLang="ja-JP" baseline="0" dirty="0" smtClean="0"/>
              <a:t> physics data-taking in the last year.</a:t>
            </a:r>
          </a:p>
          <a:p>
            <a:r>
              <a:rPr kumimoji="1" lang="en-US" altLang="ja-JP" baseline="0" dirty="0" smtClean="0"/>
              <a:t>In that time about 30 times larger events were accumulated.</a:t>
            </a:r>
          </a:p>
          <a:p>
            <a:endParaRPr kumimoji="1" lang="en-US" altLang="ja-JP" baseline="0" dirty="0" smtClean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7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373131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And, this plot</a:t>
            </a:r>
            <a:r>
              <a:rPr kumimoji="1" lang="en-US" altLang="ja-JP" baseline="0" dirty="0" smtClean="0"/>
              <a:t> </a:t>
            </a:r>
            <a:r>
              <a:rPr kumimoji="1" lang="en-US" altLang="ja-JP" dirty="0" smtClean="0"/>
              <a:t>is our 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result.</a:t>
            </a:r>
          </a:p>
          <a:p>
            <a:r>
              <a:rPr kumimoji="1" lang="en-US" altLang="ja-JP" dirty="0" smtClean="0"/>
              <a:t>Again, I put our 1</a:t>
            </a:r>
            <a:r>
              <a:rPr kumimoji="1" lang="en-US" altLang="ja-JP" baseline="30000" dirty="0" smtClean="0"/>
              <a:t>st</a:t>
            </a:r>
            <a:r>
              <a:rPr kumimoji="1" lang="en-US" altLang="ja-JP" dirty="0" smtClean="0"/>
              <a:t> result</a:t>
            </a:r>
            <a:r>
              <a:rPr kumimoji="1" lang="en-US" altLang="ja-JP" baseline="0" dirty="0" smtClean="0"/>
              <a:t> in here.</a:t>
            </a:r>
          </a:p>
          <a:p>
            <a:r>
              <a:rPr kumimoji="1" lang="en-US" altLang="ja-JP" baseline="0" dirty="0" smtClean="0"/>
              <a:t>Two results are consistent within the statistics</a:t>
            </a:r>
          </a:p>
          <a:p>
            <a:r>
              <a:rPr kumimoji="1" lang="en-US" altLang="ja-JP" baseline="0" dirty="0" smtClean="0"/>
              <a:t>And the structure around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mass threshold is confirmed with higher statistics data.</a:t>
            </a:r>
          </a:p>
          <a:p>
            <a:r>
              <a:rPr kumimoji="1" lang="en-US" altLang="ja-JP" baseline="0" dirty="0" smtClean="0"/>
              <a:t>To understand the structure, we studied a correlation between </a:t>
            </a:r>
            <a:r>
              <a:rPr kumimoji="1" lang="en-US" altLang="ja-JP" baseline="0" dirty="0" err="1" smtClean="0"/>
              <a:t>Lp</a:t>
            </a:r>
            <a:r>
              <a:rPr kumimoji="1" lang="en-US" altLang="ja-JP" baseline="0" dirty="0" smtClean="0"/>
              <a:t> invariant mass and neutron emission angle.</a:t>
            </a:r>
          </a:p>
          <a:p>
            <a:endParaRPr kumimoji="1" lang="en-US" altLang="ja-JP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8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924026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dirty="0" smtClean="0"/>
              <a:t>That correlation is plot</a:t>
            </a:r>
            <a:r>
              <a:rPr kumimoji="1" lang="en-US" altLang="ja-JP" baseline="0" dirty="0" smtClean="0"/>
              <a:t> in this figure.</a:t>
            </a:r>
          </a:p>
          <a:p>
            <a:r>
              <a:rPr kumimoji="1" lang="en-US" altLang="ja-JP" baseline="0" dirty="0" smtClean="0"/>
              <a:t>In this figure, the horizontal axis shows </a:t>
            </a:r>
            <a:r>
              <a:rPr kumimoji="1" lang="en-US" altLang="ja-JP" baseline="0" dirty="0" err="1" smtClean="0"/>
              <a:t>Lp</a:t>
            </a:r>
            <a:r>
              <a:rPr kumimoji="1" lang="en-US" altLang="ja-JP" baseline="0" dirty="0" smtClean="0"/>
              <a:t> invariant mass and vertical axis shows cos theta n.</a:t>
            </a:r>
          </a:p>
          <a:p>
            <a:r>
              <a:rPr kumimoji="1" lang="en-US" altLang="ja-JP" baseline="0" dirty="0" smtClean="0"/>
              <a:t>Where, theta n is measured in CM frame like this.</a:t>
            </a:r>
          </a:p>
          <a:p>
            <a:endParaRPr kumimoji="1" lang="en-US" altLang="ja-JP" baseline="0" dirty="0" smtClean="0"/>
          </a:p>
          <a:p>
            <a:r>
              <a:rPr kumimoji="1" lang="en-US" altLang="ja-JP" baseline="0" dirty="0" smtClean="0"/>
              <a:t>We can see that events corresponding to the structure around </a:t>
            </a:r>
            <a:r>
              <a:rPr kumimoji="1" lang="en-US" altLang="ja-JP" baseline="0" dirty="0" err="1" smtClean="0"/>
              <a:t>Kpp</a:t>
            </a:r>
            <a:r>
              <a:rPr kumimoji="1" lang="en-US" altLang="ja-JP" baseline="0" dirty="0" smtClean="0"/>
              <a:t> mass threshold is located in forward neutron angle.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9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732511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baseline="0" dirty="0" smtClean="0"/>
              <a:t>To pick up the </a:t>
            </a:r>
            <a:r>
              <a:rPr kumimoji="1" lang="en-US" altLang="ja-JP" baseline="0" dirty="0" err="1" smtClean="0"/>
              <a:t>strucutre</a:t>
            </a:r>
            <a:r>
              <a:rPr kumimoji="1" lang="en-US" altLang="ja-JP" baseline="0" dirty="0" smtClean="0"/>
              <a:t>, we select the forward angle region and check the </a:t>
            </a:r>
            <a:r>
              <a:rPr kumimoji="1" lang="en-US" altLang="ja-JP" baseline="0" dirty="0" err="1" smtClean="0"/>
              <a:t>Lp</a:t>
            </a:r>
            <a:r>
              <a:rPr kumimoji="1" lang="en-US" altLang="ja-JP" baseline="0" dirty="0" smtClean="0"/>
              <a:t> invariant mass.</a:t>
            </a:r>
            <a:endParaRPr kumimoji="1" lang="ja-JP" altLang="en-US" dirty="0" smtClean="0"/>
          </a:p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10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7275957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en-US" altLang="ja-JP" baseline="0" dirty="0" smtClean="0"/>
              <a:t>Here is our reported value.</a:t>
            </a:r>
          </a:p>
          <a:p>
            <a:r>
              <a:rPr kumimoji="1" lang="en-US" altLang="ja-JP" baseline="0" dirty="0" smtClean="0"/>
              <a:t>The decay width is not so changed from other experiment.</a:t>
            </a:r>
          </a:p>
          <a:p>
            <a:r>
              <a:rPr kumimoji="1" lang="en-US" altLang="ja-JP" baseline="0" dirty="0" smtClean="0"/>
              <a:t>But, the binding energy is much lower than others which is almost consistent with theoretical calculation using energy dependent </a:t>
            </a:r>
            <a:r>
              <a:rPr kumimoji="1" lang="en-US" altLang="ja-JP" baseline="0" dirty="0" err="1" smtClean="0"/>
              <a:t>KbarN</a:t>
            </a:r>
            <a:r>
              <a:rPr kumimoji="1" lang="en-US" altLang="ja-JP" baseline="0" dirty="0" smtClean="0"/>
              <a:t> potential.</a:t>
            </a:r>
          </a:p>
          <a:p>
            <a:endParaRPr kumimoji="1" lang="en-US" altLang="ja-JP" baseline="0" dirty="0" smtClean="0"/>
          </a:p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11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7143189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09EA5E-A537-42D6-BC84-D0D9F2CD0160}" type="slidenum">
              <a:rPr kumimoji="1" lang="ja-JP" altLang="en-US" smtClean="0"/>
              <a:t>12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2424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85800" y="1129392"/>
            <a:ext cx="7772400" cy="1102519"/>
          </a:xfrm>
        </p:spPr>
        <p:txBody>
          <a:bodyPr/>
          <a:lstStyle>
            <a:lvl1pPr>
              <a:defRPr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7" name="斜め縞 6"/>
          <p:cNvSpPr/>
          <p:nvPr userDrawn="1"/>
        </p:nvSpPr>
        <p:spPr>
          <a:xfrm>
            <a:off x="0" y="357504"/>
            <a:ext cx="5256584" cy="432048"/>
          </a:xfrm>
          <a:prstGeom prst="diagStrip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斜め縞 7"/>
          <p:cNvSpPr/>
          <p:nvPr userDrawn="1"/>
        </p:nvSpPr>
        <p:spPr>
          <a:xfrm>
            <a:off x="3887416" y="2571750"/>
            <a:ext cx="5256584" cy="432048"/>
          </a:xfrm>
          <a:prstGeom prst="diagStrip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1" name="正方形/長方形 10"/>
          <p:cNvSpPr/>
          <p:nvPr userDrawn="1"/>
        </p:nvSpPr>
        <p:spPr>
          <a:xfrm>
            <a:off x="1332000" y="4623978"/>
            <a:ext cx="6480000" cy="27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1332000" y="4670191"/>
            <a:ext cx="6480000" cy="27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1332000" y="3219822"/>
            <a:ext cx="6480000" cy="27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1332000" y="3266035"/>
            <a:ext cx="6480000" cy="27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3" name="テキスト ボックス 2"/>
          <p:cNvSpPr txBox="1"/>
          <p:nvPr userDrawn="1"/>
        </p:nvSpPr>
        <p:spPr>
          <a:xfrm>
            <a:off x="1332000" y="3160514"/>
            <a:ext cx="6480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b="1" i="0" dirty="0" smtClean="0"/>
              <a:t>Takumi Yamaga</a:t>
            </a:r>
            <a:endParaRPr kumimoji="1" lang="en-US" altLang="ja-JP" sz="3600" b="1" i="0" baseline="0" dirty="0" smtClean="0"/>
          </a:p>
          <a:p>
            <a:pPr algn="ctr"/>
            <a:r>
              <a:rPr kumimoji="1" lang="en-US" altLang="ja-JP" i="0" baseline="0" dirty="0" smtClean="0"/>
              <a:t>Research Center for Nuclear Physics, Osaka university</a:t>
            </a:r>
          </a:p>
          <a:p>
            <a:pPr algn="ctr"/>
            <a:endParaRPr kumimoji="1" lang="en-US" altLang="ja-JP" i="0" baseline="0" dirty="0" smtClean="0"/>
          </a:p>
          <a:p>
            <a:pPr algn="ctr"/>
            <a:r>
              <a:rPr kumimoji="1" lang="en-US" altLang="ja-JP" sz="2400" b="1" i="0" baseline="0" dirty="0" smtClean="0"/>
              <a:t>For the J-PARC E15 collaboration</a:t>
            </a:r>
            <a:endParaRPr kumimoji="1" lang="ja-JP" altLang="en-US" sz="2400" b="1" i="0" dirty="0"/>
          </a:p>
        </p:txBody>
      </p:sp>
      <p:sp>
        <p:nvSpPr>
          <p:cNvPr id="6" name="テキスト ボックス 5"/>
          <p:cNvSpPr txBox="1"/>
          <p:nvPr userDrawn="1"/>
        </p:nvSpPr>
        <p:spPr>
          <a:xfrm>
            <a:off x="-25400" y="948"/>
            <a:ext cx="8197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600" b="1" dirty="0" smtClean="0"/>
              <a:t>International</a:t>
            </a:r>
            <a:r>
              <a:rPr kumimoji="1" lang="en-US" altLang="ja-JP" sz="1600" b="1" baseline="0" dirty="0" smtClean="0"/>
              <a:t> Nuclear Physics Conference 2016</a:t>
            </a:r>
            <a:r>
              <a:rPr kumimoji="1" lang="ja-JP" altLang="en-US" sz="1600" b="1" dirty="0" smtClean="0"/>
              <a:t>　　　</a:t>
            </a:r>
            <a:r>
              <a:rPr kumimoji="1" lang="en-US" altLang="ja-JP" sz="1600" b="0" dirty="0" smtClean="0"/>
              <a:t>September 11-16, 2016 @ Adelaide</a:t>
            </a:r>
            <a:endParaRPr kumimoji="1" lang="en-US" altLang="ja-JP" sz="1600" b="0" dirty="0"/>
          </a:p>
        </p:txBody>
      </p:sp>
      <p:sp>
        <p:nvSpPr>
          <p:cNvPr id="20" name="テキスト ボックス 19"/>
          <p:cNvSpPr txBox="1"/>
          <p:nvPr userDrawn="1"/>
        </p:nvSpPr>
        <p:spPr>
          <a:xfrm>
            <a:off x="1565920" y="4803998"/>
            <a:ext cx="60121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600" b="1" dirty="0" smtClean="0"/>
              <a:t>September 15, 2016</a:t>
            </a:r>
            <a:endParaRPr kumimoji="1" lang="en-US" altLang="ja-JP" sz="1600" b="0" dirty="0"/>
          </a:p>
        </p:txBody>
      </p:sp>
    </p:spTree>
    <p:extLst>
      <p:ext uri="{BB962C8B-B14F-4D97-AF65-F5344CB8AC3E}">
        <p14:creationId xmlns:p14="http://schemas.microsoft.com/office/powerpoint/2010/main" val="3841178124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直角三角形 12"/>
          <p:cNvSpPr/>
          <p:nvPr userDrawn="1"/>
        </p:nvSpPr>
        <p:spPr>
          <a:xfrm rot="16200000">
            <a:off x="8812210" y="4815797"/>
            <a:ext cx="270000" cy="360000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25" name="斜め縞 24"/>
          <p:cNvSpPr/>
          <p:nvPr userDrawn="1"/>
        </p:nvSpPr>
        <p:spPr>
          <a:xfrm>
            <a:off x="8028384" y="4817935"/>
            <a:ext cx="513429" cy="324000"/>
          </a:xfrm>
          <a:prstGeom prst="diagStripe">
            <a:avLst>
              <a:gd name="adj" fmla="val 54762"/>
            </a:avLst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230832" y="179144"/>
            <a:ext cx="7221488" cy="484748"/>
          </a:xfrm>
        </p:spPr>
        <p:txBody>
          <a:bodyPr>
            <a:normAutofit/>
          </a:bodyPr>
          <a:lstStyle>
            <a:lvl1pPr algn="l">
              <a:defRPr sz="3600" b="1"/>
            </a:lvl1pPr>
          </a:lstStyle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57200" y="789552"/>
            <a:ext cx="8229600" cy="3888432"/>
          </a:xfrm>
        </p:spPr>
        <p:txBody>
          <a:bodyPr/>
          <a:lstStyle>
            <a:lvl1pPr marL="342900" indent="-342900"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u"/>
              <a:defRPr sz="2800" b="1"/>
            </a:lvl1pPr>
            <a:lvl2pPr marL="742950" indent="-285750">
              <a:lnSpc>
                <a:spcPct val="100000"/>
              </a:lnSpc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►"/>
              <a:defRPr sz="2400" b="1"/>
            </a:lvl2pPr>
            <a:lvl3pPr>
              <a:lnSpc>
                <a:spcPct val="100000"/>
              </a:lnSpc>
              <a:buClr>
                <a:schemeClr val="bg1">
                  <a:lumMod val="50000"/>
                </a:schemeClr>
              </a:buClr>
              <a:defRPr sz="2000" b="1"/>
            </a:lvl3pPr>
            <a:lvl4pPr marL="1600200" indent="-228600">
              <a:lnSpc>
                <a:spcPct val="100000"/>
              </a:lnSpc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»"/>
              <a:defRPr sz="2000" b="1"/>
            </a:lvl4pPr>
            <a:lvl5pPr marL="2057400" indent="-228600">
              <a:lnSpc>
                <a:spcPct val="100000"/>
              </a:lnSpc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▪"/>
              <a:defRPr sz="1800" b="1"/>
            </a:lvl5pPr>
          </a:lstStyle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>
          <a:xfrm>
            <a:off x="126139" y="4787097"/>
            <a:ext cx="1475917" cy="223172"/>
          </a:xfrm>
        </p:spPr>
        <p:txBody>
          <a:bodyPr/>
          <a:lstStyle>
            <a:lvl1pPr algn="ctr">
              <a:defRPr sz="1000"/>
            </a:lvl1pPr>
          </a:lstStyle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>
          <a:xfrm>
            <a:off x="4799552" y="-32365"/>
            <a:ext cx="4328120" cy="246221"/>
          </a:xfrm>
        </p:spPr>
        <p:txBody>
          <a:bodyPr>
            <a:spAutoFit/>
          </a:bodyPr>
          <a:lstStyle>
            <a:lvl1pPr algn="r">
              <a:defRPr sz="1000" i="1"/>
            </a:lvl1pPr>
          </a:lstStyle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>
          <a:xfrm>
            <a:off x="8211864" y="4834616"/>
            <a:ext cx="824632" cy="273844"/>
          </a:xfrm>
        </p:spPr>
        <p:txBody>
          <a:bodyPr/>
          <a:lstStyle>
            <a:lvl1pPr algn="ctr">
              <a:defRPr/>
            </a:lvl1pPr>
          </a:lstStyle>
          <a:p>
            <a:fld id="{807BBF87-8BBE-430A-AD0A-BD44A2F1577F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 flipH="1">
            <a:off x="1924032" y="141480"/>
            <a:ext cx="7200000" cy="54006"/>
          </a:xfrm>
          <a:prstGeom prst="rect">
            <a:avLst/>
          </a:prstGeom>
          <a:gradFill flip="none" rotWithShape="1">
            <a:gsLst>
              <a:gs pos="55000">
                <a:schemeClr val="bg1">
                  <a:lumMod val="75000"/>
                </a:schemeClr>
              </a:gs>
              <a:gs pos="30000">
                <a:schemeClr val="bg1">
                  <a:lumMod val="65000"/>
                </a:schemeClr>
              </a:gs>
              <a:gs pos="0">
                <a:schemeClr val="bg1">
                  <a:lumMod val="50000"/>
                </a:schemeClr>
              </a:gs>
              <a:gs pos="75000">
                <a:schemeClr val="bg1">
                  <a:lumMod val="85000"/>
                </a:schemeClr>
              </a:gs>
              <a:gs pos="9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cxnSp>
        <p:nvCxnSpPr>
          <p:cNvPr id="21" name="直線コネクタ 20"/>
          <p:cNvCxnSpPr/>
          <p:nvPr userDrawn="1"/>
        </p:nvCxnSpPr>
        <p:spPr>
          <a:xfrm>
            <a:off x="221282" y="4787097"/>
            <a:ext cx="8701436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 userDrawn="1"/>
        </p:nvCxnSpPr>
        <p:spPr>
          <a:xfrm>
            <a:off x="221282" y="4726968"/>
            <a:ext cx="8701436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/>
          <p:cNvCxnSpPr/>
          <p:nvPr userDrawn="1"/>
        </p:nvCxnSpPr>
        <p:spPr>
          <a:xfrm>
            <a:off x="221282" y="681540"/>
            <a:ext cx="8701436" cy="0"/>
          </a:xfrm>
          <a:prstGeom prst="line">
            <a:avLst/>
          </a:prstGeom>
          <a:ln w="38100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直角三角形 32"/>
          <p:cNvSpPr/>
          <p:nvPr userDrawn="1"/>
        </p:nvSpPr>
        <p:spPr>
          <a:xfrm flipV="1">
            <a:off x="107544" y="141510"/>
            <a:ext cx="360000" cy="270000"/>
          </a:xfrm>
          <a:prstGeom prst="rtTriangl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7" name="テキスト ボックス 6"/>
          <p:cNvSpPr txBox="1"/>
          <p:nvPr userDrawn="1"/>
        </p:nvSpPr>
        <p:spPr>
          <a:xfrm>
            <a:off x="0" y="4934186"/>
            <a:ext cx="172819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1200" b="1" i="0" dirty="0" smtClean="0">
                <a:solidFill>
                  <a:schemeClr val="bg1">
                    <a:lumMod val="65000"/>
                  </a:schemeClr>
                </a:solidFill>
              </a:rPr>
              <a:t>T. Yamaga</a:t>
            </a:r>
            <a:endParaRPr kumimoji="1" lang="ja-JP" altLang="en-US" sz="1200" b="1" i="0" dirty="0">
              <a:solidFill>
                <a:schemeClr val="bg1">
                  <a:lumMod val="6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36392125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3568" y="1977685"/>
            <a:ext cx="7772400" cy="1021556"/>
          </a:xfrm>
        </p:spPr>
        <p:txBody>
          <a:bodyPr anchor="b"/>
          <a:lstStyle>
            <a:lvl1pPr algn="ctr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66215" y="3111811"/>
            <a:ext cx="7772400" cy="1125140"/>
          </a:xfrm>
        </p:spPr>
        <p:txBody>
          <a:bodyPr anchor="t"/>
          <a:lstStyle>
            <a:lvl1pPr marL="0" indent="0" algn="r">
              <a:buNone/>
              <a:defRPr sz="2000" i="1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821791" y="3003799"/>
            <a:ext cx="7416824" cy="34289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0933046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801772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969921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661156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19992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64722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 dirty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065859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48729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65963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ja-JP" smtClean="0"/>
              <a:t>2016.09.15</a:t>
            </a:r>
            <a:endParaRPr kumimoji="1"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kumimoji="1" lang="en-US" altLang="zh-CN" smtClean="0"/>
              <a:t>INPC2016@Adelaide</a:t>
            </a:r>
            <a:endParaRPr kumimoji="1"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07BBF87-8BBE-430A-AD0A-BD44A2F1577F}" type="slidenum">
              <a:rPr kumimoji="1" lang="ja-JP" altLang="en-US" smtClean="0"/>
              <a:t>‹#›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14109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10" Type="http://schemas.openxmlformats.org/officeDocument/2006/relationships/image" Target="../media/image10.png"/><Relationship Id="rId4" Type="http://schemas.openxmlformats.org/officeDocument/2006/relationships/image" Target="../media/image210.png"/><Relationship Id="rId9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13" Type="http://schemas.openxmlformats.org/officeDocument/2006/relationships/image" Target="../media/image22.png"/><Relationship Id="rId3" Type="http://schemas.openxmlformats.org/officeDocument/2006/relationships/image" Target="../media/image410.png"/><Relationship Id="rId12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11" Type="http://schemas.openxmlformats.org/officeDocument/2006/relationships/image" Target="../media/image79.png"/><Relationship Id="rId5" Type="http://schemas.openxmlformats.org/officeDocument/2006/relationships/image" Target="../media/image11.png"/><Relationship Id="rId15" Type="http://schemas.openxmlformats.org/officeDocument/2006/relationships/image" Target="../media/image4.jpeg"/><Relationship Id="rId10" Type="http://schemas.openxmlformats.org/officeDocument/2006/relationships/image" Target="../media/image78.png"/><Relationship Id="rId4" Type="http://schemas.openxmlformats.org/officeDocument/2006/relationships/image" Target="../media/image50.png"/><Relationship Id="rId9" Type="http://schemas.openxmlformats.org/officeDocument/2006/relationships/image" Target="../media/image77.png"/><Relationship Id="rId1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12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180.png"/><Relationship Id="rId12" Type="http://schemas.openxmlformats.org/officeDocument/2006/relationships/image" Target="../media/image2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27.png"/><Relationship Id="rId7" Type="http://schemas.openxmlformats.org/officeDocument/2006/relationships/image" Target="../media/image12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0.png"/><Relationship Id="rId10" Type="http://schemas.openxmlformats.org/officeDocument/2006/relationships/image" Target="../media/image128.png"/><Relationship Id="rId4" Type="http://schemas.openxmlformats.org/officeDocument/2006/relationships/image" Target="../media/image350.png"/><Relationship Id="rId9" Type="http://schemas.openxmlformats.org/officeDocument/2006/relationships/image" Target="../media/image12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9.png"/><Relationship Id="rId7" Type="http://schemas.openxmlformats.org/officeDocument/2006/relationships/image" Target="../media/image37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11" Type="http://schemas.openxmlformats.org/officeDocument/2006/relationships/image" Target="../media/image51.png"/><Relationship Id="rId5" Type="http://schemas.openxmlformats.org/officeDocument/2006/relationships/image" Target="../media/image31.png"/><Relationship Id="rId10" Type="http://schemas.openxmlformats.org/officeDocument/2006/relationships/image" Target="../media/image49.png"/><Relationship Id="rId4" Type="http://schemas.openxmlformats.org/officeDocument/2006/relationships/image" Target="../media/image30.png"/><Relationship Id="rId9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1" Type="http://schemas.openxmlformats.org/officeDocument/2006/relationships/image" Target="../media/image41.png"/><Relationship Id="rId17" Type="http://schemas.openxmlformats.org/officeDocument/2006/relationships/image" Target="../media/image351.png"/><Relationship Id="rId2" Type="http://schemas.openxmlformats.org/officeDocument/2006/relationships/notesSlide" Target="../notesSlides/notesSlide11.xml"/><Relationship Id="rId20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15" Type="http://schemas.openxmlformats.org/officeDocument/2006/relationships/image" Target="../media/image35.png"/><Relationship Id="rId19" Type="http://schemas.openxmlformats.org/officeDocument/2006/relationships/image" Target="../media/image37.png"/><Relationship Id="rId4" Type="http://schemas.openxmlformats.org/officeDocument/2006/relationships/image" Target="../media/image34.png"/><Relationship Id="rId14" Type="http://schemas.openxmlformats.org/officeDocument/2006/relationships/image" Target="../media/image370.png"/><Relationship Id="rId22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0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7" name="タイトル 6"/>
              <p:cNvSpPr>
                <a:spLocks noGrp="1"/>
              </p:cNvSpPr>
              <p:nvPr>
                <p:ph type="ctrTitle"/>
              </p:nvPr>
            </p:nvSpPr>
            <p:spPr>
              <a:xfrm>
                <a:off x="107504" y="1037184"/>
                <a:ext cx="8928992" cy="1102519"/>
              </a:xfrm>
            </p:spPr>
            <p:txBody>
              <a:bodyPr>
                <a:noAutofit/>
              </a:bodyPr>
              <a:lstStyle/>
              <a:p>
                <a:r>
                  <a:rPr lang="en-US" altLang="ja-JP" sz="3600" dirty="0" smtClean="0"/>
                  <a:t>Improved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sz="3600" b="1" i="1" smtClean="0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altLang="ja-JP" sz="3600" b="1" i="1" smtClean="0">
                            <a:latin typeface="Cambria Math"/>
                          </a:rPr>
                          <m:t>𝟑</m:t>
                        </m:r>
                      </m:sup>
                      <m:e>
                        <m:r>
                          <a:rPr lang="en-US" altLang="ja-JP" sz="3600" b="1" i="0" smtClean="0">
                            <a:latin typeface="Cambria Math"/>
                          </a:rPr>
                          <m:t>𝐇𝐞</m:t>
                        </m:r>
                      </m:e>
                    </m:sPre>
                    <m:d>
                      <m:dPr>
                        <m:ctrlPr>
                          <a:rPr lang="en-US" altLang="ja-JP" sz="3600" b="1" i="1" smtClean="0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ja-JP" sz="36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sz="3600" b="1" i="1" smtClean="0"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sz="3600" b="1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sz="3600" b="1" i="1" smtClean="0">
                            <a:latin typeface="Cambria Math"/>
                          </a:rPr>
                          <m:t>,</m:t>
                        </m:r>
                        <m:r>
                          <a:rPr lang="en-US" altLang="ja-JP" sz="3600" b="1" i="0" smtClean="0">
                            <a:latin typeface="Cambria Math"/>
                          </a:rPr>
                          <m:t>𝚲</m:t>
                        </m:r>
                        <m:r>
                          <a:rPr lang="en-US" altLang="ja-JP" sz="3600" b="1" i="1" smtClean="0">
                            <a:latin typeface="Cambria Math"/>
                          </a:rPr>
                          <m:t>𝒑</m:t>
                        </m:r>
                      </m:e>
                    </m:d>
                    <m:r>
                      <a:rPr lang="en-US" altLang="ja-JP" sz="3600" b="1" i="1" smtClean="0">
                        <a:latin typeface="Cambria Math"/>
                      </a:rPr>
                      <m:t>𝒏</m:t>
                    </m:r>
                  </m:oMath>
                </a14:m>
                <a:r>
                  <a:rPr lang="en-US" altLang="ja-JP" sz="3600" dirty="0" smtClean="0"/>
                  <a:t> Spectroscopy</a:t>
                </a:r>
                <a:br>
                  <a:rPr lang="en-US" altLang="ja-JP" sz="3600" dirty="0" smtClean="0"/>
                </a:br>
                <a:r>
                  <a:rPr lang="en-US" altLang="ja-JP" sz="3600" dirty="0" smtClean="0"/>
                  <a:t> to Search for the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sz="3600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ja-JP" sz="3600" b="1" i="1" smtClean="0">
                            <a:latin typeface="Cambria Math"/>
                          </a:rPr>
                          <m:t>𝑲</m:t>
                        </m:r>
                      </m:e>
                    </m:acc>
                    <m:r>
                      <a:rPr lang="en-US" altLang="ja-JP" sz="3600" b="1" i="1" dirty="0" smtClean="0">
                        <a:latin typeface="Cambria Math"/>
                      </a:rPr>
                      <m:t>𝑵𝑵</m:t>
                    </m:r>
                  </m:oMath>
                </a14:m>
                <a:r>
                  <a:rPr kumimoji="1" lang="ja-JP" altLang="en-US" sz="3600" dirty="0" smtClean="0"/>
                  <a:t> </a:t>
                </a:r>
                <a:r>
                  <a:rPr kumimoji="1" lang="en-US" altLang="ja-JP" sz="3600" dirty="0" smtClean="0"/>
                  <a:t>Bound State</a:t>
                </a:r>
                <a:br>
                  <a:rPr kumimoji="1" lang="en-US" altLang="ja-JP" sz="3600" dirty="0" smtClean="0"/>
                </a:br>
                <a:r>
                  <a:rPr kumimoji="1" lang="en-US" altLang="ja-JP" sz="3600" dirty="0" smtClean="0"/>
                  <a:t> with J-PARC E15-2</a:t>
                </a:r>
                <a:r>
                  <a:rPr kumimoji="1" lang="en-US" altLang="ja-JP" sz="3600" baseline="30000" dirty="0" smtClean="0"/>
                  <a:t>nd</a:t>
                </a:r>
                <a:r>
                  <a:rPr kumimoji="1" lang="en-US" altLang="ja-JP" sz="3600" dirty="0" smtClean="0"/>
                  <a:t> Data</a:t>
                </a:r>
                <a:endParaRPr kumimoji="1" lang="ja-JP" altLang="en-US" sz="3600" dirty="0"/>
              </a:p>
            </p:txBody>
          </p:sp>
        </mc:Choice>
        <mc:Fallback xmlns="">
          <p:sp>
            <p:nvSpPr>
              <p:cNvPr id="7" name="タイトル 6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ctrTitle"/>
              </p:nvPr>
            </p:nvSpPr>
            <p:spPr>
              <a:xfrm>
                <a:off x="107504" y="1382911"/>
                <a:ext cx="8928992" cy="1470025"/>
              </a:xfrm>
              <a:blipFill rotWithShape="1">
                <a:blip r:embed="rId3"/>
                <a:stretch>
                  <a:fillRect t="-14523" b="-2531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81489969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Contents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smtClean="0"/>
              <a:t>Introduction of KNN bound state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E15 Experiment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Results of E15-2</a:t>
            </a:r>
            <a:r>
              <a:rPr kumimoji="1" lang="en-US" altLang="ja-JP" baseline="30000" dirty="0" smtClean="0"/>
              <a:t>nd</a:t>
            </a:r>
            <a:r>
              <a:rPr kumimoji="1" lang="en-US" altLang="ja-JP" dirty="0" smtClean="0"/>
              <a:t> </a:t>
            </a:r>
          </a:p>
          <a:p>
            <a:endParaRPr lang="en-US" altLang="ja-JP" dirty="0"/>
          </a:p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87249871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err="1" smtClean="0"/>
              <a:t>KbarN</a:t>
            </a:r>
            <a:r>
              <a:rPr kumimoji="1" lang="en-US" altLang="ja-JP" dirty="0" smtClean="0"/>
              <a:t> Interaction and </a:t>
            </a:r>
            <a:r>
              <a:rPr kumimoji="1" lang="en-US" altLang="ja-JP" dirty="0" err="1" smtClean="0"/>
              <a:t>Kaonic</a:t>
            </a:r>
            <a:r>
              <a:rPr kumimoji="1" lang="en-US" altLang="ja-JP" dirty="0" smtClean="0"/>
              <a:t> Nuclei</a:t>
            </a:r>
            <a:endParaRPr kumimoji="1" lang="ja-JP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89552"/>
            <a:ext cx="3538736" cy="4158462"/>
          </a:xfrm>
        </p:spPr>
        <p:txBody>
          <a:bodyPr>
            <a:normAutofit fontScale="85000" lnSpcReduction="20000"/>
          </a:bodyPr>
          <a:lstStyle/>
          <a:p>
            <a:r>
              <a:rPr kumimoji="1" lang="en-US" altLang="ja-JP" dirty="0" err="1" smtClean="0"/>
              <a:t>KbarN</a:t>
            </a:r>
            <a:r>
              <a:rPr kumimoji="1" lang="en-US" altLang="ja-JP" dirty="0" smtClean="0"/>
              <a:t> interaction</a:t>
            </a:r>
          </a:p>
          <a:p>
            <a:pPr lvl="1"/>
            <a:r>
              <a:rPr lang="en-US" altLang="ja-JP" dirty="0" smtClean="0">
                <a:solidFill>
                  <a:srgbClr val="0000FF"/>
                </a:solidFill>
              </a:rPr>
              <a:t>On / Above</a:t>
            </a:r>
            <a:r>
              <a:rPr kumimoji="1" lang="en-US" altLang="ja-JP" dirty="0" smtClean="0">
                <a:solidFill>
                  <a:srgbClr val="0000FF"/>
                </a:solidFill>
              </a:rPr>
              <a:t> threshold</a:t>
            </a:r>
          </a:p>
          <a:p>
            <a:pPr lvl="2"/>
            <a:r>
              <a:rPr lang="en-US" altLang="ja-JP" dirty="0" smtClean="0">
                <a:solidFill>
                  <a:srgbClr val="0000FF"/>
                </a:solidFill>
              </a:rPr>
              <a:t>Well studied</a:t>
            </a:r>
          </a:p>
          <a:p>
            <a:pPr lvl="3"/>
            <a:r>
              <a:rPr kumimoji="1" lang="en-US" altLang="ja-JP" dirty="0" smtClean="0"/>
              <a:t>Low-energy scattering</a:t>
            </a:r>
          </a:p>
          <a:p>
            <a:pPr lvl="3"/>
            <a:r>
              <a:rPr lang="en-US" altLang="ja-JP" dirty="0" smtClean="0"/>
              <a:t>X-ray from </a:t>
            </a:r>
            <a:r>
              <a:rPr lang="en-US" altLang="ja-JP" dirty="0" err="1" smtClean="0"/>
              <a:t>Kaonic</a:t>
            </a:r>
            <a:r>
              <a:rPr lang="en-US" altLang="ja-JP" dirty="0" smtClean="0"/>
              <a:t> atoms</a:t>
            </a:r>
          </a:p>
          <a:p>
            <a:pPr lvl="2"/>
            <a:r>
              <a:rPr lang="en-US" altLang="ja-JP" dirty="0" err="1" smtClean="0"/>
              <a:t>Kbar</a:t>
            </a:r>
            <a:r>
              <a:rPr lang="en-US" altLang="ja-JP" dirty="0" smtClean="0"/>
              <a:t> – Nucleon</a:t>
            </a:r>
          </a:p>
          <a:p>
            <a:pPr lvl="3"/>
            <a:r>
              <a:rPr kumimoji="1" lang="en-US" altLang="ja-JP" dirty="0" smtClean="0"/>
              <a:t>Attractive in I=0</a:t>
            </a:r>
          </a:p>
          <a:p>
            <a:pPr lvl="2"/>
            <a:r>
              <a:rPr kumimoji="1" lang="en-US" altLang="ja-JP" dirty="0" err="1" smtClean="0"/>
              <a:t>Kbar</a:t>
            </a:r>
            <a:r>
              <a:rPr lang="en-US" altLang="ja-JP" dirty="0" smtClean="0"/>
              <a:t> – Nucleus</a:t>
            </a:r>
          </a:p>
          <a:p>
            <a:pPr lvl="3"/>
            <a:r>
              <a:rPr kumimoji="1" lang="en-US" altLang="ja-JP" dirty="0" smtClean="0"/>
              <a:t>Attractive</a:t>
            </a:r>
          </a:p>
          <a:p>
            <a:pPr lvl="1"/>
            <a:endParaRPr lang="en-US" altLang="ja-JP" dirty="0" smtClean="0">
              <a:solidFill>
                <a:srgbClr val="FF0000"/>
              </a:solidFill>
            </a:endParaRPr>
          </a:p>
          <a:p>
            <a:pPr lvl="1"/>
            <a:r>
              <a:rPr lang="en-US" altLang="ja-JP" dirty="0" smtClean="0">
                <a:solidFill>
                  <a:srgbClr val="FF0000"/>
                </a:solidFill>
              </a:rPr>
              <a:t>Subthreshold</a:t>
            </a:r>
          </a:p>
          <a:p>
            <a:pPr lvl="2"/>
            <a:r>
              <a:rPr kumimoji="1" lang="en-US" altLang="ja-JP" dirty="0" smtClean="0">
                <a:solidFill>
                  <a:srgbClr val="FF0000"/>
                </a:solidFill>
              </a:rPr>
              <a:t>Not well understood</a:t>
            </a:r>
            <a:endParaRPr lang="en-US" altLang="ja-JP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3</a:t>
            </a:fld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Content Placeholder 2"/>
              <p:cNvSpPr txBox="1">
                <a:spLocks/>
              </p:cNvSpPr>
              <p:nvPr/>
            </p:nvSpPr>
            <p:spPr>
              <a:xfrm>
                <a:off x="4427984" y="726705"/>
                <a:ext cx="4680520" cy="1989061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altLang="ja-JP" dirty="0" smtClean="0"/>
                  <a:t>Bound state of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ja-JP" b="1" i="1" smtClean="0">
                            <a:latin typeface="Cambria Math"/>
                          </a:rPr>
                        </m:ctrlPr>
                      </m:accPr>
                      <m:e>
                        <m:r>
                          <a:rPr lang="en-US" altLang="ja-JP" b="1" i="1" smtClean="0">
                            <a:latin typeface="Cambria Math"/>
                          </a:rPr>
                          <m:t>𝑲</m:t>
                        </m:r>
                      </m:e>
                    </m:acc>
                  </m:oMath>
                </a14:m>
                <a:r>
                  <a:rPr lang="en-US" altLang="ja-JP" dirty="0" smtClean="0"/>
                  <a:t> – Nucleus?</a:t>
                </a:r>
              </a:p>
              <a:p>
                <a:pPr lvl="1"/>
                <a:r>
                  <a:rPr lang="en-US" altLang="ja-JP" dirty="0" err="1" smtClean="0"/>
                  <a:t>Kaonic</a:t>
                </a:r>
                <a:r>
                  <a:rPr lang="en-US" altLang="ja-JP" dirty="0" smtClean="0"/>
                  <a:t> nucleus</a:t>
                </a:r>
              </a:p>
              <a:p>
                <a:pPr lvl="2"/>
                <a:r>
                  <a:rPr lang="en-US" altLang="ja-JP" dirty="0" smtClean="0"/>
                  <a:t>Consist of Baryon and Meson</a:t>
                </a:r>
              </a:p>
              <a:p>
                <a:pPr lvl="2"/>
                <a:r>
                  <a:rPr lang="en-US" altLang="ja-JP" dirty="0" smtClean="0"/>
                  <a:t>Deeply bound</a:t>
                </a:r>
              </a:p>
              <a:p>
                <a:pPr lvl="2"/>
                <a:r>
                  <a:rPr lang="en-US" altLang="ja-JP" dirty="0" smtClean="0"/>
                  <a:t>High density</a:t>
                </a:r>
              </a:p>
              <a:p>
                <a:pPr lvl="2"/>
                <a:endParaRPr lang="en-US" altLang="ja-JP" dirty="0" smtClean="0"/>
              </a:p>
              <a:p>
                <a:pPr lvl="1"/>
                <a:endParaRPr lang="en-US" altLang="ja-JP" dirty="0"/>
              </a:p>
              <a:p>
                <a:pPr lvl="1"/>
                <a:endParaRPr lang="en-US" altLang="ja-JP" dirty="0" smtClean="0"/>
              </a:p>
              <a:p>
                <a:pPr lvl="1"/>
                <a:endParaRPr lang="en-US" altLang="ja-JP" dirty="0" smtClean="0"/>
              </a:p>
              <a:p>
                <a:endParaRPr lang="en-US" altLang="ja-JP" dirty="0" smtClean="0"/>
              </a:p>
              <a:p>
                <a:endParaRPr lang="en-US" altLang="ja-JP" dirty="0" smtClean="0"/>
              </a:p>
              <a:p>
                <a:pPr lvl="2"/>
                <a:endParaRPr lang="ja-JP" altLang="en-US" dirty="0"/>
              </a:p>
            </p:txBody>
          </p:sp>
        </mc:Choice>
        <mc:Fallback xmlns="">
          <p:sp>
            <p:nvSpPr>
              <p:cNvPr id="20" name="Content Placeholder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27984" y="726705"/>
                <a:ext cx="4680520" cy="1989061"/>
              </a:xfrm>
              <a:prstGeom prst="rect">
                <a:avLst/>
              </a:prstGeom>
              <a:blipFill rotWithShape="1">
                <a:blip r:embed="rId3"/>
                <a:stretch>
                  <a:fillRect l="-1563" t="-2454" b="-276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Rounded Rectangle 11"/>
          <p:cNvSpPr/>
          <p:nvPr/>
        </p:nvSpPr>
        <p:spPr>
          <a:xfrm>
            <a:off x="1331640" y="2643758"/>
            <a:ext cx="2304256" cy="10351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35" name="Group 34"/>
          <p:cNvGrpSpPr/>
          <p:nvPr/>
        </p:nvGrpSpPr>
        <p:grpSpPr>
          <a:xfrm rot="716815">
            <a:off x="3887663" y="1344617"/>
            <a:ext cx="857872" cy="1826530"/>
            <a:chOff x="3946903" y="1652246"/>
            <a:chExt cx="857872" cy="1826530"/>
          </a:xfrm>
        </p:grpSpPr>
        <p:sp>
          <p:nvSpPr>
            <p:cNvPr id="32" name="Isosceles Triangle 31"/>
            <p:cNvSpPr/>
            <p:nvPr/>
          </p:nvSpPr>
          <p:spPr>
            <a:xfrm rot="1329067">
              <a:off x="4073787" y="1652246"/>
              <a:ext cx="730988" cy="577990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3" name="Isosceles Triangle 32"/>
            <p:cNvSpPr/>
            <p:nvPr/>
          </p:nvSpPr>
          <p:spPr>
            <a:xfrm rot="12129067">
              <a:off x="3946903" y="2134261"/>
              <a:ext cx="284135" cy="1344515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6" name="Isosceles Triangle 35"/>
          <p:cNvSpPr/>
          <p:nvPr/>
        </p:nvSpPr>
        <p:spPr>
          <a:xfrm rot="16200000">
            <a:off x="3558262" y="3301444"/>
            <a:ext cx="199659" cy="1653320"/>
          </a:xfrm>
          <a:prstGeom prst="triangl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TextBox 36"/>
          <p:cNvSpPr txBox="1"/>
          <p:nvPr/>
        </p:nvSpPr>
        <p:spPr>
          <a:xfrm>
            <a:off x="4562290" y="3380572"/>
            <a:ext cx="44119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400" b="1" dirty="0" smtClean="0"/>
              <a:t>Information of </a:t>
            </a:r>
            <a:r>
              <a:rPr kumimoji="1" lang="en-US" altLang="ja-JP" sz="2400" b="1" dirty="0" err="1" smtClean="0"/>
              <a:t>KbarN</a:t>
            </a:r>
            <a:r>
              <a:rPr kumimoji="1" lang="en-US" altLang="ja-JP" sz="2400" b="1" dirty="0" smtClean="0"/>
              <a:t> interaction</a:t>
            </a:r>
          </a:p>
          <a:p>
            <a:r>
              <a:rPr lang="en-US" altLang="ja-JP" sz="2400" b="1" dirty="0" smtClean="0"/>
              <a:t>   </a:t>
            </a:r>
            <a:r>
              <a:rPr kumimoji="1" lang="en-US" altLang="ja-JP" sz="2400" b="1" dirty="0" smtClean="0"/>
              <a:t> in subthreshold region</a:t>
            </a:r>
            <a:endParaRPr kumimoji="1" lang="ja-JP" altLang="en-US" sz="2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4834109" y="4218642"/>
            <a:ext cx="41303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u="sng" dirty="0" smtClean="0"/>
              <a:t>Start </a:t>
            </a:r>
            <a:r>
              <a:rPr lang="en-US" altLang="ja-JP" b="1" u="sng" dirty="0" smtClean="0"/>
              <a:t>with</a:t>
            </a:r>
            <a:r>
              <a:rPr kumimoji="1" lang="en-US" altLang="ja-JP" b="1" u="sng" dirty="0" smtClean="0"/>
              <a:t> the “</a:t>
            </a:r>
            <a:r>
              <a:rPr kumimoji="1" lang="en-US" altLang="ja-JP" b="1" i="1" u="sng" dirty="0" smtClean="0"/>
              <a:t>simplest</a:t>
            </a:r>
            <a:r>
              <a:rPr kumimoji="1" lang="en-US" altLang="ja-JP" b="1" u="sng" dirty="0" smtClean="0"/>
              <a:t>” </a:t>
            </a:r>
            <a:r>
              <a:rPr kumimoji="1" lang="en-US" altLang="ja-JP" b="1" u="sng" dirty="0" err="1" smtClean="0"/>
              <a:t>KbarNN</a:t>
            </a:r>
            <a:r>
              <a:rPr kumimoji="1" lang="en-US" altLang="ja-JP" b="1" u="sng" dirty="0" smtClean="0"/>
              <a:t> system</a:t>
            </a:r>
            <a:endParaRPr kumimoji="1" lang="ja-JP" altLang="en-US" b="1" u="sng" dirty="0"/>
          </a:p>
        </p:txBody>
      </p:sp>
      <p:sp>
        <p:nvSpPr>
          <p:cNvPr id="39" name="Rectangle 38"/>
          <p:cNvSpPr/>
          <p:nvPr/>
        </p:nvSpPr>
        <p:spPr>
          <a:xfrm>
            <a:off x="4480573" y="3380572"/>
            <a:ext cx="4493624" cy="12074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5787131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12" grpId="0" animBg="1"/>
      <p:bldP spid="36" grpId="0" animBg="1"/>
      <p:bldP spid="37" grpId="0"/>
      <p:bldP spid="38" grpId="0"/>
      <p:bldP spid="3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8365" y="1176422"/>
            <a:ext cx="4278131" cy="3339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:r>
                  <a:rPr kumimoji="1" lang="en-US" altLang="ja-JP" dirty="0" smtClean="0"/>
                  <a:t>Situation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kumimoji="1" lang="en-US" altLang="ja-JP" b="1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kumimoji="1" lang="en-US" altLang="ja-JP" b="1" i="1" smtClean="0">
                        <a:latin typeface="Cambria Math"/>
                      </a:rPr>
                      <m:t>𝒑𝒑</m:t>
                    </m:r>
                  </m:oMath>
                </a14:m>
                <a:r>
                  <a:rPr kumimoji="1" lang="ja-JP" altLang="en-US" dirty="0" smtClean="0"/>
                  <a:t> </a:t>
                </a:r>
                <a:r>
                  <a:rPr kumimoji="1" lang="en-US" altLang="ja-JP" dirty="0" smtClean="0"/>
                  <a:t>bound state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 l="-2618" t="-14151" b="-3490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4</a:t>
            </a:fld>
            <a:endParaRPr lang="ja-JP" alt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5393945" y="2066001"/>
            <a:ext cx="2544065" cy="1536925"/>
            <a:chOff x="1115616" y="2683659"/>
            <a:chExt cx="2160240" cy="1593469"/>
          </a:xfrm>
        </p:grpSpPr>
        <p:sp>
          <p:nvSpPr>
            <p:cNvPr id="47" name="角丸四角形 8"/>
            <p:cNvSpPr/>
            <p:nvPr/>
          </p:nvSpPr>
          <p:spPr>
            <a:xfrm>
              <a:off x="2123728" y="2980983"/>
              <a:ext cx="1044116" cy="1008112"/>
            </a:xfrm>
            <a:prstGeom prst="roundRect">
              <a:avLst/>
            </a:prstGeom>
            <a:noFill/>
            <a:ln w="19050">
              <a:solidFill>
                <a:srgbClr val="0000FF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8" name="角丸四角形 11"/>
            <p:cNvSpPr/>
            <p:nvPr/>
          </p:nvSpPr>
          <p:spPr>
            <a:xfrm>
              <a:off x="1115616" y="3485039"/>
              <a:ext cx="720080" cy="792089"/>
            </a:xfrm>
            <a:prstGeom prst="roundRect">
              <a:avLst/>
            </a:prstGeom>
            <a:noFill/>
            <a:ln w="19050">
              <a:solidFill>
                <a:srgbClr val="FF0000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9" name="テキスト ボックス 9"/>
            <p:cNvSpPr txBox="1"/>
            <p:nvPr/>
          </p:nvSpPr>
          <p:spPr>
            <a:xfrm>
              <a:off x="1259632" y="3194923"/>
              <a:ext cx="792088" cy="386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b="1" dirty="0" smtClean="0">
                  <a:solidFill>
                    <a:srgbClr val="FF0000"/>
                  </a:solidFill>
                </a:rPr>
                <a:t>E-dep.</a:t>
              </a:r>
              <a:endParaRPr kumimoji="1" lang="ja-JP" altLang="en-US" b="1" dirty="0">
                <a:solidFill>
                  <a:srgbClr val="FF0000"/>
                </a:solidFill>
              </a:endParaRPr>
            </a:p>
          </p:txBody>
        </p:sp>
        <p:sp>
          <p:nvSpPr>
            <p:cNvPr id="50" name="テキスト ボックス 13"/>
            <p:cNvSpPr txBox="1"/>
            <p:nvPr/>
          </p:nvSpPr>
          <p:spPr>
            <a:xfrm>
              <a:off x="2303748" y="2683659"/>
              <a:ext cx="972108" cy="38637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ja-JP" b="1" dirty="0" smtClean="0">
                  <a:solidFill>
                    <a:srgbClr val="0000FF"/>
                  </a:solidFill>
                </a:rPr>
                <a:t>E-</a:t>
              </a:r>
              <a:r>
                <a:rPr lang="en-US" altLang="ja-JP" b="1" dirty="0" err="1" smtClean="0">
                  <a:solidFill>
                    <a:srgbClr val="0000FF"/>
                  </a:solidFill>
                </a:rPr>
                <a:t>indep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.</a:t>
              </a:r>
              <a:endParaRPr kumimoji="1" lang="ja-JP" altLang="en-US" b="1" dirty="0">
                <a:solidFill>
                  <a:srgbClr val="0000FF"/>
                </a:solidFill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-180528" y="901716"/>
            <a:ext cx="5364088" cy="3758266"/>
            <a:chOff x="467544" y="1540823"/>
            <a:chExt cx="5364088" cy="5011022"/>
          </a:xfrm>
        </p:grpSpPr>
        <p:grpSp>
          <p:nvGrpSpPr>
            <p:cNvPr id="33" name="グループ化 15"/>
            <p:cNvGrpSpPr/>
            <p:nvPr/>
          </p:nvGrpSpPr>
          <p:grpSpPr>
            <a:xfrm>
              <a:off x="1066912" y="3712966"/>
              <a:ext cx="2929024" cy="2838879"/>
              <a:chOff x="4451288" y="2020778"/>
              <a:chExt cx="2929024" cy="2838879"/>
            </a:xfrm>
          </p:grpSpPr>
          <p:sp>
            <p:nvSpPr>
              <p:cNvPr id="58" name="テキスト ボックス 35"/>
              <p:cNvSpPr txBox="1"/>
              <p:nvPr/>
            </p:nvSpPr>
            <p:spPr>
              <a:xfrm>
                <a:off x="4451288" y="2020778"/>
                <a:ext cx="2108224" cy="533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ja-JP" sz="2000" b="1" i="1" u="sng" dirty="0" smtClean="0"/>
                  <a:t>Reports structure</a:t>
                </a:r>
                <a:endParaRPr kumimoji="1" lang="ja-JP" altLang="en-US" sz="2000" i="1" u="sng" dirty="0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9" name="テキスト ボックス 22"/>
                  <p:cNvSpPr txBox="1"/>
                  <p:nvPr/>
                </p:nvSpPr>
                <p:spPr>
                  <a:xfrm>
                    <a:off x="4788024" y="2374281"/>
                    <a:ext cx="1944216" cy="861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b="1" dirty="0" smtClean="0"/>
                      <a:t>J-PARC E27</a:t>
                    </a:r>
                  </a:p>
                  <a:p>
                    <a:r>
                      <a:rPr lang="en-US" altLang="ja-JP" b="0" dirty="0" smtClean="0"/>
                      <a:t> </a:t>
                    </a:r>
                    <a14:m>
                      <m:oMath xmlns:m="http://schemas.openxmlformats.org/officeDocument/2006/math">
                        <m:r>
                          <a:rPr lang="en-US" altLang="ja-JP" b="0" i="1" smtClean="0">
                            <a:latin typeface="Cambria Math"/>
                          </a:rPr>
                          <m:t>𝑑</m:t>
                        </m:r>
                        <m:d>
                          <m:dPr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ja-JP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  <m:r>
                              <a:rPr lang="en-US" altLang="ja-JP" b="0" i="1" smtClean="0">
                                <a:latin typeface="Cambria Math"/>
                              </a:rPr>
                              <m:t>, </m:t>
                            </m:r>
                            <m:sSup>
                              <m:sSupPr>
                                <m:ctrlPr>
                                  <a:rPr lang="en-US" altLang="ja-JP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  <m:r>
                          <a:rPr lang="en-US" altLang="ja-JP" b="0" i="1" smtClean="0">
                            <a:latin typeface="Cambria Math"/>
                          </a:rPr>
                          <m:t>𝑋</m:t>
                        </m:r>
                      </m:oMath>
                    </a14:m>
                    <a:endParaRPr kumimoji="1" lang="ja-JP" altLang="en-US" dirty="0"/>
                  </a:p>
                </p:txBody>
              </p:sp>
            </mc:Choice>
            <mc:Fallback xmlns="">
              <p:sp>
                <p:nvSpPr>
                  <p:cNvPr id="23" name="テキスト ボックス 2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88024" y="2374280"/>
                    <a:ext cx="1944216" cy="646331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l="-2508" t="-4673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0" name="テキスト ボックス 28"/>
                  <p:cNvSpPr txBox="1"/>
                  <p:nvPr/>
                </p:nvSpPr>
                <p:spPr>
                  <a:xfrm>
                    <a:off x="4978648" y="3229797"/>
                    <a:ext cx="2232248" cy="861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b="1" dirty="0" smtClean="0"/>
                      <a:t>DISTO</a:t>
                    </a:r>
                  </a:p>
                  <a:p>
                    <a:r>
                      <a:rPr lang="en-US" altLang="ja-JP" dirty="0" smtClean="0"/>
                      <a:t> </a:t>
                    </a:r>
                    <a14:m>
                      <m:oMath xmlns:m="http://schemas.openxmlformats.org/officeDocument/2006/math">
                        <m:r>
                          <a:rPr lang="en-US" altLang="ja-JP" b="0" i="1" smtClean="0">
                            <a:latin typeface="Cambria Math"/>
                          </a:rPr>
                          <m:t>𝑝𝑝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/>
                          </a:rPr>
                          <m:t>Λ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𝑝</m:t>
                        </m:r>
                        <m:sSup>
                          <m:sSupPr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b="0" i="1" smtClean="0"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b="0" i="1" smtClean="0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oMath>
                    </a14:m>
                    <a:endParaRPr kumimoji="1" lang="ja-JP" altLang="en-US" dirty="0"/>
                  </a:p>
                </p:txBody>
              </p:sp>
            </mc:Choice>
            <mc:Fallback xmlns="">
              <p:sp>
                <p:nvSpPr>
                  <p:cNvPr id="60" name="テキスト ボックス 2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978648" y="3229797"/>
                    <a:ext cx="2232248" cy="861775"/>
                  </a:xfrm>
                  <a:prstGeom prst="rect">
                    <a:avLst/>
                  </a:prstGeom>
                  <a:blipFill rotWithShape="1">
                    <a:blip r:embed="rId7"/>
                    <a:stretch>
                      <a:fillRect l="-2186" t="-4717" b="-283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1" name="テキスト ボックス 29"/>
                  <p:cNvSpPr txBox="1"/>
                  <p:nvPr/>
                </p:nvSpPr>
                <p:spPr>
                  <a:xfrm>
                    <a:off x="5292080" y="3997882"/>
                    <a:ext cx="2088232" cy="861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b="1" dirty="0" smtClean="0"/>
                      <a:t>FINUDA</a:t>
                    </a:r>
                  </a:p>
                  <a:p>
                    <a:r>
                      <a:rPr lang="en-US" altLang="ja-JP" b="0" dirty="0" smtClean="0"/>
                      <a:t> </a:t>
                    </a:r>
                    <a14:m>
                      <m:oMath xmlns:m="http://schemas.openxmlformats.org/officeDocument/2006/math">
                        <m:r>
                          <a:rPr lang="en-US" altLang="ja-JP" b="0" i="1" smtClean="0">
                            <a:latin typeface="Cambria Math"/>
                          </a:rPr>
                          <m:t>(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𝑠𝑡𝑜𝑝𝑝𝑒𝑑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 </m:t>
                        </m:r>
                        <m:sSup>
                          <m:sSupPr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b="0" i="1" smtClean="0"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b="0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b="0" i="1" smtClean="0">
                            <a:latin typeface="Cambria Math"/>
                          </a:rPr>
                          <m:t>,</m:t>
                        </m:r>
                        <m:r>
                          <m:rPr>
                            <m:sty m:val="p"/>
                          </m:rPr>
                          <a:rPr lang="en-US" altLang="ja-JP" b="0" i="0" smtClean="0">
                            <a:latin typeface="Cambria Math"/>
                          </a:rPr>
                          <m:t>Λ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𝑝</m:t>
                        </m:r>
                        <m:r>
                          <a:rPr lang="en-US" altLang="ja-JP" b="0" i="1" smtClean="0">
                            <a:latin typeface="Cambria Math"/>
                          </a:rPr>
                          <m:t>)</m:t>
                        </m:r>
                      </m:oMath>
                    </a14:m>
                    <a:endParaRPr kumimoji="1" lang="ja-JP" altLang="en-US" dirty="0"/>
                  </a:p>
                </p:txBody>
              </p:sp>
            </mc:Choice>
            <mc:Fallback xmlns="">
              <p:sp>
                <p:nvSpPr>
                  <p:cNvPr id="61" name="テキスト ボックス 2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92080" y="3997882"/>
                    <a:ext cx="2088232" cy="861775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 l="-2632" t="-4717" b="-6604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34" name="グループ化 16"/>
            <p:cNvGrpSpPr/>
            <p:nvPr/>
          </p:nvGrpSpPr>
          <p:grpSpPr>
            <a:xfrm>
              <a:off x="3306103" y="3712966"/>
              <a:ext cx="2525529" cy="2514842"/>
              <a:chOff x="6690479" y="2020778"/>
              <a:chExt cx="2525529" cy="2514842"/>
            </a:xfrm>
          </p:grpSpPr>
          <p:sp>
            <p:nvSpPr>
              <p:cNvPr id="45" name="テキスト ボックス 36"/>
              <p:cNvSpPr txBox="1"/>
              <p:nvPr/>
            </p:nvSpPr>
            <p:spPr>
              <a:xfrm>
                <a:off x="6690479" y="2020778"/>
                <a:ext cx="2293966" cy="5334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ja-JP" sz="2000" b="1" i="1" dirty="0" smtClean="0"/>
                  <a:t>/    </a:t>
                </a:r>
                <a:r>
                  <a:rPr lang="en-US" altLang="ja-JP" sz="2000" b="1" i="1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US" altLang="ja-JP" sz="2000" b="1" i="1" u="sng" dirty="0" smtClean="0">
                    <a:solidFill>
                      <a:srgbClr val="FF0000"/>
                    </a:solidFill>
                    <a:uFill>
                      <a:solidFill>
                        <a:schemeClr val="tx1"/>
                      </a:solidFill>
                    </a:uFill>
                  </a:rPr>
                  <a:t>NO</a:t>
                </a:r>
                <a:r>
                  <a:rPr lang="en-US" altLang="ja-JP" sz="2000" b="1" i="1" u="sng" dirty="0" smtClean="0">
                    <a:uFill>
                      <a:solidFill>
                        <a:schemeClr val="tx1"/>
                      </a:solidFill>
                    </a:uFill>
                  </a:rPr>
                  <a:t> structure</a:t>
                </a:r>
                <a:endParaRPr kumimoji="1" lang="ja-JP" altLang="en-US" sz="2000" i="1" u="sng" dirty="0">
                  <a:uFill>
                    <a:solidFill>
                      <a:schemeClr val="tx1"/>
                    </a:solidFill>
                  </a:uFill>
                </a:endParaRPr>
              </a:p>
            </p:txBody>
          </p:sp>
          <p:cxnSp>
            <p:nvCxnSpPr>
              <p:cNvPr id="51" name="直線コネクタ 30"/>
              <p:cNvCxnSpPr/>
              <p:nvPr/>
            </p:nvCxnSpPr>
            <p:spPr>
              <a:xfrm>
                <a:off x="6752496" y="2555401"/>
                <a:ext cx="792088" cy="1980219"/>
              </a:xfrm>
              <a:prstGeom prst="line">
                <a:avLst/>
              </a:prstGeom>
              <a:ln w="38100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5" name="テキスト ボックス 37"/>
                  <p:cNvSpPr txBox="1"/>
                  <p:nvPr/>
                </p:nvSpPr>
                <p:spPr>
                  <a:xfrm>
                    <a:off x="7452320" y="3229798"/>
                    <a:ext cx="1440160" cy="8617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b="1" dirty="0" smtClean="0"/>
                      <a:t>HADES</a:t>
                    </a:r>
                  </a:p>
                  <a:p>
                    <a:r>
                      <a:rPr lang="en-US" altLang="ja-JP" b="0" dirty="0" smtClean="0"/>
                      <a:t> </a:t>
                    </a:r>
                    <a:r>
                      <a:rPr lang="en-US" altLang="ja-JP" dirty="0"/>
                      <a:t> </a:t>
                    </a:r>
                    <a14:m>
                      <m:oMath xmlns:m="http://schemas.openxmlformats.org/officeDocument/2006/math">
                        <m:r>
                          <a:rPr lang="en-US" altLang="ja-JP" i="1">
                            <a:latin typeface="Cambria Math"/>
                          </a:rPr>
                          <m:t>𝑝𝑝</m:t>
                        </m:r>
                        <m:r>
                          <a:rPr lang="en-US" altLang="ja-JP" i="1">
                            <a:latin typeface="Cambria Math"/>
                          </a:rPr>
                          <m:t>→</m:t>
                        </m:r>
                        <m:r>
                          <m:rPr>
                            <m:sty m:val="p"/>
                          </m:rPr>
                          <a:rPr lang="en-US" altLang="ja-JP">
                            <a:latin typeface="Cambria Math"/>
                          </a:rPr>
                          <m:t>Λ</m:t>
                        </m:r>
                        <m:r>
                          <a:rPr lang="en-US" altLang="ja-JP" i="1">
                            <a:latin typeface="Cambria Math"/>
                          </a:rPr>
                          <m:t>𝑝</m:t>
                        </m:r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𝐾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+</m:t>
                            </m:r>
                          </m:sup>
                        </m:sSup>
                      </m:oMath>
                    </a14:m>
                    <a:endParaRPr lang="ja-JP" altLang="en-US" dirty="0"/>
                  </a:p>
                </p:txBody>
              </p:sp>
            </mc:Choice>
            <mc:Fallback xmlns="">
              <p:sp>
                <p:nvSpPr>
                  <p:cNvPr id="55" name="テキスト ボックス 3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452320" y="3229798"/>
                    <a:ext cx="1440160" cy="861774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 l="-3390" t="-4717" b="-283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56" name="テキスト ボックス 38"/>
                  <p:cNvSpPr txBox="1"/>
                  <p:nvPr/>
                </p:nvSpPr>
                <p:spPr>
                  <a:xfrm>
                    <a:off x="7092280" y="2374281"/>
                    <a:ext cx="2123728" cy="86177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en-US" altLang="ja-JP" b="1" dirty="0" smtClean="0"/>
                      <a:t>LEPS</a:t>
                    </a:r>
                  </a:p>
                  <a:p>
                    <a:r>
                      <a:rPr lang="en-US" altLang="ja-JP" b="0" dirty="0" smtClean="0"/>
                      <a:t> </a:t>
                    </a:r>
                    <a14:m>
                      <m:oMath xmlns:m="http://schemas.openxmlformats.org/officeDocument/2006/math">
                        <m:r>
                          <a:rPr lang="en-US" altLang="ja-JP" b="0" i="1" smtClean="0">
                            <a:latin typeface="Cambria Math"/>
                          </a:rPr>
                          <m:t>𝑝</m:t>
                        </m:r>
                        <m:d>
                          <m:dPr>
                            <m:ctrlPr>
                              <a:rPr lang="en-US" altLang="ja-JP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US" altLang="ja-JP" b="0" i="1" smtClean="0">
                                <a:latin typeface="Cambria Math"/>
                              </a:rPr>
                              <m:t>𝛾</m:t>
                            </m:r>
                            <m:r>
                              <a:rPr lang="en-US" altLang="ja-JP" b="0" i="1" smtClean="0">
                                <a:latin typeface="Cambria Math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ja-JP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𝜋</m:t>
                                </m:r>
                              </m:e>
                              <m:sup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−</m:t>
                                </m:r>
                              </m:sup>
                            </m:sSup>
                            <m:sSup>
                              <m:sSupPr>
                                <m:ctrlPr>
                                  <a:rPr lang="en-US" altLang="ja-JP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𝐾</m:t>
                                </m:r>
                              </m:e>
                              <m:sup>
                                <m:r>
                                  <a:rPr lang="en-US" altLang="ja-JP" b="0" i="1" smtClean="0">
                                    <a:latin typeface="Cambria Math"/>
                                  </a:rPr>
                                  <m:t>+</m:t>
                                </m:r>
                              </m:sup>
                            </m:sSup>
                          </m:e>
                        </m:d>
                        <m:r>
                          <a:rPr lang="en-US" altLang="ja-JP" b="0" i="1" smtClean="0">
                            <a:latin typeface="Cambria Math"/>
                          </a:rPr>
                          <m:t>𝑋</m:t>
                        </m:r>
                      </m:oMath>
                    </a14:m>
                    <a:endParaRPr kumimoji="1" lang="ja-JP" altLang="en-US" dirty="0"/>
                  </a:p>
                </p:txBody>
              </p:sp>
            </mc:Choice>
            <mc:Fallback xmlns="">
              <p:sp>
                <p:nvSpPr>
                  <p:cNvPr id="39" name="テキスト ボックス 38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092280" y="2374280"/>
                    <a:ext cx="2123728" cy="646331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l="-2292" t="-4673" b="-1869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35" name="コンテンツ プレースホルダー 2"/>
            <p:cNvSpPr txBox="1">
              <a:spLocks/>
            </p:cNvSpPr>
            <p:nvPr/>
          </p:nvSpPr>
          <p:spPr>
            <a:xfrm>
              <a:off x="467544" y="3225550"/>
              <a:ext cx="3538736" cy="597801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 lnSpcReduction="10000"/>
            </a:bodyPr>
            <a:lstStyle>
              <a:lvl1pPr marL="342900" indent="-3429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u"/>
                <a:defRPr kumimoji="1"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SzPct val="80000"/>
                <a:buFont typeface="Arial" panose="020B0604020202020204" pitchFamily="34" charset="0"/>
                <a:buChar char="►"/>
                <a:defRPr kumimoji="1"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Font typeface="Arial" pitchFamily="34" charset="0"/>
                <a:buChar char="•"/>
                <a:defRPr kumimoji="1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»"/>
                <a:defRPr kumimoji="1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▪"/>
                <a:defRPr kumimoji="1"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ja-JP" sz="2800" dirty="0" smtClean="0"/>
                <a:t>Experiments</a:t>
              </a:r>
              <a:endParaRPr lang="en-US" altLang="ja-JP" dirty="0" smtClean="0"/>
            </a:p>
          </p:txBody>
        </p:sp>
        <p:sp>
          <p:nvSpPr>
            <p:cNvPr id="40" name="コンテンツ プレースホルダー 2"/>
            <p:cNvSpPr txBox="1">
              <a:spLocks/>
            </p:cNvSpPr>
            <p:nvPr/>
          </p:nvSpPr>
          <p:spPr>
            <a:xfrm>
              <a:off x="467544" y="1540823"/>
              <a:ext cx="3538736" cy="640037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SzPct val="90000"/>
                <a:buFont typeface="Wingdings" panose="05000000000000000000" pitchFamily="2" charset="2"/>
                <a:buChar char="u"/>
                <a:defRPr kumimoji="1" sz="2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SzPct val="80000"/>
                <a:buFont typeface="Arial" panose="020B0604020202020204" pitchFamily="34" charset="0"/>
                <a:buChar char="►"/>
                <a:defRPr kumimoji="1" sz="24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Font typeface="Arial" pitchFamily="34" charset="0"/>
                <a:buChar char="•"/>
                <a:defRPr kumimoji="1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»"/>
                <a:defRPr kumimoji="1" sz="20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100000"/>
                </a:lnSpc>
                <a:spcBef>
                  <a:spcPct val="20000"/>
                </a:spcBef>
                <a:buClr>
                  <a:schemeClr val="bg1">
                    <a:lumMod val="50000"/>
                  </a:schemeClr>
                </a:buClr>
                <a:buFont typeface="Arial" panose="020B0604020202020204" pitchFamily="34" charset="0"/>
                <a:buChar char="▪"/>
                <a:defRPr kumimoji="1" sz="1800" b="1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kumimoji="1"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1"/>
              <a:r>
                <a:rPr lang="en-US" altLang="ja-JP" dirty="0" smtClean="0"/>
                <a:t>Theoretical calc.</a:t>
              </a:r>
            </a:p>
          </p:txBody>
        </p:sp>
        <p:sp>
          <p:nvSpPr>
            <p:cNvPr id="43" name="テキスト ボックス 56"/>
            <p:cNvSpPr txBox="1"/>
            <p:nvPr/>
          </p:nvSpPr>
          <p:spPr>
            <a:xfrm>
              <a:off x="1043608" y="2020778"/>
              <a:ext cx="3606688" cy="53348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2000" b="1" i="1" u="sng" dirty="0" smtClean="0"/>
                <a:t>Bound state exists</a:t>
              </a:r>
            </a:p>
          </p:txBody>
        </p:sp>
        <p:sp>
          <p:nvSpPr>
            <p:cNvPr id="44" name="テキスト ボックス 56"/>
            <p:cNvSpPr txBox="1"/>
            <p:nvPr/>
          </p:nvSpPr>
          <p:spPr>
            <a:xfrm>
              <a:off x="1253344" y="2361074"/>
              <a:ext cx="3606688" cy="861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b="1" dirty="0" err="1" smtClean="0"/>
                <a:t>KbarN</a:t>
              </a:r>
              <a:r>
                <a:rPr lang="en-US" altLang="ja-JP" b="1" dirty="0" smtClean="0"/>
                <a:t> </a:t>
              </a:r>
              <a:r>
                <a:rPr lang="en-US" altLang="ja-JP" b="1" dirty="0"/>
                <a:t>interaction </a:t>
              </a:r>
              <a:r>
                <a:rPr lang="en-US" altLang="ja-JP" b="1" dirty="0" smtClean="0"/>
                <a:t>model</a:t>
              </a:r>
            </a:p>
            <a:p>
              <a:r>
                <a:rPr lang="en-US" altLang="ja-JP" b="1" dirty="0" smtClean="0"/>
                <a:t>     </a:t>
              </a:r>
              <a:r>
                <a:rPr lang="en-US" altLang="ja-JP" b="1" dirty="0" smtClean="0">
                  <a:solidFill>
                    <a:srgbClr val="FF0000"/>
                  </a:solidFill>
                </a:rPr>
                <a:t>E-dep.</a:t>
              </a:r>
              <a:r>
                <a:rPr lang="en-US" altLang="ja-JP" b="1" dirty="0" smtClean="0"/>
                <a:t> / 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E-</a:t>
              </a:r>
              <a:r>
                <a:rPr lang="en-US" altLang="ja-JP" b="1" dirty="0" err="1" smtClean="0">
                  <a:solidFill>
                    <a:srgbClr val="0000FF"/>
                  </a:solidFill>
                </a:rPr>
                <a:t>indep</a:t>
              </a:r>
              <a:r>
                <a:rPr lang="en-US" altLang="ja-JP" b="1" dirty="0" smtClean="0">
                  <a:solidFill>
                    <a:srgbClr val="0000FF"/>
                  </a:solidFill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42459717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J-PARC E15 Experiment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ja-JP" dirty="0" smtClean="0"/>
                  <a:t>Searching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kumimoji="1" lang="en-US" altLang="ja-JP" b="1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kumimoji="1" lang="en-US" altLang="ja-JP" b="1" i="1" smtClean="0">
                        <a:latin typeface="Cambria Math"/>
                      </a:rPr>
                      <m:t>𝒑𝒑</m:t>
                    </m:r>
                  </m:oMath>
                </a14:m>
                <a:endParaRPr kumimoji="1" lang="en-US" altLang="ja-JP" dirty="0" smtClean="0"/>
              </a:p>
              <a:p>
                <a:pPr lvl="1"/>
                <a14:m>
                  <m:oMath xmlns:m="http://schemas.openxmlformats.org/officeDocument/2006/math">
                    <m:d>
                      <m:dPr>
                        <m:ctrlPr>
                          <a:rPr lang="en-US" altLang="ja-JP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i="1">
                            <a:latin typeface="Cambria Math"/>
                          </a:rPr>
                          <m:t>, </m:t>
                        </m:r>
                        <m:r>
                          <a:rPr lang="en-US" altLang="ja-JP" i="1">
                            <a:latin typeface="Cambria Math"/>
                          </a:rPr>
                          <m:t>𝒏</m:t>
                        </m:r>
                      </m:e>
                    </m:d>
                  </m:oMath>
                </a14:m>
                <a:r>
                  <a:rPr lang="en-US" altLang="ja-JP" dirty="0"/>
                  <a:t> reaction @ 1 GeV/c</a:t>
                </a:r>
              </a:p>
              <a:p>
                <a:pPr lvl="1"/>
                <a:endParaRPr lang="en-US" altLang="ja-JP" dirty="0"/>
              </a:p>
              <a:p>
                <a:endParaRPr kumimoji="1" lang="en-US" altLang="ja-JP" dirty="0" smtClean="0"/>
              </a:p>
              <a:p>
                <a:endParaRPr lang="en-US" altLang="ja-JP" dirty="0"/>
              </a:p>
              <a:p>
                <a:endParaRPr kumimoji="1" lang="en-US" altLang="ja-JP" dirty="0" smtClean="0"/>
              </a:p>
              <a:p>
                <a:pPr lvl="1"/>
                <a:endParaRPr lang="en-US" altLang="ja-JP" dirty="0"/>
              </a:p>
              <a:p>
                <a:pPr lvl="1"/>
                <a:endParaRPr lang="en-US" altLang="ja-JP" dirty="0" smtClean="0">
                  <a:solidFill>
                    <a:srgbClr val="FF0000"/>
                  </a:solidFill>
                </a:endParaRPr>
              </a:p>
              <a:p>
                <a:pPr lvl="1"/>
                <a:endParaRPr lang="en-US" altLang="ja-JP" dirty="0" smtClean="0"/>
              </a:p>
              <a:p>
                <a:pPr lvl="1"/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37" t="-105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5</a:t>
            </a:fld>
            <a:endParaRPr lang="ja-JP" altLang="en-US" dirty="0"/>
          </a:p>
        </p:txBody>
      </p:sp>
      <p:sp>
        <p:nvSpPr>
          <p:cNvPr id="93" name="右矢印 40"/>
          <p:cNvSpPr/>
          <p:nvPr/>
        </p:nvSpPr>
        <p:spPr>
          <a:xfrm>
            <a:off x="3813402" y="2723744"/>
            <a:ext cx="542574" cy="260076"/>
          </a:xfrm>
          <a:prstGeom prst="rightArrow">
            <a:avLst>
              <a:gd name="adj1" fmla="val 28605"/>
              <a:gd name="adj2" fmla="val 66841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98" name="グループ化 41"/>
          <p:cNvGrpSpPr/>
          <p:nvPr/>
        </p:nvGrpSpPr>
        <p:grpSpPr>
          <a:xfrm>
            <a:off x="901720" y="2805046"/>
            <a:ext cx="1030997" cy="248435"/>
            <a:chOff x="539552" y="2796921"/>
            <a:chExt cx="1493994" cy="360001"/>
          </a:xfrm>
        </p:grpSpPr>
        <p:sp>
          <p:nvSpPr>
            <p:cNvPr id="99" name="二等辺三角形 58"/>
            <p:cNvSpPr/>
            <p:nvPr/>
          </p:nvSpPr>
          <p:spPr>
            <a:xfrm rot="16200000">
              <a:off x="1006755" y="2329719"/>
              <a:ext cx="360000" cy="1294405"/>
            </a:xfrm>
            <a:prstGeom prst="triangle">
              <a:avLst>
                <a:gd name="adj" fmla="val 52520"/>
              </a:avLst>
            </a:prstGeom>
            <a:gradFill flip="none" rotWithShape="1">
              <a:gsLst>
                <a:gs pos="0">
                  <a:srgbClr val="00B050">
                    <a:tint val="66000"/>
                    <a:satMod val="160000"/>
                  </a:srgbClr>
                </a:gs>
                <a:gs pos="50000">
                  <a:srgbClr val="00B050">
                    <a:tint val="44500"/>
                    <a:satMod val="160000"/>
                  </a:srgbClr>
                </a:gs>
                <a:gs pos="100000">
                  <a:srgbClr val="00B050">
                    <a:tint val="23500"/>
                    <a:satMod val="160000"/>
                  </a:srgb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0" name="円/楕円 59"/>
            <p:cNvSpPr/>
            <p:nvPr/>
          </p:nvSpPr>
          <p:spPr>
            <a:xfrm>
              <a:off x="1673546" y="2796921"/>
              <a:ext cx="360000" cy="360000"/>
            </a:xfrm>
            <a:prstGeom prst="ellipse">
              <a:avLst/>
            </a:prstGeom>
            <a:solidFill>
              <a:srgbClr val="00B050"/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テキスト ボックス 42"/>
              <p:cNvSpPr txBox="1"/>
              <p:nvPr/>
            </p:nvSpPr>
            <p:spPr>
              <a:xfrm>
                <a:off x="1174685" y="2139014"/>
                <a:ext cx="659298" cy="5097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𝑲</m:t>
                          </m:r>
                        </m:e>
                        <m:sup>
                          <m:r>
                            <a:rPr kumimoji="1" lang="en-US" altLang="ja-JP" b="1" i="1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−</m:t>
                          </m:r>
                        </m:sup>
                      </m:sSup>
                    </m:oMath>
                  </m:oMathPara>
                </a14:m>
                <a:endParaRPr kumimoji="1" lang="ja-JP" alt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01" name="テキスト ボックス 4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74685" y="2139014"/>
                <a:ext cx="659298" cy="509748"/>
              </a:xfrm>
              <a:prstGeom prst="rect">
                <a:avLst/>
              </a:prstGeom>
              <a:blipFill rotWithShape="1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2" name="グループ化 43"/>
          <p:cNvGrpSpPr/>
          <p:nvPr/>
        </p:nvGrpSpPr>
        <p:grpSpPr>
          <a:xfrm>
            <a:off x="2186282" y="2529023"/>
            <a:ext cx="770184" cy="776396"/>
            <a:chOff x="2627784" y="2004797"/>
            <a:chExt cx="1116056" cy="1125057"/>
          </a:xfrm>
        </p:grpSpPr>
        <p:sp>
          <p:nvSpPr>
            <p:cNvPr id="103" name="円/楕円 55"/>
            <p:cNvSpPr/>
            <p:nvPr/>
          </p:nvSpPr>
          <p:spPr>
            <a:xfrm>
              <a:off x="2627784" y="2004797"/>
              <a:ext cx="612000" cy="61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4" name="円/楕円 56"/>
            <p:cNvSpPr/>
            <p:nvPr/>
          </p:nvSpPr>
          <p:spPr>
            <a:xfrm>
              <a:off x="2663788" y="2517854"/>
              <a:ext cx="612000" cy="6120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05" name="円/楕円 57"/>
            <p:cNvSpPr/>
            <p:nvPr/>
          </p:nvSpPr>
          <p:spPr>
            <a:xfrm>
              <a:off x="3131840" y="2222053"/>
              <a:ext cx="612000" cy="612000"/>
            </a:xfrm>
            <a:prstGeom prst="ellipse">
              <a:avLst/>
            </a:prstGeom>
            <a:solidFill>
              <a:srgbClr val="FF0000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テキスト ボックス 44"/>
              <p:cNvSpPr txBox="1"/>
              <p:nvPr/>
            </p:nvSpPr>
            <p:spPr>
              <a:xfrm>
                <a:off x="2134860" y="2139014"/>
                <a:ext cx="788314" cy="5183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Pre>
                        <m:sPrePr>
                          <m:ctrlPr>
                            <a:rPr kumimoji="1" lang="en-US" altLang="ja-JP" b="1" i="1" smtClean="0">
                              <a:latin typeface="Cambria Math"/>
                            </a:rPr>
                          </m:ctrlPr>
                        </m:sPrePr>
                        <m:sub/>
                        <m:sup>
                          <m:r>
                            <a:rPr lang="en-US" altLang="ja-JP" b="1" i="1" smtClean="0">
                              <a:latin typeface="Cambria Math"/>
                            </a:rPr>
                            <m:t>𝟑</m:t>
                          </m:r>
                        </m:sup>
                        <m:e>
                          <m:r>
                            <a:rPr lang="en-US" altLang="ja-JP" b="1" i="0" smtClean="0">
                              <a:latin typeface="Cambria Math"/>
                            </a:rPr>
                            <m:t>𝐇𝐞</m:t>
                          </m:r>
                        </m:e>
                      </m:sPre>
                    </m:oMath>
                  </m:oMathPara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106" name="テキスト ボックス 4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4860" y="2139014"/>
                <a:ext cx="788314" cy="518333"/>
              </a:xfrm>
              <a:prstGeom prst="rect">
                <a:avLst/>
              </a:prstGeom>
              <a:blipFill rotWithShape="1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7" name="グループ化 9"/>
          <p:cNvGrpSpPr/>
          <p:nvPr/>
        </p:nvGrpSpPr>
        <p:grpSpPr>
          <a:xfrm>
            <a:off x="4105169" y="1765135"/>
            <a:ext cx="2375983" cy="2708536"/>
            <a:chOff x="4105169" y="1944600"/>
            <a:chExt cx="2375983" cy="270853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テキスト ボックス 48"/>
                <p:cNvSpPr txBox="1"/>
                <p:nvPr/>
              </p:nvSpPr>
              <p:spPr>
                <a:xfrm>
                  <a:off x="4497844" y="2318479"/>
                  <a:ext cx="13678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"</m:t>
                        </m:r>
                        <m:sSup>
                          <m:sSupPr>
                            <m:ctrlPr>
                              <a:rPr kumimoji="1" lang="en-US" altLang="ja-JP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kumimoji="1" lang="en-US" altLang="ja-JP" b="1" i="1" smtClean="0">
                                <a:solidFill>
                                  <a:schemeClr val="bg1">
                                    <a:lumMod val="50000"/>
                                  </a:schemeClr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𝒑𝒑</m:t>
                        </m:r>
                        <m:r>
                          <a:rPr kumimoji="1" lang="en-US" altLang="ja-JP" b="1" i="1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"</m:t>
                        </m:r>
                      </m:oMath>
                    </m:oMathPara>
                  </a14:m>
                  <a:endParaRPr kumimoji="1" lang="ja-JP" altLang="en-US" b="1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49" name="テキスト ボックス 4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7844" y="2318479"/>
                  <a:ext cx="1367896" cy="369332"/>
                </a:xfrm>
                <a:prstGeom prst="rect">
                  <a:avLst/>
                </a:prstGeom>
                <a:blipFill rotWithShape="1">
                  <a:blip r:embed="rId6"/>
                  <a:stretch>
                    <a:fillRect b="-11475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09" name="グループ化 24"/>
            <p:cNvGrpSpPr/>
            <p:nvPr/>
          </p:nvGrpSpPr>
          <p:grpSpPr>
            <a:xfrm>
              <a:off x="4105169" y="1944600"/>
              <a:ext cx="2375983" cy="2708536"/>
              <a:chOff x="4105169" y="1600684"/>
              <a:chExt cx="2375983" cy="2708536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0" name="テキスト ボックス 69"/>
                  <p:cNvSpPr txBox="1"/>
                  <p:nvPr/>
                </p:nvSpPr>
                <p:spPr>
                  <a:xfrm>
                    <a:off x="5181792" y="4001443"/>
                    <a:ext cx="574863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p>
                            <m:sSupPr>
                              <m:ctrlPr>
                                <a:rPr kumimoji="1" lang="en-US" altLang="ja-JP" sz="1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sz="1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𝝅</m:t>
                              </m:r>
                            </m:e>
                            <m:sup>
                              <m:r>
                                <a:rPr kumimoji="1" lang="en-US" altLang="ja-JP" sz="1400" b="1" i="1" smtClean="0">
                                  <a:solidFill>
                                    <a:schemeClr val="tx1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</m:oMath>
                      </m:oMathPara>
                    </a14:m>
                    <a:endParaRPr kumimoji="1" lang="ja-JP" altLang="en-US" sz="14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0" name="テキスト ボックス 69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181792" y="4001443"/>
                    <a:ext cx="574863" cy="307777"/>
                  </a:xfrm>
                  <a:prstGeom prst="rect">
                    <a:avLst/>
                  </a:prstGeom>
                  <a:blipFill rotWithShape="1"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grpSp>
            <p:nvGrpSpPr>
              <p:cNvPr id="111" name="グループ化 70"/>
              <p:cNvGrpSpPr/>
              <p:nvPr/>
            </p:nvGrpSpPr>
            <p:grpSpPr>
              <a:xfrm rot="20326651">
                <a:off x="4105169" y="2054820"/>
                <a:ext cx="2375983" cy="2242182"/>
                <a:chOff x="3092490" y="3338815"/>
                <a:chExt cx="2375983" cy="2242182"/>
              </a:xfrm>
            </p:grpSpPr>
            <p:grpSp>
              <p:nvGrpSpPr>
                <p:cNvPr id="115" name="グループ化 74"/>
                <p:cNvGrpSpPr/>
                <p:nvPr/>
              </p:nvGrpSpPr>
              <p:grpSpPr>
                <a:xfrm>
                  <a:off x="4414300" y="3863065"/>
                  <a:ext cx="567368" cy="533857"/>
                  <a:chOff x="4220616" y="3831247"/>
                  <a:chExt cx="567368" cy="533857"/>
                </a:xfrm>
              </p:grpSpPr>
              <p:grpSp>
                <p:nvGrpSpPr>
                  <p:cNvPr id="128" name="グループ化 87"/>
                  <p:cNvGrpSpPr/>
                  <p:nvPr/>
                </p:nvGrpSpPr>
                <p:grpSpPr>
                  <a:xfrm>
                    <a:off x="4220616" y="3831247"/>
                    <a:ext cx="567368" cy="533857"/>
                    <a:chOff x="4220616" y="3831247"/>
                    <a:chExt cx="567368" cy="533857"/>
                  </a:xfrm>
                </p:grpSpPr>
                <p:sp>
                  <p:nvSpPr>
                    <p:cNvPr id="130" name="円/楕円 89"/>
                    <p:cNvSpPr/>
                    <p:nvPr/>
                  </p:nvSpPr>
                  <p:spPr>
                    <a:xfrm>
                      <a:off x="4220616" y="3831247"/>
                      <a:ext cx="360000" cy="360000"/>
                    </a:xfrm>
                    <a:prstGeom prst="ellipse">
                      <a:avLst/>
                    </a:prstGeom>
                    <a:noFill/>
                    <a:ln>
                      <a:solidFill>
                        <a:srgbClr val="FF0000"/>
                      </a:solidFill>
                      <a:prstDash val="sysDash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  <p:sp>
                  <p:nvSpPr>
                    <p:cNvPr id="131" name="円/楕円 90"/>
                    <p:cNvSpPr/>
                    <p:nvPr/>
                  </p:nvSpPr>
                  <p:spPr>
                    <a:xfrm>
                      <a:off x="4427984" y="4005104"/>
                      <a:ext cx="360000" cy="360000"/>
                    </a:xfrm>
                    <a:prstGeom prst="ellipse">
                      <a:avLst/>
                    </a:prstGeom>
                    <a:noFill/>
                    <a:ln>
                      <a:solidFill>
                        <a:srgbClr val="FF0000"/>
                      </a:solidFill>
                      <a:prstDash val="sysDash"/>
                    </a:ln>
                    <a:effectLst>
                      <a:outerShdw blurRad="50800" dist="38100" dir="2700000" algn="tl" rotWithShape="0">
                        <a:prstClr val="black">
                          <a:alpha val="40000"/>
                        </a:prstClr>
                      </a:outerShdw>
                    </a:effectLst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kumimoji="1" lang="ja-JP" altLang="en-US"/>
                    </a:p>
                  </p:txBody>
                </p:sp>
              </p:grpSp>
              <p:sp>
                <p:nvSpPr>
                  <p:cNvPr id="129" name="円/楕円 88"/>
                  <p:cNvSpPr/>
                  <p:nvPr/>
                </p:nvSpPr>
                <p:spPr>
                  <a:xfrm>
                    <a:off x="4414300" y="4008175"/>
                    <a:ext cx="180000" cy="180000"/>
                  </a:xfrm>
                  <a:prstGeom prst="ellipse">
                    <a:avLst/>
                  </a:prstGeom>
                  <a:noFill/>
                  <a:ln>
                    <a:solidFill>
                      <a:srgbClr val="00B050"/>
                    </a:solidFill>
                    <a:prstDash val="sysDash"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6" name="グループ化 75"/>
                <p:cNvGrpSpPr/>
                <p:nvPr/>
              </p:nvGrpSpPr>
              <p:grpSpPr>
                <a:xfrm>
                  <a:off x="4853830" y="3338815"/>
                  <a:ext cx="614643" cy="883279"/>
                  <a:chOff x="4828256" y="3251325"/>
                  <a:chExt cx="614643" cy="883279"/>
                </a:xfrm>
              </p:grpSpPr>
              <p:sp>
                <p:nvSpPr>
                  <p:cNvPr id="126" name="二等辺三角形 85"/>
                  <p:cNvSpPr/>
                  <p:nvPr/>
                </p:nvSpPr>
                <p:spPr>
                  <a:xfrm rot="13439841">
                    <a:off x="4828256" y="3291057"/>
                    <a:ext cx="360000" cy="843547"/>
                  </a:xfrm>
                  <a:prstGeom prst="triangle">
                    <a:avLst>
                      <a:gd name="adj" fmla="val 52520"/>
                    </a:avLst>
                  </a:prstGeom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7" name="円/楕円 86"/>
                  <p:cNvSpPr/>
                  <p:nvPr/>
                </p:nvSpPr>
                <p:spPr>
                  <a:xfrm>
                    <a:off x="5082899" y="3251325"/>
                    <a:ext cx="360000" cy="360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38100" dir="8100000" algn="tr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7" name="グループ化 76"/>
                <p:cNvGrpSpPr/>
                <p:nvPr/>
              </p:nvGrpSpPr>
              <p:grpSpPr>
                <a:xfrm>
                  <a:off x="3948932" y="4015873"/>
                  <a:ext cx="602462" cy="861282"/>
                  <a:chOff x="3948932" y="4015873"/>
                  <a:chExt cx="602462" cy="861282"/>
                </a:xfrm>
              </p:grpSpPr>
              <p:sp>
                <p:nvSpPr>
                  <p:cNvPr id="124" name="二等辺三角形 83"/>
                  <p:cNvSpPr/>
                  <p:nvPr/>
                </p:nvSpPr>
                <p:spPr>
                  <a:xfrm rot="2639841">
                    <a:off x="4191394" y="4015873"/>
                    <a:ext cx="360000" cy="843547"/>
                  </a:xfrm>
                  <a:prstGeom prst="triangle">
                    <a:avLst>
                      <a:gd name="adj" fmla="val 52520"/>
                    </a:avLst>
                  </a:prstGeom>
                  <a:gradFill flip="none" rotWithShape="1">
                    <a:gsLst>
                      <a:gs pos="0">
                        <a:srgbClr val="FFC000">
                          <a:tint val="66000"/>
                          <a:satMod val="160000"/>
                        </a:srgbClr>
                      </a:gs>
                      <a:gs pos="50000">
                        <a:srgbClr val="FFC000">
                          <a:tint val="44500"/>
                          <a:satMod val="160000"/>
                        </a:srgbClr>
                      </a:gs>
                      <a:gs pos="100000">
                        <a:srgbClr val="FFC00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5" name="円/楕円 84"/>
                  <p:cNvSpPr/>
                  <p:nvPr/>
                </p:nvSpPr>
                <p:spPr>
                  <a:xfrm>
                    <a:off x="3948932" y="4517155"/>
                    <a:ext cx="360000" cy="360000"/>
                  </a:xfrm>
                  <a:prstGeom prst="ellipse">
                    <a:avLst/>
                  </a:prstGeom>
                  <a:solidFill>
                    <a:srgbClr val="FFC000"/>
                  </a:solidFill>
                  <a:ln>
                    <a:noFill/>
                  </a:ln>
                  <a:effectLst>
                    <a:outerShdw blurRad="50800" dist="38100" dir="2700000" algn="t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8" name="グループ化 77"/>
                <p:cNvGrpSpPr/>
                <p:nvPr/>
              </p:nvGrpSpPr>
              <p:grpSpPr>
                <a:xfrm>
                  <a:off x="3092490" y="4648928"/>
                  <a:ext cx="1059548" cy="509985"/>
                  <a:chOff x="3025680" y="4648928"/>
                  <a:chExt cx="1059548" cy="509985"/>
                </a:xfrm>
              </p:grpSpPr>
              <p:sp>
                <p:nvSpPr>
                  <p:cNvPr id="122" name="二等辺三角形 81"/>
                  <p:cNvSpPr/>
                  <p:nvPr/>
                </p:nvSpPr>
                <p:spPr>
                  <a:xfrm rot="4216675">
                    <a:off x="3483455" y="4407154"/>
                    <a:ext cx="360000" cy="843547"/>
                  </a:xfrm>
                  <a:prstGeom prst="triangle">
                    <a:avLst>
                      <a:gd name="adj" fmla="val 52520"/>
                    </a:avLst>
                  </a:prstGeom>
                  <a:gradFill flip="none" rotWithShape="1">
                    <a:gsLst>
                      <a:gs pos="0">
                        <a:srgbClr val="FF0000">
                          <a:tint val="66000"/>
                          <a:satMod val="160000"/>
                        </a:srgbClr>
                      </a:gs>
                      <a:gs pos="50000">
                        <a:srgbClr val="FF0000">
                          <a:tint val="44500"/>
                          <a:satMod val="160000"/>
                        </a:srgbClr>
                      </a:gs>
                      <a:gs pos="100000">
                        <a:srgbClr val="FF0000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3" name="円/楕円 82"/>
                  <p:cNvSpPr/>
                  <p:nvPr/>
                </p:nvSpPr>
                <p:spPr>
                  <a:xfrm>
                    <a:off x="3025680" y="4798913"/>
                    <a:ext cx="360000" cy="360000"/>
                  </a:xfrm>
                  <a:prstGeom prst="ellipse">
                    <a:avLst/>
                  </a:prstGeom>
                  <a:solidFill>
                    <a:srgbClr val="FF0000"/>
                  </a:solidFill>
                  <a:ln>
                    <a:noFill/>
                  </a:ln>
                  <a:effectLst>
                    <a:outerShdw blurRad="50800" dist="38100" dir="18900000" algn="bl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  <p:grpSp>
              <p:nvGrpSpPr>
                <p:cNvPr id="119" name="グループ化 78"/>
                <p:cNvGrpSpPr/>
                <p:nvPr/>
              </p:nvGrpSpPr>
              <p:grpSpPr>
                <a:xfrm>
                  <a:off x="3714929" y="4666801"/>
                  <a:ext cx="345056" cy="914196"/>
                  <a:chOff x="3769026" y="4743272"/>
                  <a:chExt cx="345056" cy="914196"/>
                </a:xfrm>
              </p:grpSpPr>
              <p:sp>
                <p:nvSpPr>
                  <p:cNvPr id="120" name="二等辺三角形 79"/>
                  <p:cNvSpPr/>
                  <p:nvPr/>
                </p:nvSpPr>
                <p:spPr>
                  <a:xfrm rot="1346274">
                    <a:off x="3934082" y="4743272"/>
                    <a:ext cx="180000" cy="843547"/>
                  </a:xfrm>
                  <a:prstGeom prst="triangle">
                    <a:avLst>
                      <a:gd name="adj" fmla="val 52520"/>
                    </a:avLst>
                  </a:prstGeom>
                  <a:gradFill flip="none" rotWithShape="1">
                    <a:gsLst>
                      <a:gs pos="0">
                        <a:srgbClr val="CC0099">
                          <a:tint val="66000"/>
                          <a:satMod val="160000"/>
                        </a:srgbClr>
                      </a:gs>
                      <a:gs pos="50000">
                        <a:srgbClr val="CC0099">
                          <a:tint val="44500"/>
                          <a:satMod val="160000"/>
                        </a:srgbClr>
                      </a:gs>
                      <a:gs pos="100000">
                        <a:srgbClr val="CC0099">
                          <a:tint val="23500"/>
                          <a:satMod val="160000"/>
                        </a:srgbClr>
                      </a:gs>
                    </a:gsLst>
                    <a:lin ang="16200000" scaled="1"/>
                    <a:tileRect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  <p:sp>
                <p:nvSpPr>
                  <p:cNvPr id="121" name="円/楕円 80"/>
                  <p:cNvSpPr/>
                  <p:nvPr/>
                </p:nvSpPr>
                <p:spPr>
                  <a:xfrm>
                    <a:off x="3769026" y="5477468"/>
                    <a:ext cx="180000" cy="180000"/>
                  </a:xfrm>
                  <a:prstGeom prst="ellipse">
                    <a:avLst/>
                  </a:prstGeom>
                  <a:solidFill>
                    <a:srgbClr val="CC0099"/>
                  </a:solidFill>
                  <a:ln>
                    <a:noFill/>
                  </a:ln>
                  <a:effectLst>
                    <a:outerShdw blurRad="50800" dist="38100" dir="16200000" rotWithShape="0">
                      <a:prstClr val="black">
                        <a:alpha val="40000"/>
                      </a:prstClr>
                    </a:outerShdw>
                  </a:effectLst>
                  <a:scene3d>
                    <a:camera prst="orthographicFront">
                      <a:rot lat="0" lon="0" rev="0"/>
                    </a:camera>
                    <a:lightRig rig="balanced" dir="t">
                      <a:rot lat="0" lon="0" rev="8700000"/>
                    </a:lightRig>
                  </a:scene3d>
                  <a:sp3d>
                    <a:bevelT w="190500" h="38100"/>
                  </a:sp3d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kumimoji="1" lang="ja-JP" altLang="en-US"/>
                  </a:p>
                </p:txBody>
              </p:sp>
            </p:grp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2" name="テキスト ボックス 71"/>
                  <p:cNvSpPr txBox="1"/>
                  <p:nvPr/>
                </p:nvSpPr>
                <p:spPr>
                  <a:xfrm>
                    <a:off x="5923995" y="1600684"/>
                    <a:ext cx="446364" cy="3091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400" b="1" i="1" smtClean="0">
                              <a:latin typeface="Cambria Math"/>
                            </a:rPr>
                            <m:t>𝒑</m:t>
                          </m:r>
                        </m:oMath>
                      </m:oMathPara>
                    </a14:m>
                    <a:endParaRPr kumimoji="1" lang="ja-JP" altLang="en-US" sz="1400" b="1" dirty="0"/>
                  </a:p>
                </p:txBody>
              </p:sp>
            </mc:Choice>
            <mc:Fallback xmlns="">
              <p:sp>
                <p:nvSpPr>
                  <p:cNvPr id="72" name="テキスト ボックス 7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923995" y="1600684"/>
                    <a:ext cx="446364" cy="309124"/>
                  </a:xfrm>
                  <a:prstGeom prst="rect">
                    <a:avLst/>
                  </a:prstGeom>
                  <a:blipFill rotWithShape="1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3" name="テキスト ボックス 72"/>
                  <p:cNvSpPr txBox="1"/>
                  <p:nvPr/>
                </p:nvSpPr>
                <p:spPr>
                  <a:xfrm>
                    <a:off x="4287517" y="3488350"/>
                    <a:ext cx="347770" cy="30912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400" b="1" i="1" smtClean="0">
                              <a:latin typeface="Cambria Math"/>
                            </a:rPr>
                            <m:t>𝒑</m:t>
                          </m:r>
                        </m:oMath>
                      </m:oMathPara>
                    </a14:m>
                    <a:endParaRPr kumimoji="1" lang="ja-JP" altLang="en-US" sz="1400" b="1" dirty="0"/>
                  </a:p>
                </p:txBody>
              </p:sp>
            </mc:Choice>
            <mc:Fallback xmlns="">
              <p:sp>
                <p:nvSpPr>
                  <p:cNvPr id="73" name="テキスト ボックス 72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287517" y="3488350"/>
                    <a:ext cx="347770" cy="309124"/>
                  </a:xfrm>
                  <a:prstGeom prst="rect">
                    <a:avLst/>
                  </a:prstGeom>
                  <a:blipFill rotWithShape="1">
                    <a:blip r:embed="rId10"/>
                    <a:stretch>
                      <a:fillRect b="-2000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14" name="テキスト ボックス 73"/>
                  <p:cNvSpPr txBox="1"/>
                  <p:nvPr/>
                </p:nvSpPr>
                <p:spPr>
                  <a:xfrm>
                    <a:off x="4701335" y="3117650"/>
                    <a:ext cx="678548" cy="307777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kumimoji="1" lang="en-US" altLang="ja-JP" sz="1400" b="1" i="0" smtClean="0">
                              <a:solidFill>
                                <a:schemeClr val="tx1"/>
                              </a:solidFill>
                              <a:latin typeface="Cambria Math"/>
                            </a:rPr>
                            <m:t>𝚲</m:t>
                          </m:r>
                        </m:oMath>
                      </m:oMathPara>
                    </a14:m>
                    <a:endParaRPr kumimoji="1" lang="ja-JP" altLang="en-US" sz="1400" b="1" dirty="0">
                      <a:solidFill>
                        <a:schemeClr val="tx1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4" name="テキスト ボックス 73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701335" y="3117650"/>
                    <a:ext cx="678548" cy="307777"/>
                  </a:xfrm>
                  <a:prstGeom prst="rect">
                    <a:avLst/>
                  </a:prstGeom>
                  <a:blipFill rotWithShape="1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132" name="グループ化 12"/>
          <p:cNvGrpSpPr/>
          <p:nvPr/>
        </p:nvGrpSpPr>
        <p:grpSpPr>
          <a:xfrm>
            <a:off x="4442845" y="1491630"/>
            <a:ext cx="2073371" cy="2726984"/>
            <a:chOff x="4442845" y="1671095"/>
            <a:chExt cx="2073371" cy="2726984"/>
          </a:xfrm>
        </p:grpSpPr>
        <p:sp>
          <p:nvSpPr>
            <p:cNvPr id="133" name="正方形/長方形 93"/>
            <p:cNvSpPr/>
            <p:nvPr/>
          </p:nvSpPr>
          <p:spPr>
            <a:xfrm rot="5400000">
              <a:off x="5378945" y="1252640"/>
              <a:ext cx="158295" cy="2030495"/>
            </a:xfrm>
            <a:prstGeom prst="rect">
              <a:avLst/>
            </a:prstGeom>
            <a:pattFill prst="wd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4" name="正方形/長方形 94"/>
            <p:cNvSpPr/>
            <p:nvPr/>
          </p:nvSpPr>
          <p:spPr>
            <a:xfrm rot="5400000">
              <a:off x="5421821" y="2836816"/>
              <a:ext cx="158295" cy="2030495"/>
            </a:xfrm>
            <a:prstGeom prst="rect">
              <a:avLst/>
            </a:prstGeom>
            <a:pattFill prst="wdUpDiag">
              <a:fgClr>
                <a:srgbClr val="FF0000"/>
              </a:fgClr>
              <a:bgClr>
                <a:schemeClr val="bg1"/>
              </a:bgClr>
            </a:patt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5" name="テキスト ボックス 50"/>
            <p:cNvSpPr txBox="1"/>
            <p:nvPr/>
          </p:nvSpPr>
          <p:spPr>
            <a:xfrm rot="20121605">
              <a:off x="5217320" y="1671095"/>
              <a:ext cx="954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i="1" dirty="0" smtClean="0">
                  <a:solidFill>
                    <a:srgbClr val="FF0000"/>
                  </a:solidFill>
                </a:rPr>
                <a:t>Detect!</a:t>
              </a:r>
              <a:endParaRPr kumimoji="1" lang="ja-JP" altLang="en-US" i="1" dirty="0">
                <a:solidFill>
                  <a:srgbClr val="FF0000"/>
                </a:solidFill>
              </a:endParaRPr>
            </a:p>
          </p:txBody>
        </p:sp>
        <p:sp>
          <p:nvSpPr>
            <p:cNvPr id="136" name="テキスト ボックス 51"/>
            <p:cNvSpPr txBox="1"/>
            <p:nvPr/>
          </p:nvSpPr>
          <p:spPr>
            <a:xfrm rot="20121605">
              <a:off x="5217320" y="4028747"/>
              <a:ext cx="95492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i="1" dirty="0" smtClean="0">
                  <a:solidFill>
                    <a:srgbClr val="FF0000"/>
                  </a:solidFill>
                </a:rPr>
                <a:t>Detect!</a:t>
              </a:r>
              <a:endParaRPr kumimoji="1" lang="ja-JP" altLang="en-US" i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37" name="グループ化 10"/>
          <p:cNvGrpSpPr/>
          <p:nvPr/>
        </p:nvGrpSpPr>
        <p:grpSpPr>
          <a:xfrm>
            <a:off x="6708227" y="2139014"/>
            <a:ext cx="1464173" cy="941465"/>
            <a:chOff x="6708227" y="2318479"/>
            <a:chExt cx="1464173" cy="941465"/>
          </a:xfrm>
        </p:grpSpPr>
        <p:grpSp>
          <p:nvGrpSpPr>
            <p:cNvPr id="138" name="グループ化 45"/>
            <p:cNvGrpSpPr/>
            <p:nvPr/>
          </p:nvGrpSpPr>
          <p:grpSpPr>
            <a:xfrm>
              <a:off x="6708227" y="2837605"/>
              <a:ext cx="1464173" cy="422339"/>
              <a:chOff x="6386770" y="2688247"/>
              <a:chExt cx="2121700" cy="612001"/>
            </a:xfrm>
          </p:grpSpPr>
          <p:sp>
            <p:nvSpPr>
              <p:cNvPr id="140" name="二等辺三角形 53"/>
              <p:cNvSpPr/>
              <p:nvPr/>
            </p:nvSpPr>
            <p:spPr>
              <a:xfrm rot="16200000">
                <a:off x="6988924" y="2086093"/>
                <a:ext cx="612001" cy="1816309"/>
              </a:xfrm>
              <a:prstGeom prst="triangle">
                <a:avLst>
                  <a:gd name="adj" fmla="val 52520"/>
                </a:avLst>
              </a:prstGeom>
              <a:gradFill flip="none" rotWithShape="1">
                <a:gsLst>
                  <a:gs pos="0">
                    <a:schemeClr val="bg1">
                      <a:lumMod val="50000"/>
                    </a:schemeClr>
                  </a:gs>
                  <a:gs pos="50000">
                    <a:schemeClr val="bg1">
                      <a:lumMod val="75000"/>
                    </a:schemeClr>
                  </a:gs>
                  <a:gs pos="100000">
                    <a:schemeClr val="bg1">
                      <a:lumMod val="95000"/>
                    </a:scheme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1" name="円/楕円 54"/>
              <p:cNvSpPr/>
              <p:nvPr/>
            </p:nvSpPr>
            <p:spPr>
              <a:xfrm>
                <a:off x="7896470" y="2688247"/>
                <a:ext cx="612000" cy="612000"/>
              </a:xfrm>
              <a:prstGeom prst="ellipse">
                <a:avLst/>
              </a:prstGeom>
              <a:solidFill>
                <a:schemeClr val="bg1">
                  <a:lumMod val="65000"/>
                </a:schemeClr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テキスト ボックス 62"/>
                <p:cNvSpPr txBox="1"/>
                <p:nvPr/>
              </p:nvSpPr>
              <p:spPr>
                <a:xfrm>
                  <a:off x="6795457" y="2318479"/>
                  <a:ext cx="13678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1" i="1" smtClean="0">
                            <a:solidFill>
                              <a:schemeClr val="bg1">
                                <a:lumMod val="65000"/>
                              </a:schemeClr>
                            </a:solidFill>
                            <a:latin typeface="Cambria Math"/>
                          </a:rPr>
                          <m:t>𝒏</m:t>
                        </m:r>
                      </m:oMath>
                    </m:oMathPara>
                  </a14:m>
                  <a:endParaRPr kumimoji="1" lang="ja-JP" altLang="en-US" b="1" dirty="0">
                    <a:solidFill>
                      <a:schemeClr val="bg1">
                        <a:lumMod val="65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63" name="テキスト ボックス 62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5457" y="2318479"/>
                  <a:ext cx="1367896" cy="369332"/>
                </a:xfrm>
                <a:prstGeom prst="rect">
                  <a:avLst/>
                </a:prstGeom>
                <a:blipFill rotWithShape="1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2" name="グループ化 14"/>
          <p:cNvGrpSpPr/>
          <p:nvPr/>
        </p:nvGrpSpPr>
        <p:grpSpPr>
          <a:xfrm>
            <a:off x="6708227" y="2139014"/>
            <a:ext cx="1464173" cy="941465"/>
            <a:chOff x="6708227" y="2318479"/>
            <a:chExt cx="1464173" cy="941465"/>
          </a:xfrm>
        </p:grpSpPr>
        <p:grpSp>
          <p:nvGrpSpPr>
            <p:cNvPr id="143" name="グループ化 61"/>
            <p:cNvGrpSpPr/>
            <p:nvPr/>
          </p:nvGrpSpPr>
          <p:grpSpPr>
            <a:xfrm>
              <a:off x="6708227" y="2837605"/>
              <a:ext cx="1464173" cy="422339"/>
              <a:chOff x="6386770" y="2688247"/>
              <a:chExt cx="2121700" cy="612001"/>
            </a:xfrm>
          </p:grpSpPr>
          <p:sp>
            <p:nvSpPr>
              <p:cNvPr id="145" name="二等辺三角形 95"/>
              <p:cNvSpPr/>
              <p:nvPr/>
            </p:nvSpPr>
            <p:spPr>
              <a:xfrm rot="16200000">
                <a:off x="6988924" y="2086093"/>
                <a:ext cx="612001" cy="1816309"/>
              </a:xfrm>
              <a:prstGeom prst="triangle">
                <a:avLst>
                  <a:gd name="adj" fmla="val 52520"/>
                </a:avLst>
              </a:prstGeom>
              <a:gradFill flip="none" rotWithShape="1">
                <a:gsLst>
                  <a:gs pos="0">
                    <a:srgbClr val="0000FF">
                      <a:tint val="66000"/>
                      <a:satMod val="160000"/>
                    </a:srgbClr>
                  </a:gs>
                  <a:gs pos="50000">
                    <a:srgbClr val="0000FF">
                      <a:tint val="44500"/>
                      <a:satMod val="160000"/>
                    </a:srgbClr>
                  </a:gs>
                  <a:gs pos="100000">
                    <a:srgbClr val="0000FF">
                      <a:tint val="23500"/>
                      <a:satMod val="160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146" name="円/楕円 96"/>
              <p:cNvSpPr/>
              <p:nvPr/>
            </p:nvSpPr>
            <p:spPr>
              <a:xfrm>
                <a:off x="7896470" y="2688247"/>
                <a:ext cx="612000" cy="612000"/>
              </a:xfrm>
              <a:prstGeom prst="ellipse">
                <a:avLst/>
              </a:prstGeom>
              <a:solidFill>
                <a:srgbClr val="0000FF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40000"/>
                  </a:prst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4" name="テキスト ボックス 64"/>
                <p:cNvSpPr txBox="1"/>
                <p:nvPr/>
              </p:nvSpPr>
              <p:spPr>
                <a:xfrm>
                  <a:off x="6795457" y="2318479"/>
                  <a:ext cx="136789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𝒏</m:t>
                        </m:r>
                      </m:oMath>
                    </m:oMathPara>
                  </a14:m>
                  <a:endParaRPr kumimoji="1" lang="ja-JP" alt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5" name="テキスト ボックス 64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95457" y="2318479"/>
                  <a:ext cx="1367896" cy="369332"/>
                </a:xfrm>
                <a:prstGeom prst="rect">
                  <a:avLst/>
                </a:prstGeom>
                <a:blipFill rotWithShape="1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7" name="グループ化 13"/>
          <p:cNvGrpSpPr/>
          <p:nvPr/>
        </p:nvGrpSpPr>
        <p:grpSpPr>
          <a:xfrm>
            <a:off x="4497844" y="2139014"/>
            <a:ext cx="1367896" cy="1009607"/>
            <a:chOff x="4497844" y="2318479"/>
            <a:chExt cx="1367896" cy="100960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8" name="テキスト ボックス 63"/>
                <p:cNvSpPr txBox="1"/>
                <p:nvPr/>
              </p:nvSpPr>
              <p:spPr>
                <a:xfrm>
                  <a:off x="4497844" y="2318479"/>
                  <a:ext cx="1367896" cy="50983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"</m:t>
                        </m:r>
                        <m:sSup>
                          <m:sSupPr>
                            <m:ctrlPr>
                              <a:rPr kumimoji="1" lang="en-US" altLang="ja-JP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kumimoji="1" lang="en-US" altLang="ja-JP" b="1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𝒑𝒑</m:t>
                        </m:r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"</m:t>
                        </m:r>
                      </m:oMath>
                    </m:oMathPara>
                  </a14:m>
                  <a:endParaRPr kumimoji="1" lang="ja-JP" alt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64" name="テキスト ボックス 63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97844" y="2318479"/>
                  <a:ext cx="1367896" cy="509837"/>
                </a:xfrm>
                <a:prstGeom prst="rect">
                  <a:avLst/>
                </a:prstGeom>
                <a:blipFill rotWithShape="1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149" name="グループ化 65"/>
            <p:cNvGrpSpPr/>
            <p:nvPr/>
          </p:nvGrpSpPr>
          <p:grpSpPr>
            <a:xfrm rot="20326651">
              <a:off x="5279240" y="2794229"/>
              <a:ext cx="567368" cy="533857"/>
              <a:chOff x="4220616" y="3831247"/>
              <a:chExt cx="567368" cy="533857"/>
            </a:xfrm>
          </p:grpSpPr>
          <p:grpSp>
            <p:nvGrpSpPr>
              <p:cNvPr id="150" name="グループ化 66"/>
              <p:cNvGrpSpPr/>
              <p:nvPr/>
            </p:nvGrpSpPr>
            <p:grpSpPr>
              <a:xfrm>
                <a:off x="4220616" y="3831247"/>
                <a:ext cx="567368" cy="533857"/>
                <a:chOff x="4220616" y="3831247"/>
                <a:chExt cx="567368" cy="533857"/>
              </a:xfrm>
            </p:grpSpPr>
            <p:sp>
              <p:nvSpPr>
                <p:cNvPr id="152" name="円/楕円 68"/>
                <p:cNvSpPr/>
                <p:nvPr/>
              </p:nvSpPr>
              <p:spPr>
                <a:xfrm>
                  <a:off x="4220616" y="3831247"/>
                  <a:ext cx="360000" cy="3600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  <a:prstDash val="sys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  <p:sp>
              <p:nvSpPr>
                <p:cNvPr id="153" name="円/楕円 91"/>
                <p:cNvSpPr/>
                <p:nvPr/>
              </p:nvSpPr>
              <p:spPr>
                <a:xfrm>
                  <a:off x="4427984" y="4005104"/>
                  <a:ext cx="360000" cy="360000"/>
                </a:xfrm>
                <a:prstGeom prst="ellipse">
                  <a:avLst/>
                </a:prstGeom>
                <a:solidFill>
                  <a:srgbClr val="FF0000"/>
                </a:solidFill>
                <a:ln>
                  <a:noFill/>
                  <a:prstDash val="sysDash"/>
                </a:ln>
                <a:effectLst>
                  <a:outerShdw blurRad="44450" dist="27940" dir="5400000" algn="ctr">
                    <a:srgbClr val="000000">
                      <a:alpha val="32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balanced" dir="t">
                    <a:rot lat="0" lon="0" rev="8700000"/>
                  </a:lightRig>
                </a:scene3d>
                <a:sp3d>
                  <a:bevelT w="190500" h="38100"/>
                </a:sp3d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ja-JP" altLang="en-US"/>
                </a:p>
              </p:txBody>
            </p:sp>
          </p:grpSp>
          <p:sp>
            <p:nvSpPr>
              <p:cNvPr id="151" name="円/楕円 67"/>
              <p:cNvSpPr/>
              <p:nvPr/>
            </p:nvSpPr>
            <p:spPr>
              <a:xfrm>
                <a:off x="4414300" y="4008175"/>
                <a:ext cx="180000" cy="180000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  <a:prstDash val="sysDash"/>
              </a:ln>
              <a:effectLst>
                <a:outerShdw blurRad="44450" dist="27940" dir="5400000" algn="ctr">
                  <a:srgbClr val="000000">
                    <a:alpha val="32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alanced" dir="t">
                  <a:rot lat="0" lon="0" rev="8700000"/>
                </a:lightRig>
              </a:scene3d>
              <a:sp3d>
                <a:bevelT w="190500" h="381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grpSp>
        <p:nvGrpSpPr>
          <p:cNvPr id="154" name="グループ化 9"/>
          <p:cNvGrpSpPr/>
          <p:nvPr/>
        </p:nvGrpSpPr>
        <p:grpSpPr>
          <a:xfrm>
            <a:off x="1463002" y="1307181"/>
            <a:ext cx="6659661" cy="3352801"/>
            <a:chOff x="708079" y="1414608"/>
            <a:chExt cx="8097158" cy="4076507"/>
          </a:xfrm>
        </p:grpSpPr>
        <p:pic>
          <p:nvPicPr>
            <p:cNvPr id="155" name="図 3"/>
            <p:cNvPicPr>
              <a:picLocks noChangeAspect="1"/>
            </p:cNvPicPr>
            <p:nvPr/>
          </p:nvPicPr>
          <p:blipFill rotWithShape="1"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486" b="22179"/>
            <a:stretch/>
          </p:blipFill>
          <p:spPr bwMode="auto">
            <a:xfrm>
              <a:off x="708079" y="1414608"/>
              <a:ext cx="7727843" cy="40765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6" name="テキスト ボックス 12"/>
            <p:cNvSpPr txBox="1"/>
            <p:nvPr/>
          </p:nvSpPr>
          <p:spPr>
            <a:xfrm>
              <a:off x="4706427" y="3941028"/>
              <a:ext cx="2448272" cy="3742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 smtClean="0"/>
                <a:t>Beam sweeping magnet</a:t>
              </a:r>
              <a:endParaRPr kumimoji="1" lang="ja-JP" altLang="en-US" sz="1400" b="1" dirty="0"/>
            </a:p>
          </p:txBody>
        </p:sp>
        <p:sp>
          <p:nvSpPr>
            <p:cNvPr id="157" name="テキスト ボックス 13"/>
            <p:cNvSpPr txBox="1"/>
            <p:nvPr/>
          </p:nvSpPr>
          <p:spPr>
            <a:xfrm>
              <a:off x="6588224" y="2071322"/>
              <a:ext cx="2217013" cy="3742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 smtClean="0"/>
                <a:t>Neutron counter</a:t>
              </a:r>
            </a:p>
          </p:txBody>
        </p:sp>
        <p:sp>
          <p:nvSpPr>
            <p:cNvPr id="158" name="右矢印 14"/>
            <p:cNvSpPr/>
            <p:nvPr/>
          </p:nvSpPr>
          <p:spPr>
            <a:xfrm rot="19597264">
              <a:off x="3166963" y="2983277"/>
              <a:ext cx="3652236" cy="376870"/>
            </a:xfrm>
            <a:prstGeom prst="rightArrow">
              <a:avLst>
                <a:gd name="adj1" fmla="val 28605"/>
                <a:gd name="adj2" fmla="val 66841"/>
              </a:avLst>
            </a:prstGeom>
            <a:solidFill>
              <a:srgbClr val="000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400"/>
            </a:p>
          </p:txBody>
        </p:sp>
        <p:sp>
          <p:nvSpPr>
            <p:cNvPr id="159" name="テキスト ボックス 15"/>
            <p:cNvSpPr txBox="1"/>
            <p:nvPr/>
          </p:nvSpPr>
          <p:spPr>
            <a:xfrm rot="19578861">
              <a:off x="3718501" y="3039991"/>
              <a:ext cx="2448272" cy="3742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 smtClean="0"/>
                <a:t>Flight length : 15 m</a:t>
              </a:r>
              <a:endParaRPr kumimoji="1" lang="ja-JP" altLang="en-US" sz="1400" b="1" dirty="0"/>
            </a:p>
          </p:txBody>
        </p:sp>
        <p:grpSp>
          <p:nvGrpSpPr>
            <p:cNvPr id="160" name="グループ化 17"/>
            <p:cNvGrpSpPr/>
            <p:nvPr/>
          </p:nvGrpSpPr>
          <p:grpSpPr>
            <a:xfrm>
              <a:off x="721777" y="4428048"/>
              <a:ext cx="2012639" cy="858096"/>
              <a:chOff x="679811" y="4384447"/>
              <a:chExt cx="2012639" cy="858096"/>
            </a:xfrm>
            <a:solidFill>
              <a:srgbClr val="FF0000"/>
            </a:solidFill>
          </p:grpSpPr>
          <p:sp>
            <p:nvSpPr>
              <p:cNvPr id="163" name="右矢印 20"/>
              <p:cNvSpPr/>
              <p:nvPr/>
            </p:nvSpPr>
            <p:spPr>
              <a:xfrm rot="19597264">
                <a:off x="1574332" y="4628788"/>
                <a:ext cx="1118118" cy="376870"/>
              </a:xfrm>
              <a:prstGeom prst="rightArrow">
                <a:avLst>
                  <a:gd name="adj1" fmla="val 28605"/>
                  <a:gd name="adj2" fmla="val 66841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/>
              </a:p>
            </p:txBody>
          </p:sp>
          <p:sp>
            <p:nvSpPr>
              <p:cNvPr id="164" name="アーチ 21"/>
              <p:cNvSpPr/>
              <p:nvPr/>
            </p:nvSpPr>
            <p:spPr>
              <a:xfrm rot="11153798">
                <a:off x="679811" y="4384447"/>
                <a:ext cx="1259154" cy="858096"/>
              </a:xfrm>
              <a:prstGeom prst="blockArc">
                <a:avLst>
                  <a:gd name="adj1" fmla="val 12819027"/>
                  <a:gd name="adj2" fmla="val 19851006"/>
                  <a:gd name="adj3" fmla="val 12816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sz="140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1" name="テキスト ボックス 18"/>
            <p:cNvSpPr txBox="1"/>
            <p:nvPr/>
          </p:nvSpPr>
          <p:spPr>
            <a:xfrm>
              <a:off x="3707904" y="4547884"/>
              <a:ext cx="1044116" cy="3742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 smtClean="0"/>
                <a:t>CDS</a:t>
              </a:r>
              <a:endParaRPr kumimoji="1" lang="ja-JP" altLang="en-US" sz="1400" b="1" dirty="0"/>
            </a:p>
          </p:txBody>
        </p:sp>
        <p:sp>
          <p:nvSpPr>
            <p:cNvPr id="162" name="テキスト ボックス 11"/>
            <p:cNvSpPr txBox="1"/>
            <p:nvPr/>
          </p:nvSpPr>
          <p:spPr>
            <a:xfrm>
              <a:off x="716105" y="4994791"/>
              <a:ext cx="2088232" cy="374211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en-US" altLang="ja-JP" sz="1400" b="1" dirty="0" smtClean="0"/>
                <a:t>Beam spectrometer</a:t>
              </a:r>
              <a:endParaRPr kumimoji="1" lang="ja-JP" altLang="en-US" sz="1400" b="1" dirty="0"/>
            </a:p>
          </p:txBody>
        </p:sp>
      </p:grpSp>
      <p:pic>
        <p:nvPicPr>
          <p:cNvPr id="166" name="図 3"/>
          <p:cNvPicPr>
            <a:picLocks noChangeAspect="1"/>
          </p:cNvPicPr>
          <p:nvPr/>
        </p:nvPicPr>
        <p:blipFill rotWithShape="1"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788" t="46090" r="58278" b="27785"/>
          <a:stretch/>
        </p:blipFill>
        <p:spPr bwMode="auto">
          <a:xfrm>
            <a:off x="2657093" y="3147590"/>
            <a:ext cx="1457708" cy="12453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16697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789553"/>
                <a:ext cx="8229600" cy="394243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mtClean="0">
                        <a:solidFill>
                          <a:schemeClr val="tx1"/>
                        </a:solidFill>
                        <a:latin typeface="Cambria Math"/>
                      </a:rPr>
                      <m:t>𝚲</m:t>
                    </m:r>
                    <m:r>
                      <a:rPr lang="en-US" altLang="ja-JP" b="1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ja-JP" alt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altLang="ja-JP" dirty="0">
                    <a:solidFill>
                      <a:schemeClr val="tx1"/>
                    </a:solidFill>
                  </a:rPr>
                  <a:t>invariant mass </a:t>
                </a:r>
                <a:r>
                  <a:rPr lang="en-US" altLang="ja-JP" dirty="0" smtClean="0">
                    <a:solidFill>
                      <a:schemeClr val="tx1"/>
                    </a:solidFill>
                  </a:rPr>
                  <a:t>spectroscopy in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b="0" i="1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altLang="ja-JP" i="1">
                            <a:latin typeface="Cambria Math"/>
                          </a:rPr>
                          <m:t>𝟑</m:t>
                        </m:r>
                      </m:sup>
                      <m:e>
                        <m:r>
                          <a:rPr lang="en-US" altLang="ja-JP" b="1" i="0">
                            <a:latin typeface="Cambria Math"/>
                          </a:rPr>
                          <m:t>𝐇𝐞</m:t>
                        </m:r>
                      </m:e>
                    </m:sPre>
                    <m:d>
                      <m:dPr>
                        <m:ctrlPr>
                          <a:rPr lang="en-US" altLang="ja-JP" i="1"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i="1"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i="1">
                            <a:latin typeface="Cambria Math"/>
                          </a:rPr>
                          <m:t>, </m:t>
                        </m:r>
                        <m:r>
                          <a:rPr lang="en-US" altLang="ja-JP" b="1" i="0" smtClean="0">
                            <a:latin typeface="Cambria Math"/>
                          </a:rPr>
                          <m:t>𝚲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𝒑</m:t>
                        </m:r>
                      </m:e>
                    </m:d>
                    <m:r>
                      <a:rPr lang="en-US" altLang="ja-JP" i="1">
                        <a:latin typeface="Cambria Math"/>
                      </a:rPr>
                      <m:t>"</m:t>
                    </m:r>
                    <m:r>
                      <a:rPr lang="en-US" altLang="ja-JP" b="1" i="1" smtClean="0">
                        <a:latin typeface="Cambria Math"/>
                      </a:rPr>
                      <m:t>𝒏</m:t>
                    </m:r>
                    <m:r>
                      <a:rPr lang="en-US" altLang="ja-JP" i="1">
                        <a:latin typeface="Cambria Math"/>
                      </a:rPr>
                      <m:t>“ </m:t>
                    </m:r>
                  </m:oMath>
                </a14:m>
                <a:r>
                  <a:rPr lang="en-US" altLang="ja-JP" dirty="0" smtClean="0">
                    <a:solidFill>
                      <a:schemeClr val="tx1"/>
                    </a:solidFill>
                  </a:rPr>
                  <a:t>reaction</a:t>
                </a:r>
              </a:p>
              <a:p>
                <a:endParaRPr lang="en-US" altLang="ja-JP" dirty="0"/>
              </a:p>
              <a:p>
                <a:endParaRPr lang="en-US" altLang="ja-JP" dirty="0" smtClean="0">
                  <a:solidFill>
                    <a:schemeClr val="tx1"/>
                  </a:solidFill>
                </a:endParaRPr>
              </a:p>
              <a:p>
                <a:endParaRPr lang="en-US" altLang="ja-JP" dirty="0" smtClean="0">
                  <a:solidFill>
                    <a:schemeClr val="tx1"/>
                  </a:solidFill>
                </a:endParaRPr>
              </a:p>
              <a:p>
                <a:endParaRPr lang="en-US" altLang="ja-JP" dirty="0"/>
              </a:p>
              <a:p>
                <a:endParaRPr lang="en-US" altLang="ja-JP" dirty="0" smtClean="0">
                  <a:solidFill>
                    <a:schemeClr val="tx1"/>
                  </a:solidFill>
                </a:endParaRPr>
              </a:p>
              <a:p>
                <a:pPr lvl="1"/>
                <a:endParaRPr lang="en-US" altLang="ja-JP" dirty="0" smtClean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52737"/>
                <a:ext cx="8229600" cy="5256583"/>
              </a:xfrm>
              <a:blipFill rotWithShape="1">
                <a:blip r:embed="rId3"/>
                <a:stretch>
                  <a:fillRect t="-104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J-PARC E15 Experiment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54" name="スライド番号プレースホルダー 5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6</a:t>
            </a:fld>
            <a:endParaRPr lang="ja-JP" alt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4928130" y="1419621"/>
            <a:ext cx="4071790" cy="3264745"/>
            <a:chOff x="4820690" y="1395238"/>
            <a:chExt cx="4071790" cy="3264745"/>
          </a:xfrm>
        </p:grpSpPr>
        <p:pic>
          <p:nvPicPr>
            <p:cNvPr id="1027" name="Picture 3"/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20690" y="1481511"/>
              <a:ext cx="4071790" cy="31784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9" name="Group 8"/>
            <p:cNvGrpSpPr/>
            <p:nvPr/>
          </p:nvGrpSpPr>
          <p:grpSpPr>
            <a:xfrm>
              <a:off x="5148443" y="1395238"/>
              <a:ext cx="3575637" cy="2973664"/>
              <a:chOff x="5148443" y="1860318"/>
              <a:chExt cx="3575637" cy="3964884"/>
            </a:xfrm>
          </p:grpSpPr>
          <p:grpSp>
            <p:nvGrpSpPr>
              <p:cNvPr id="13" name="Group 12"/>
              <p:cNvGrpSpPr/>
              <p:nvPr/>
            </p:nvGrpSpPr>
            <p:grpSpPr>
              <a:xfrm>
                <a:off x="5148443" y="1860318"/>
                <a:ext cx="3575637" cy="1088629"/>
                <a:chOff x="5148443" y="3118501"/>
                <a:chExt cx="3575637" cy="108862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" name="テキスト ボックス 56"/>
                    <p:cNvSpPr txBox="1"/>
                    <p:nvPr/>
                  </p:nvSpPr>
                  <p:spPr>
                    <a:xfrm>
                      <a:off x="5148443" y="3118501"/>
                      <a:ext cx="3575637" cy="54279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r"/>
                      <a14:m>
                        <m:oMath xmlns:m="http://schemas.openxmlformats.org/officeDocument/2006/math">
                          <m:sPre>
                            <m:sPrePr>
                              <m:ctrlPr>
                                <a:rPr kumimoji="1" lang="en-US" altLang="ja-JP" sz="2000" b="1" i="1" smtClean="0">
                                  <a:latin typeface="Cambria Math"/>
                                </a:rPr>
                              </m:ctrlPr>
                            </m:sPrePr>
                            <m:sub/>
                            <m:sup>
                              <m:r>
                                <a:rPr lang="en-US" altLang="ja-JP" sz="2000" b="1" i="1" smtClean="0">
                                  <a:latin typeface="Cambria Math"/>
                                </a:rPr>
                                <m:t>𝟑</m:t>
                              </m:r>
                            </m:sup>
                            <m:e>
                              <m:r>
                                <a:rPr lang="en-US" altLang="ja-JP" sz="2000" b="1" i="1" smtClean="0">
                                  <a:latin typeface="Cambria Math"/>
                                </a:rPr>
                                <m:t>𝑯𝒆</m:t>
                              </m:r>
                            </m:e>
                          </m:sPre>
                          <m:r>
                            <a:rPr lang="en-US" altLang="ja-JP" sz="2000" b="1" i="1" smtClean="0">
                              <a:latin typeface="Cambria Math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altLang="ja-JP" sz="2000" b="1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US" altLang="ja-JP" sz="2000" b="1" i="1" smtClean="0"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lang="en-US" altLang="ja-JP" sz="2000" b="1" i="1" smtClean="0"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lang="en-US" altLang="ja-JP" sz="2000" b="1" i="1" smtClean="0">
                              <a:latin typeface="Cambria Math"/>
                            </a:rPr>
                            <m:t>, </m:t>
                          </m:r>
                          <m:r>
                            <a:rPr kumimoji="1" lang="en-US" altLang="ja-JP" sz="2000" b="1" i="1" smtClean="0">
                              <a:latin typeface="Cambria Math"/>
                            </a:rPr>
                            <m:t>𝜦</m:t>
                          </m:r>
                          <m:r>
                            <a:rPr kumimoji="1" lang="en-US" altLang="ja-JP" sz="2000" b="1" i="1" smtClean="0">
                              <a:latin typeface="Cambria Math"/>
                            </a:rPr>
                            <m:t>𝒑</m:t>
                          </m:r>
                          <m:r>
                            <a:rPr kumimoji="1" lang="en-US" altLang="ja-JP" sz="2000" b="1" i="1" smtClean="0">
                              <a:latin typeface="Cambria Math"/>
                            </a:rPr>
                            <m:t>)"</m:t>
                          </m:r>
                          <m:r>
                            <a:rPr kumimoji="1" lang="en-US" altLang="ja-JP" sz="2000" b="1" i="1" smtClean="0">
                              <a:latin typeface="Cambria Math"/>
                            </a:rPr>
                            <m:t>𝑿</m:t>
                          </m:r>
                          <m:r>
                            <a:rPr kumimoji="1" lang="en-US" altLang="ja-JP" sz="2000" b="1" i="1" smtClean="0">
                              <a:latin typeface="Cambria Math"/>
                            </a:rPr>
                            <m:t>"</m:t>
                          </m:r>
                        </m:oMath>
                      </a14:m>
                      <a:r>
                        <a:rPr kumimoji="1" lang="en-US" altLang="ja-JP" sz="2000" b="1" i="1" dirty="0" smtClean="0"/>
                        <a:t> Missing-mass</a:t>
                      </a:r>
                      <a:endParaRPr kumimoji="1" lang="ja-JP" altLang="en-US" sz="2000" b="1" i="1" dirty="0"/>
                    </a:p>
                  </p:txBody>
                </p:sp>
              </mc:Choice>
              <mc:Fallback xmlns="">
                <p:sp>
                  <p:nvSpPr>
                    <p:cNvPr id="14" name="テキスト ボックス 56"/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5148443" y="3118501"/>
                      <a:ext cx="3575637" cy="542797"/>
                    </a:xfrm>
                    <a:prstGeom prst="rect">
                      <a:avLst/>
                    </a:prstGeom>
                    <a:blipFill rotWithShape="1">
                      <a:blip r:embed="rId5"/>
                      <a:stretch>
                        <a:fillRect t="-4478" r="-1874" b="-26866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ja-JP" alt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5" name="テキスト ボックス 61"/>
                <p:cNvSpPr txBox="1"/>
                <p:nvPr/>
              </p:nvSpPr>
              <p:spPr>
                <a:xfrm>
                  <a:off x="5364088" y="3509502"/>
                  <a:ext cx="2934578" cy="697628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kumimoji="1" lang="en-US" altLang="ja-JP" sz="2800" b="1" cap="all" dirty="0" smtClean="0">
                      <a:ln w="9000" cmpd="sng">
                        <a:solidFill>
                          <a:schemeClr val="accent4">
                            <a:shade val="50000"/>
                            <a:satMod val="120000"/>
                          </a:schemeClr>
                        </a:solidFill>
                        <a:prstDash val="solid"/>
                      </a:ln>
                      <a:gradFill>
                        <a:gsLst>
                          <a:gs pos="0">
                            <a:schemeClr val="accent4">
                              <a:shade val="20000"/>
                              <a:satMod val="245000"/>
                            </a:schemeClr>
                          </a:gs>
                          <a:gs pos="43000">
                            <a:schemeClr val="accent4">
                              <a:satMod val="255000"/>
                            </a:schemeClr>
                          </a:gs>
                          <a:gs pos="48000">
                            <a:schemeClr val="accent4">
                              <a:shade val="85000"/>
                              <a:satMod val="255000"/>
                            </a:schemeClr>
                          </a:gs>
                          <a:gs pos="100000">
                            <a:schemeClr val="accent4">
                              <a:shade val="20000"/>
                              <a:satMod val="245000"/>
                            </a:schemeClr>
                          </a:gs>
                        </a:gsLst>
                        <a:lin ang="5400000"/>
                      </a:gradFill>
                      <a:effectLst>
                        <a:reflection blurRad="12700" stA="28000" endPos="45000" dist="1000" dir="5400000" sy="-100000" algn="bl" rotWithShape="0"/>
                      </a:effectLst>
                      <a:latin typeface="+mj-lt"/>
                    </a:rPr>
                    <a:t>Preliminary </a:t>
                  </a:r>
                  <a:endParaRPr kumimoji="1" lang="ja-JP" altLang="en-US" sz="2800" b="1" cap="all" dirty="0">
                    <a:ln w="9000" cmpd="sng">
                      <a:solidFill>
                        <a:schemeClr val="accent4">
                          <a:shade val="50000"/>
                          <a:satMod val="120000"/>
                        </a:schemeClr>
                      </a:solidFill>
                      <a:prstDash val="solid"/>
                    </a:ln>
                    <a:gradFill>
                      <a:gsLst>
                        <a:gs pos="0">
                          <a:schemeClr val="accent4">
                            <a:shade val="20000"/>
                            <a:satMod val="245000"/>
                          </a:schemeClr>
                        </a:gs>
                        <a:gs pos="43000">
                          <a:schemeClr val="accent4">
                            <a:satMod val="255000"/>
                          </a:schemeClr>
                        </a:gs>
                        <a:gs pos="48000">
                          <a:schemeClr val="accent4">
                            <a:shade val="85000"/>
                            <a:satMod val="255000"/>
                          </a:schemeClr>
                        </a:gs>
                        <a:gs pos="100000">
                          <a:schemeClr val="accent4">
                            <a:shade val="20000"/>
                            <a:satMod val="245000"/>
                          </a:schemeClr>
                        </a:gs>
                      </a:gsLst>
                      <a:lin ang="5400000"/>
                    </a:gradFill>
                    <a:effectLst>
                      <a:reflection blurRad="12700" stA="28000" endPos="45000" dist="1000" dir="5400000" sy="-100000" algn="bl" rotWithShape="0"/>
                    </a:effectLst>
                    <a:latin typeface="+mj-lt"/>
                  </a:endParaRPr>
                </a:p>
              </p:txBody>
            </p: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" name="TextBox 6"/>
                  <p:cNvSpPr txBox="1"/>
                  <p:nvPr/>
                </p:nvSpPr>
                <p:spPr>
                  <a:xfrm>
                    <a:off x="6768816" y="4881354"/>
                    <a:ext cx="1050181" cy="94384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kumimoji="1" lang="en-US" altLang="ja-JP" sz="4000" b="1" dirty="0" smtClean="0">
                        <a:solidFill>
                          <a:srgbClr val="FF0000"/>
                        </a:solidFill>
                      </a:rPr>
                      <a:t>“</a:t>
                    </a:r>
                    <a14:m>
                      <m:oMath xmlns:m="http://schemas.openxmlformats.org/officeDocument/2006/math">
                        <m:r>
                          <a:rPr kumimoji="1" lang="en-US" altLang="ja-JP" sz="4000" b="1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𝒏</m:t>
                        </m:r>
                      </m:oMath>
                    </a14:m>
                    <a:r>
                      <a:rPr kumimoji="1" lang="en-US" altLang="ja-JP" sz="4000" b="1" dirty="0" smtClean="0">
                        <a:solidFill>
                          <a:srgbClr val="FF0000"/>
                        </a:solidFill>
                      </a:rPr>
                      <a:t>”</a:t>
                    </a:r>
                    <a:endParaRPr kumimoji="1" lang="ja-JP" altLang="en-US" sz="4000" b="1" dirty="0">
                      <a:solidFill>
                        <a:srgbClr val="FF0000"/>
                      </a:solidFill>
                    </a:endParaRPr>
                  </a:p>
                </p:txBody>
              </p:sp>
            </mc:Choice>
            <mc:Fallback xmlns="">
              <p:sp>
                <p:nvSpPr>
                  <p:cNvPr id="7" name="TextBox 6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768816" y="4881354"/>
                    <a:ext cx="1050181" cy="943848"/>
                  </a:xfrm>
                  <a:prstGeom prst="rect">
                    <a:avLst/>
                  </a:prstGeom>
                  <a:blipFill rotWithShape="1">
                    <a:blip r:embed="rId6"/>
                    <a:stretch>
                      <a:fillRect l="-15698" t="-15517" r="-16279" b="-36207"/>
                    </a:stretch>
                  </a:blipFill>
                </p:spPr>
                <p:txBody>
                  <a:bodyPr/>
                  <a:lstStyle/>
                  <a:p>
                    <a:r>
                      <a:rPr lang="ja-JP" alt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コンテンツ プレースホルダー 2"/>
              <p:cNvSpPr txBox="1">
                <a:spLocks/>
              </p:cNvSpPr>
              <p:nvPr/>
            </p:nvSpPr>
            <p:spPr>
              <a:xfrm>
                <a:off x="251520" y="2093094"/>
                <a:ext cx="4569170" cy="2361310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lnSpcReduction="10000"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14:m>
                  <m:oMath xmlns:m="http://schemas.openxmlformats.org/officeDocument/2006/math">
                    <m:r>
                      <a:rPr lang="en-US" altLang="ja-JP" i="1" smtClean="0">
                        <a:latin typeface="Cambria Math"/>
                      </a:rPr>
                      <m:t>𝝅</m:t>
                    </m:r>
                    <m:r>
                      <a:rPr lang="en-US" altLang="ja-JP" i="1" smtClean="0">
                        <a:latin typeface="Cambria Math"/>
                      </a:rPr>
                      <m:t>𝒑𝒑</m:t>
                    </m:r>
                  </m:oMath>
                </a14:m>
                <a:r>
                  <a:rPr lang="en-US" altLang="ja-JP" dirty="0" smtClean="0"/>
                  <a:t> event selection</a:t>
                </a:r>
                <a:r>
                  <a:rPr lang="ja-JP" altLang="en-US" dirty="0"/>
                  <a:t> </a:t>
                </a:r>
                <a:r>
                  <a:rPr lang="en-US" altLang="ja-JP" dirty="0" smtClean="0"/>
                  <a:t>in CDS</a:t>
                </a:r>
              </a:p>
              <a:p>
                <a:pPr lvl="4"/>
                <a:endParaRPr lang="en-US" altLang="ja-JP" dirty="0" smtClean="0"/>
              </a:p>
              <a:p>
                <a:pPr lvl="1"/>
                <a14:m>
                  <m:oMath xmlns:m="http://schemas.openxmlformats.org/officeDocument/2006/math">
                    <m:r>
                      <a:rPr lang="en-US" altLang="ja-JP" smtClean="0">
                        <a:solidFill>
                          <a:schemeClr val="tx1"/>
                        </a:solidFill>
                        <a:latin typeface="Cambria Math"/>
                      </a:rPr>
                      <m:t>𝚲</m:t>
                    </m:r>
                    <m:r>
                      <a:rPr lang="en-US" altLang="ja-JP" i="1">
                        <a:solidFill>
                          <a:schemeClr val="tx1"/>
                        </a:solidFill>
                        <a:latin typeface="Cambria Math"/>
                      </a:rPr>
                      <m:t>→</m:t>
                    </m:r>
                    <m:sSup>
                      <m:sSupPr>
                        <m:ctrlP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𝝅</m:t>
                        </m:r>
                      </m:e>
                      <m:sup>
                        <m:r>
                          <a:rPr lang="en-US" altLang="ja-JP" i="1">
                            <a:solidFill>
                              <a:schemeClr val="tx1"/>
                            </a:solidFill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i="1">
                        <a:solidFill>
                          <a:schemeClr val="tx1"/>
                        </a:solidFill>
                        <a:latin typeface="Cambria Math"/>
                      </a:rPr>
                      <m:t>𝒑</m:t>
                    </m:r>
                  </m:oMath>
                </a14:m>
                <a:r>
                  <a:rPr lang="en-US" altLang="ja-JP" dirty="0">
                    <a:solidFill>
                      <a:schemeClr val="tx1"/>
                    </a:solidFill>
                  </a:rPr>
                  <a:t>-</a:t>
                </a:r>
                <a:r>
                  <a:rPr lang="en-US" altLang="ja-JP" dirty="0" smtClean="0">
                    <a:solidFill>
                      <a:schemeClr val="tx1"/>
                    </a:solidFill>
                  </a:rPr>
                  <a:t>pair </a:t>
                </a:r>
                <a:r>
                  <a:rPr lang="en-US" altLang="ja-JP" dirty="0">
                    <a:solidFill>
                      <a:schemeClr val="tx1"/>
                    </a:solidFill>
                  </a:rPr>
                  <a:t>selection</a:t>
                </a:r>
              </a:p>
              <a:p>
                <a:pPr lvl="2"/>
                <a:r>
                  <a:rPr lang="en-US" altLang="ja-JP" dirty="0"/>
                  <a:t>Likelihood method</a:t>
                </a:r>
              </a:p>
              <a:p>
                <a:pPr lvl="1"/>
                <a:r>
                  <a:rPr lang="en-US" altLang="ja-JP" dirty="0" smtClean="0"/>
                  <a:t>Missing neutron selection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𝟖𝟓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 −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𝟎𝟑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lang="en-US" altLang="ja-JP" b="1" i="0" smtClean="0">
                        <a:solidFill>
                          <a:schemeClr val="tx1"/>
                        </a:solidFill>
                        <a:latin typeface="Cambria Math"/>
                      </a:rPr>
                      <m:t>𝐆𝐞𝐕</m:t>
                    </m:r>
                    <m:r>
                      <a:rPr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endParaRPr lang="en-US" altLang="ja-JP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6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520" y="2093094"/>
                <a:ext cx="4569170" cy="2361310"/>
              </a:xfrm>
              <a:prstGeom prst="rect">
                <a:avLst/>
              </a:prstGeom>
              <a:blipFill rotWithShape="1">
                <a:blip r:embed="rId7"/>
                <a:stretch>
                  <a:fillRect t="-360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29039661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E15-1</a:t>
            </a:r>
            <a:r>
              <a:rPr kumimoji="1" lang="en-US" altLang="ja-JP" baseline="30000" dirty="0" smtClean="0"/>
              <a:t>st</a:t>
            </a:r>
            <a:r>
              <a:rPr kumimoji="1" lang="en-US" altLang="ja-JP" dirty="0" smtClean="0"/>
              <a:t> Result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7</a:t>
            </a:fld>
            <a:endParaRPr lang="ja-JP" altLang="en-US" dirty="0"/>
          </a:p>
        </p:txBody>
      </p:sp>
      <p:sp>
        <p:nvSpPr>
          <p:cNvPr id="43" name="Text Box 5"/>
          <p:cNvSpPr txBox="1">
            <a:spLocks noChangeArrowheads="1"/>
          </p:cNvSpPr>
          <p:nvPr/>
        </p:nvSpPr>
        <p:spPr bwMode="auto">
          <a:xfrm>
            <a:off x="251520" y="699542"/>
            <a:ext cx="4176464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/>
            <a:r>
              <a:rPr lang="en-US" altLang="ja-JP" sz="1400" dirty="0">
                <a:latin typeface="Times" pitchFamily="18" charset="0"/>
              </a:rPr>
              <a:t>Y. </a:t>
            </a:r>
            <a:r>
              <a:rPr lang="en-US" altLang="ja-JP" sz="1400" dirty="0" err="1">
                <a:latin typeface="Times" pitchFamily="18" charset="0"/>
              </a:rPr>
              <a:t>Sada</a:t>
            </a:r>
            <a:r>
              <a:rPr lang="en-US" altLang="ja-JP" sz="1400" dirty="0">
                <a:latin typeface="Times" pitchFamily="18" charset="0"/>
              </a:rPr>
              <a:t>, et al, </a:t>
            </a:r>
            <a:r>
              <a:rPr lang="en-US" altLang="ja-JP" sz="1400" dirty="0" err="1">
                <a:latin typeface="Times" pitchFamily="18" charset="0"/>
              </a:rPr>
              <a:t>Prog</a:t>
            </a:r>
            <a:r>
              <a:rPr lang="en-US" altLang="ja-JP" sz="1400" dirty="0">
                <a:latin typeface="Times" pitchFamily="18" charset="0"/>
              </a:rPr>
              <a:t>. </a:t>
            </a:r>
            <a:r>
              <a:rPr lang="en-US" altLang="ja-JP" sz="1400" dirty="0" err="1">
                <a:latin typeface="Times" pitchFamily="18" charset="0"/>
              </a:rPr>
              <a:t>Theor</a:t>
            </a:r>
            <a:r>
              <a:rPr lang="en-US" altLang="ja-JP" sz="1400" dirty="0">
                <a:latin typeface="Times" pitchFamily="18" charset="0"/>
              </a:rPr>
              <a:t>. Exp. Phys. (2016) 051D01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コンテンツ プレースホルダー 2"/>
              <p:cNvSpPr txBox="1">
                <a:spLocks/>
              </p:cNvSpPr>
              <p:nvPr/>
            </p:nvSpPr>
            <p:spPr>
              <a:xfrm>
                <a:off x="4716016" y="1128583"/>
                <a:ext cx="4608512" cy="20912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altLang="ja-JP" sz="3200" dirty="0" smtClean="0">
                    <a:solidFill>
                      <a:srgbClr val="FF0000"/>
                    </a:solidFill>
                  </a:rPr>
                  <a:t>E15-2</a:t>
                </a:r>
                <a:r>
                  <a:rPr lang="en-US" altLang="ja-JP" sz="3200" baseline="30000" dirty="0" smtClean="0">
                    <a:solidFill>
                      <a:srgbClr val="FF0000"/>
                    </a:solidFill>
                  </a:rPr>
                  <a:t>nd</a:t>
                </a:r>
                <a:r>
                  <a:rPr lang="en-US" altLang="ja-JP" sz="3200" dirty="0" smtClean="0">
                    <a:solidFill>
                      <a:srgbClr val="FF0000"/>
                    </a:solidFill>
                  </a:rPr>
                  <a:t> experiment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US" altLang="ja-JP" sz="2800" b="1" i="1" u="sng" dirty="0" smtClean="0">
                        <a:latin typeface="Cambria Math"/>
                      </a:rPr>
                      <m:t>×</m:t>
                    </m:r>
                    <m:r>
                      <a:rPr lang="en-US" altLang="ja-JP" sz="2800" b="1" i="1" u="sng" dirty="0" smtClean="0">
                        <a:latin typeface="Cambria Math"/>
                      </a:rPr>
                      <m:t>𝟑𝟎</m:t>
                    </m:r>
                  </m:oMath>
                </a14:m>
                <a:r>
                  <a:rPr lang="en-US" altLang="ja-JP" sz="2800" i="1" u="sng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800" b="1" i="1" u="sng" dirty="0" smtClean="0">
                        <a:latin typeface="Cambria Math"/>
                      </a:rPr>
                      <m:t>𝜦</m:t>
                    </m:r>
                    <m:r>
                      <a:rPr lang="en-US" altLang="ja-JP" sz="2800" b="1" i="1" u="sng" dirty="0" smtClean="0">
                        <a:latin typeface="Cambria Math"/>
                      </a:rPr>
                      <m:t>𝒑𝒏</m:t>
                    </m:r>
                  </m:oMath>
                </a14:m>
                <a:r>
                  <a:rPr lang="en-US" altLang="ja-JP" sz="2800" i="1" u="sng" dirty="0" smtClean="0"/>
                  <a:t> events</a:t>
                </a:r>
              </a:p>
              <a:p>
                <a:pPr lvl="2"/>
                <a:endParaRPr lang="en-US" altLang="ja-JP" sz="2800" i="1" u="sng" dirty="0" smtClean="0"/>
              </a:p>
            </p:txBody>
          </p:sp>
        </mc:Choice>
        <mc:Fallback xmlns="">
          <p:sp>
            <p:nvSpPr>
              <p:cNvPr id="13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128583"/>
                <a:ext cx="4608512" cy="2091239"/>
              </a:xfrm>
              <a:prstGeom prst="rect">
                <a:avLst/>
              </a:prstGeom>
              <a:blipFill rotWithShape="1">
                <a:blip r:embed="rId8"/>
                <a:stretch>
                  <a:fillRect t="-37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コンテンツ プレースホルダー 2"/>
              <p:cNvSpPr txBox="1">
                <a:spLocks/>
              </p:cNvSpPr>
              <p:nvPr/>
            </p:nvSpPr>
            <p:spPr>
              <a:xfrm>
                <a:off x="4445427" y="3363838"/>
                <a:ext cx="4698573" cy="136815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77500" lnSpcReduction="20000"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altLang="ja-JP" dirty="0" smtClean="0"/>
                  <a:t>E15-1</a:t>
                </a:r>
                <a:r>
                  <a:rPr lang="en-US" altLang="ja-JP" baseline="30000" dirty="0" smtClean="0"/>
                  <a:t>st</a:t>
                </a:r>
                <a:r>
                  <a:rPr lang="en-US" altLang="ja-JP" dirty="0" smtClean="0"/>
                  <a:t> experiment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en-US" altLang="ja-JP" b="1" i="0" smtClean="0">
                        <a:latin typeface="Cambria Math"/>
                      </a:rPr>
                      <m:t>𝚲</m:t>
                    </m:r>
                    <m:r>
                      <a:rPr lang="en-US" altLang="ja-JP" b="1" i="1" smtClean="0">
                        <a:latin typeface="Cambria Math"/>
                      </a:rPr>
                      <m:t>𝒑</m:t>
                    </m:r>
                  </m:oMath>
                </a14:m>
                <a:r>
                  <a:rPr lang="en-US" altLang="ja-JP" i="1" dirty="0" smtClean="0"/>
                  <a:t> </a:t>
                </a:r>
                <a:r>
                  <a:rPr lang="en-US" altLang="ja-JP" dirty="0" smtClean="0"/>
                  <a:t>invariant mass analysis in</a:t>
                </a:r>
                <a:r>
                  <a:rPr lang="en-US" altLang="ja-JP" i="1" dirty="0" smtClean="0"/>
                  <a:t> </a:t>
                </a:r>
                <a14:m>
                  <m:oMath xmlns:m="http://schemas.openxmlformats.org/officeDocument/2006/math">
                    <m:sPre>
                      <m:sPre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sPrePr>
                      <m:sub/>
                      <m:sup>
                        <m:r>
                          <a:rPr lang="en-US" altLang="ja-JP" b="1" i="1" smtClean="0">
                            <a:latin typeface="Cambria Math"/>
                          </a:rPr>
                          <m:t>𝟑</m:t>
                        </m:r>
                      </m:sup>
                      <m:e>
                        <m:r>
                          <a:rPr lang="en-US" altLang="ja-JP" b="1" i="0" smtClean="0">
                            <a:latin typeface="Cambria Math"/>
                          </a:rPr>
                          <m:t>𝐇𝐞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(</m:t>
                        </m:r>
                        <m:sSup>
                          <m:sSupPr>
                            <m:ctrlPr>
                              <a:rPr lang="en-US" altLang="ja-JP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US" altLang="ja-JP" b="1" i="1" smtClean="0"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lang="en-US" altLang="ja-JP" b="1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lang="en-US" altLang="ja-JP" b="1" i="1" smtClean="0">
                            <a:latin typeface="Cambria Math"/>
                          </a:rPr>
                          <m:t>,</m:t>
                        </m:r>
                        <m:r>
                          <a:rPr lang="en-US" altLang="ja-JP" b="1" i="0" smtClean="0">
                            <a:latin typeface="Cambria Math"/>
                          </a:rPr>
                          <m:t>𝚲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𝒑</m:t>
                        </m:r>
                        <m:r>
                          <a:rPr lang="en-US" altLang="ja-JP" b="1" i="0" smtClean="0">
                            <a:latin typeface="Cambria Math"/>
                          </a:rPr>
                          <m:t>)"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𝒏</m:t>
                        </m:r>
                        <m:r>
                          <a:rPr lang="en-US" altLang="ja-JP" b="1" i="0" smtClean="0">
                            <a:latin typeface="Cambria Math"/>
                          </a:rPr>
                          <m:t>"</m:t>
                        </m:r>
                      </m:e>
                    </m:sPre>
                  </m:oMath>
                </a14:m>
                <a:endParaRPr lang="en-US" altLang="ja-JP" i="1" dirty="0" smtClean="0"/>
              </a:p>
              <a:p>
                <a:pPr lvl="2"/>
                <a:r>
                  <a:rPr lang="en-US" altLang="ja-JP" dirty="0" smtClean="0"/>
                  <a:t>Assuming simple </a:t>
                </a:r>
                <a:r>
                  <a:rPr lang="en-US" altLang="ja-JP" dirty="0" err="1" smtClean="0"/>
                  <a:t>Breit</a:t>
                </a:r>
                <a:r>
                  <a:rPr lang="en-US" altLang="ja-JP" dirty="0" smtClean="0"/>
                  <a:t>-Wigner</a:t>
                </a:r>
              </a:p>
              <a:p>
                <a:pPr lvl="3"/>
                <a:r>
                  <a:rPr lang="en-US" altLang="ja-JP" dirty="0" smtClean="0"/>
                  <a:t>B.E. :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𝟏𝟓</m:t>
                    </m:r>
                    <m:r>
                      <a:rPr lang="en-US" altLang="ja-JP" b="1" i="1" smtClean="0">
                        <a:latin typeface="Cambria Math"/>
                      </a:rPr>
                      <m:t> </m:t>
                    </m:r>
                    <m:r>
                      <a:rPr lang="en-US" altLang="ja-JP" b="1" i="0" smtClean="0">
                        <a:latin typeface="Cambria Math"/>
                      </a:rPr>
                      <m:t>𝐌𝐞𝐕</m:t>
                    </m:r>
                  </m:oMath>
                </a14:m>
                <a:r>
                  <a:rPr lang="en-US" altLang="ja-JP" dirty="0" smtClean="0"/>
                  <a:t>, Width :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𝟏𝟏𝟎</m:t>
                    </m:r>
                    <m:r>
                      <a:rPr lang="en-US" altLang="ja-JP" b="1" i="1" smtClean="0">
                        <a:latin typeface="Cambria Math"/>
                      </a:rPr>
                      <m:t> </m:t>
                    </m:r>
                    <m:r>
                      <a:rPr lang="en-US" altLang="ja-JP" b="1" i="0" smtClean="0">
                        <a:latin typeface="Cambria Math"/>
                      </a:rPr>
                      <m:t>𝐌𝐞𝐕</m:t>
                    </m:r>
                  </m:oMath>
                </a14:m>
                <a:endParaRPr lang="en-US" altLang="ja-JP" dirty="0" smtClean="0"/>
              </a:p>
              <a:p>
                <a:pPr lvl="2"/>
                <a:endParaRPr lang="en-US" altLang="ja-JP" dirty="0" smtClean="0"/>
              </a:p>
            </p:txBody>
          </p:sp>
        </mc:Choice>
        <mc:Fallback xmlns="">
          <p:sp>
            <p:nvSpPr>
              <p:cNvPr id="21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5427" y="3363838"/>
                <a:ext cx="4698573" cy="1368152"/>
              </a:xfrm>
              <a:prstGeom prst="rect">
                <a:avLst/>
              </a:prstGeom>
              <a:blipFill rotWithShape="1">
                <a:blip r:embed="rId9"/>
                <a:stretch>
                  <a:fillRect t="-580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8" name="Group 17"/>
          <p:cNvGrpSpPr/>
          <p:nvPr/>
        </p:nvGrpSpPr>
        <p:grpSpPr>
          <a:xfrm>
            <a:off x="4892087" y="1563638"/>
            <a:ext cx="3784369" cy="2031086"/>
            <a:chOff x="4868910" y="2244187"/>
            <a:chExt cx="3784369" cy="2168754"/>
          </a:xfrm>
        </p:grpSpPr>
        <p:sp>
          <p:nvSpPr>
            <p:cNvPr id="12" name="TextBox 11"/>
            <p:cNvSpPr txBox="1"/>
            <p:nvPr/>
          </p:nvSpPr>
          <p:spPr>
            <a:xfrm>
              <a:off x="5670533" y="3412944"/>
              <a:ext cx="2982746" cy="6155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2400" b="1" i="1" dirty="0" smtClean="0">
                  <a:solidFill>
                    <a:srgbClr val="14F82F"/>
                  </a:solidFill>
                </a:rPr>
                <a:t>Increasing Statistics</a:t>
              </a:r>
              <a:endParaRPr kumimoji="1" lang="ja-JP" altLang="en-US" sz="2400" b="1" i="1" dirty="0">
                <a:solidFill>
                  <a:srgbClr val="14F82F"/>
                </a:solidFill>
              </a:endParaRPr>
            </a:p>
          </p:txBody>
        </p:sp>
        <p:grpSp>
          <p:nvGrpSpPr>
            <p:cNvPr id="15" name="Group 14"/>
            <p:cNvGrpSpPr/>
            <p:nvPr/>
          </p:nvGrpSpPr>
          <p:grpSpPr>
            <a:xfrm rot="1329067">
              <a:off x="4868910" y="2244187"/>
              <a:ext cx="1152128" cy="2168754"/>
              <a:chOff x="4932040" y="2399895"/>
              <a:chExt cx="1152128" cy="2168754"/>
            </a:xfrm>
          </p:grpSpPr>
          <p:sp>
            <p:nvSpPr>
              <p:cNvPr id="14" name="Isosceles Triangle 13"/>
              <p:cNvSpPr/>
              <p:nvPr/>
            </p:nvSpPr>
            <p:spPr>
              <a:xfrm>
                <a:off x="4932040" y="2399895"/>
                <a:ext cx="1152128" cy="877725"/>
              </a:xfrm>
              <a:prstGeom prst="triangle">
                <a:avLst/>
              </a:prstGeom>
              <a:solidFill>
                <a:srgbClr val="14F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 rot="10800000">
                <a:off x="5216202" y="2996950"/>
                <a:ext cx="568271" cy="1571699"/>
              </a:xfrm>
              <a:prstGeom prst="triangle">
                <a:avLst/>
              </a:prstGeom>
              <a:solidFill>
                <a:srgbClr val="14F82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pic>
        <p:nvPicPr>
          <p:cNvPr id="22" name="Picture 2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9927" y="712989"/>
            <a:ext cx="5040000" cy="393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3" name="テキスト ボックス 6"/>
              <p:cNvSpPr txBox="1"/>
              <p:nvPr/>
            </p:nvSpPr>
            <p:spPr>
              <a:xfrm rot="16200000">
                <a:off x="1746030" y="3470678"/>
                <a:ext cx="906530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3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746030" y="3470678"/>
                <a:ext cx="906530" cy="394210"/>
              </a:xfrm>
              <a:prstGeom prst="rect">
                <a:avLst/>
              </a:prstGeom>
              <a:blipFill rotWithShape="1">
                <a:blip r:embed="rId11"/>
                <a:stretch>
                  <a:fillRect r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4" name="テキスト ボックス 6"/>
              <p:cNvSpPr txBox="1"/>
              <p:nvPr/>
            </p:nvSpPr>
            <p:spPr>
              <a:xfrm rot="16200000">
                <a:off x="1358778" y="3536690"/>
                <a:ext cx="774506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𝝅</m:t>
                          </m:r>
                          <m:r>
                            <a:rPr kumimoji="1" lang="en-US" altLang="ja-JP" b="1" i="0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𝚺</m:t>
                          </m:r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>
          <p:sp>
            <p:nvSpPr>
              <p:cNvPr id="24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358778" y="3536690"/>
                <a:ext cx="774506" cy="394210"/>
              </a:xfrm>
              <a:prstGeom prst="rect">
                <a:avLst/>
              </a:prstGeom>
              <a:blipFill rotWithShape="1">
                <a:blip r:embed="rId12"/>
                <a:stretch>
                  <a:fillRect r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376777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788" y="712270"/>
            <a:ext cx="5040000" cy="393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ja-JP" dirty="0" smtClean="0"/>
              <a:t>E15-2</a:t>
            </a:r>
            <a:r>
              <a:rPr lang="en-US" altLang="ja-JP" baseline="30000" dirty="0" smtClean="0"/>
              <a:t>nd</a:t>
            </a:r>
            <a:r>
              <a:rPr lang="en-US" altLang="ja-JP" dirty="0" smtClean="0"/>
              <a:t> </a:t>
            </a:r>
            <a:r>
              <a:rPr lang="en-US" altLang="ja-JP" dirty="0"/>
              <a:t>Result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5292080" y="2895160"/>
                <a:ext cx="3851920" cy="154524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altLang="ja-JP" sz="2400" dirty="0" smtClean="0"/>
                  <a:t>Consistent with </a:t>
                </a:r>
                <a:br>
                  <a:rPr lang="en-US" altLang="ja-JP" sz="2400" dirty="0" smtClean="0"/>
                </a:br>
                <a:r>
                  <a:rPr lang="en-US" altLang="ja-JP" sz="2400" dirty="0" smtClean="0"/>
                  <a:t>the  E15-1</a:t>
                </a:r>
                <a:r>
                  <a:rPr lang="en-US" altLang="ja-JP" sz="2400" baseline="30000" dirty="0" smtClean="0"/>
                  <a:t>st</a:t>
                </a:r>
                <a:r>
                  <a:rPr lang="en-US" altLang="ja-JP" sz="2400" dirty="0" smtClean="0"/>
                  <a:t> result</a:t>
                </a:r>
              </a:p>
              <a:p>
                <a:endParaRPr lang="en-US" altLang="ja-JP" sz="2400" dirty="0"/>
              </a:p>
              <a:p>
                <a:r>
                  <a:rPr kumimoji="1" lang="en-US" altLang="ja-JP" sz="2400" dirty="0" smtClean="0"/>
                  <a:t>Structure around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kumimoji="1" lang="en-US" altLang="ja-JP" sz="2400" b="1" i="1" smtClean="0">
                            <a:latin typeface="Cambria Math"/>
                          </a:rPr>
                        </m:ctrlPr>
                      </m:sSubSupPr>
                      <m:e>
                        <m:r>
                          <a:rPr kumimoji="1" lang="en-US" altLang="ja-JP" sz="2400" b="1" i="1" smtClean="0">
                            <a:latin typeface="Cambria Math"/>
                          </a:rPr>
                          <m:t>𝑴</m:t>
                        </m:r>
                      </m:e>
                      <m:sub>
                        <m:sSup>
                          <m:sSupPr>
                            <m:ctrlPr>
                              <a:rPr kumimoji="1" lang="en-US" altLang="ja-JP" sz="2400" b="1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kumimoji="1" lang="en-US" altLang="ja-JP" sz="2400" b="1" i="1" smtClean="0">
                                <a:latin typeface="Cambria Math"/>
                              </a:rPr>
                              <m:t>𝑲</m:t>
                            </m:r>
                          </m:e>
                          <m:sup>
                            <m:r>
                              <a:rPr kumimoji="1" lang="en-US" altLang="ja-JP" sz="2400" b="1" i="1" smtClean="0">
                                <a:latin typeface="Cambria Math"/>
                              </a:rPr>
                              <m:t>−</m:t>
                            </m:r>
                          </m:sup>
                        </m:sSup>
                        <m:r>
                          <a:rPr kumimoji="1" lang="en-US" altLang="ja-JP" sz="2400" b="1" i="1" smtClean="0">
                            <a:latin typeface="Cambria Math"/>
                          </a:rPr>
                          <m:t>𝒑𝒑</m:t>
                        </m:r>
                      </m:sub>
                      <m:sup/>
                    </m:sSubSup>
                  </m:oMath>
                </a14:m>
                <a:endParaRPr lang="en-US" altLang="ja-JP" sz="2400" dirty="0"/>
              </a:p>
              <a:p>
                <a:endParaRPr kumimoji="1" lang="ja-JP" altLang="en-US" sz="2400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292080" y="3860213"/>
                <a:ext cx="3851920" cy="2060328"/>
              </a:xfrm>
              <a:blipFill rotWithShape="1">
                <a:blip r:embed="rId5"/>
                <a:stretch>
                  <a:fillRect l="-1424" t="-236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8</a:t>
            </a:fld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1638822" y="681540"/>
                <a:ext cx="3581250" cy="375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14:m>
                  <m:oMath xmlns:m="http://schemas.openxmlformats.org/officeDocument/2006/math">
                    <m:sSub>
                      <m:sSubPr>
                        <m:ctrlP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bPr>
                      <m:e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𝒏</m:t>
                        </m:r>
                      </m:e>
                      <m:sub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𝒘𝒊𝒏𝒅𝒐𝒘</m:t>
                        </m:r>
                      </m:sub>
                    </m:sSub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=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𝟎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𝟖𝟓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 −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𝟏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.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𝟎𝟑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𝑮𝒆𝑽</m:t>
                    </m:r>
                    <m:r>
                      <a:rPr kumimoji="1" lang="en-US" altLang="ja-JP" b="1" i="1" smtClean="0">
                        <a:solidFill>
                          <a:schemeClr val="tx1"/>
                        </a:solidFill>
                        <a:latin typeface="Cambria Math"/>
                      </a:rPr>
                      <m:t>/</m:t>
                    </m:r>
                    <m:sSup>
                      <m:sSupPr>
                        <m:ctrlP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𝒄</m:t>
                        </m:r>
                      </m:e>
                      <m:sup>
                        <m:r>
                          <a:rPr kumimoji="1" lang="en-US" altLang="ja-JP" b="1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𝟐</m:t>
                        </m:r>
                      </m:sup>
                    </m:sSup>
                  </m:oMath>
                </a14:m>
                <a:r>
                  <a:rPr kumimoji="1" lang="ja-JP" altLang="en-US" b="1" dirty="0" smtClean="0">
                    <a:solidFill>
                      <a:schemeClr val="tx1"/>
                    </a:solidFill>
                  </a:rPr>
                  <a:t> </a:t>
                </a:r>
                <a:endParaRPr kumimoji="1" lang="ja-JP" altLang="en-US" b="1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38822" y="908720"/>
                <a:ext cx="3581250" cy="375552"/>
              </a:xfrm>
              <a:prstGeom prst="rect">
                <a:avLst/>
              </a:prstGeom>
              <a:blipFill rotWithShape="1">
                <a:blip r:embed="rId6"/>
                <a:stretch>
                  <a:fillRect b="-112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テキスト ボックス 6"/>
              <p:cNvSpPr txBox="1"/>
              <p:nvPr/>
            </p:nvSpPr>
            <p:spPr>
              <a:xfrm rot="16200000">
                <a:off x="1746030" y="3470678"/>
                <a:ext cx="906530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746030" y="3470678"/>
                <a:ext cx="906530" cy="394210"/>
              </a:xfrm>
              <a:prstGeom prst="rect">
                <a:avLst/>
              </a:prstGeom>
              <a:blipFill rotWithShape="1">
                <a:blip r:embed="rId7"/>
                <a:stretch>
                  <a:fillRect r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テキスト ボックス 16"/>
          <p:cNvSpPr txBox="1"/>
          <p:nvPr/>
        </p:nvSpPr>
        <p:spPr>
          <a:xfrm>
            <a:off x="1835696" y="1078602"/>
            <a:ext cx="29345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Preliminary </a:t>
            </a:r>
            <a:endParaRPr kumimoji="1" lang="ja-JP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テキスト ボックス 6"/>
              <p:cNvSpPr txBox="1"/>
              <p:nvPr/>
            </p:nvSpPr>
            <p:spPr>
              <a:xfrm rot="16200000">
                <a:off x="1358778" y="3536690"/>
                <a:ext cx="774506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𝝅</m:t>
                          </m:r>
                          <m:r>
                            <a:rPr kumimoji="1" lang="en-US" altLang="ja-JP" b="1" i="0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𝚺</m:t>
                          </m:r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9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358778" y="3536690"/>
                <a:ext cx="774506" cy="394210"/>
              </a:xfrm>
              <a:prstGeom prst="rect">
                <a:avLst/>
              </a:prstGeom>
              <a:blipFill rotWithShape="1">
                <a:blip r:embed="rId8"/>
                <a:stretch>
                  <a:fillRect r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コンテンツ プレースホルダー 2"/>
              <p:cNvSpPr txBox="1">
                <a:spLocks/>
              </p:cNvSpPr>
              <p:nvPr/>
            </p:nvSpPr>
            <p:spPr>
              <a:xfrm>
                <a:off x="4716016" y="1128583"/>
                <a:ext cx="4608512" cy="2091239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altLang="ja-JP" sz="3200" dirty="0" smtClean="0">
                    <a:solidFill>
                      <a:srgbClr val="FF0000"/>
                    </a:solidFill>
                  </a:rPr>
                  <a:t>E15-2</a:t>
                </a:r>
                <a:r>
                  <a:rPr lang="en-US" altLang="ja-JP" sz="3200" baseline="30000" dirty="0" smtClean="0">
                    <a:solidFill>
                      <a:srgbClr val="FF0000"/>
                    </a:solidFill>
                  </a:rPr>
                  <a:t>nd</a:t>
                </a:r>
                <a:r>
                  <a:rPr lang="en-US" altLang="ja-JP" sz="3200" dirty="0" smtClean="0">
                    <a:solidFill>
                      <a:srgbClr val="FF0000"/>
                    </a:solidFill>
                  </a:rPr>
                  <a:t> experiment</a:t>
                </a:r>
              </a:p>
              <a:p>
                <a:pPr lvl="3"/>
                <a14:m>
                  <m:oMath xmlns:m="http://schemas.openxmlformats.org/officeDocument/2006/math">
                    <m:r>
                      <a:rPr lang="en-US" altLang="ja-JP" sz="2800" b="1" i="1" u="sng" dirty="0" smtClean="0">
                        <a:latin typeface="Cambria Math"/>
                      </a:rPr>
                      <m:t>×</m:t>
                    </m:r>
                    <m:r>
                      <a:rPr lang="en-US" altLang="ja-JP" sz="2800" b="1" i="1" u="sng" dirty="0" smtClean="0">
                        <a:latin typeface="Cambria Math"/>
                      </a:rPr>
                      <m:t>𝟑𝟎</m:t>
                    </m:r>
                  </m:oMath>
                </a14:m>
                <a:r>
                  <a:rPr lang="en-US" altLang="ja-JP" sz="2800" i="1" u="sng" dirty="0" smtClean="0"/>
                  <a:t> </a:t>
                </a:r>
                <a14:m>
                  <m:oMath xmlns:m="http://schemas.openxmlformats.org/officeDocument/2006/math">
                    <m:r>
                      <a:rPr lang="en-US" altLang="ja-JP" sz="2800" b="1" i="1" u="sng" dirty="0" smtClean="0">
                        <a:latin typeface="Cambria Math"/>
                      </a:rPr>
                      <m:t>𝜦</m:t>
                    </m:r>
                    <m:r>
                      <a:rPr lang="en-US" altLang="ja-JP" sz="2800" b="1" i="1" u="sng" dirty="0" smtClean="0">
                        <a:latin typeface="Cambria Math"/>
                      </a:rPr>
                      <m:t>𝒑𝒏</m:t>
                    </m:r>
                  </m:oMath>
                </a14:m>
                <a:r>
                  <a:rPr lang="en-US" altLang="ja-JP" sz="2800" i="1" u="sng" dirty="0" smtClean="0"/>
                  <a:t> events</a:t>
                </a:r>
              </a:p>
              <a:p>
                <a:pPr lvl="2"/>
                <a:endParaRPr lang="en-US" altLang="ja-JP" sz="2800" i="1" u="sng" dirty="0" smtClean="0"/>
              </a:p>
            </p:txBody>
          </p:sp>
        </mc:Choice>
        <mc:Fallback xmlns="">
          <p:sp>
            <p:nvSpPr>
              <p:cNvPr id="21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16016" y="1128583"/>
                <a:ext cx="4608512" cy="2091239"/>
              </a:xfrm>
              <a:prstGeom prst="rect">
                <a:avLst/>
              </a:prstGeom>
              <a:blipFill rotWithShape="1">
                <a:blip r:embed="rId12"/>
                <a:stretch>
                  <a:fillRect t="-379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788" y="716171"/>
            <a:ext cx="5040000" cy="3934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3550478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2123729" y="1033819"/>
            <a:ext cx="6733319" cy="4490259"/>
            <a:chOff x="2123729" y="1033819"/>
            <a:chExt cx="6733319" cy="4490259"/>
          </a:xfrm>
        </p:grpSpPr>
        <p:sp>
          <p:nvSpPr>
            <p:cNvPr id="8" name="Pie 7"/>
            <p:cNvSpPr/>
            <p:nvPr/>
          </p:nvSpPr>
          <p:spPr>
            <a:xfrm>
              <a:off x="2123729" y="2859782"/>
              <a:ext cx="4968552" cy="2664296"/>
            </a:xfrm>
            <a:prstGeom prst="pie">
              <a:avLst>
                <a:gd name="adj1" fmla="val 16243944"/>
                <a:gd name="adj2" fmla="val 36139"/>
              </a:avLst>
            </a:prstGeom>
            <a:solidFill>
              <a:srgbClr val="A6A6A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11" name="Parallelogram 10"/>
            <p:cNvSpPr/>
            <p:nvPr/>
          </p:nvSpPr>
          <p:spPr>
            <a:xfrm flipH="1">
              <a:off x="8352992" y="1045674"/>
              <a:ext cx="504056" cy="3168000"/>
            </a:xfrm>
            <a:prstGeom prst="parallelogram">
              <a:avLst>
                <a:gd name="adj" fmla="val 13148"/>
              </a:avLst>
            </a:prstGeom>
            <a:solidFill>
              <a:srgbClr val="A6A6A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Right Triangle 11"/>
            <p:cNvSpPr/>
            <p:nvPr/>
          </p:nvSpPr>
          <p:spPr>
            <a:xfrm rot="5400000">
              <a:off x="4757140" y="884683"/>
              <a:ext cx="313795" cy="612067"/>
            </a:xfrm>
            <a:prstGeom prst="rtTriangle">
              <a:avLst/>
            </a:prstGeom>
            <a:solidFill>
              <a:srgbClr val="A6A6A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1920" y="687519"/>
            <a:ext cx="5132590" cy="40065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𝑰𝑴</m:t>
                    </m:r>
                    <m:d>
                      <m:dPr>
                        <m:ctrlPr>
                          <a:rPr lang="en-US" altLang="ja-JP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b="1" i="0" smtClean="0">
                            <a:latin typeface="Cambria Math"/>
                          </a:rPr>
                          <m:t>𝚲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𝒑</m:t>
                        </m:r>
                      </m:e>
                    </m:d>
                  </m:oMath>
                </a14:m>
                <a:r>
                  <a:rPr lang="en-US" altLang="ja-JP" dirty="0" smtClean="0"/>
                  <a:t> vs.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altLang="ja-JP" b="1" i="0" smtClean="0">
                            <a:latin typeface="Cambria Math"/>
                          </a:rPr>
                          <m:t>𝐜𝐨𝐬</m:t>
                        </m:r>
                      </m:fName>
                      <m:e>
                        <m:sSup>
                          <m:sSupPr>
                            <m:ctrlPr>
                              <a:rPr lang="en-US" altLang="ja-JP" i="1" smtClean="0">
                                <a:latin typeface="Cambria Math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ja-JP" i="1" smtClean="0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altLang="ja-JP" b="1" i="1" smtClean="0">
                                    <a:latin typeface="Cambria Math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ja-JP" b="1" i="1" smtClean="0">
                                    <a:latin typeface="Cambria Math"/>
                                  </a:rPr>
                                  <m:t>𝒏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altLang="ja-JP" b="1" i="1" smtClean="0">
                                <a:latin typeface="Cambria Math"/>
                              </a:rPr>
                              <m:t>𝑪𝑴</m:t>
                            </m:r>
                          </m:sup>
                        </m:sSup>
                      </m:e>
                    </m:func>
                  </m:oMath>
                </a14:m>
                <a:r>
                  <a:rPr kumimoji="1" lang="ja-JP" altLang="en-US" dirty="0" smtClean="0"/>
                  <a:t> </a:t>
                </a:r>
                <a:r>
                  <a:rPr kumimoji="1" lang="en-US" altLang="ja-JP" dirty="0" smtClean="0"/>
                  <a:t>Plot</a:t>
                </a:r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4"/>
                <a:stretch>
                  <a:fillRect t="-2830" b="-301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0" y="809560"/>
            <a:ext cx="4101342" cy="1392656"/>
          </a:xfrm>
        </p:spPr>
        <p:txBody>
          <a:bodyPr>
            <a:normAutofit/>
          </a:bodyPr>
          <a:lstStyle/>
          <a:p>
            <a:r>
              <a:rPr kumimoji="1" lang="en-US" altLang="ja-JP" dirty="0" smtClean="0"/>
              <a:t>Neutron opening angle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9</a:t>
            </a:fld>
            <a:endParaRPr lang="ja-JP" altLang="en-US" dirty="0"/>
          </a:p>
        </p:txBody>
      </p:sp>
      <p:sp>
        <p:nvSpPr>
          <p:cNvPr id="26" name="テキスト ボックス 25"/>
          <p:cNvSpPr txBox="1"/>
          <p:nvPr/>
        </p:nvSpPr>
        <p:spPr>
          <a:xfrm>
            <a:off x="4534163" y="3813888"/>
            <a:ext cx="236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Preliminary </a:t>
            </a:r>
            <a:endParaRPr kumimoji="1" lang="ja-JP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テキスト ボックス 6"/>
              <p:cNvSpPr txBox="1"/>
              <p:nvPr/>
            </p:nvSpPr>
            <p:spPr>
              <a:xfrm rot="16200000">
                <a:off x="5625438" y="3330840"/>
                <a:ext cx="906530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7" name="テキスト ボックス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625438" y="3330840"/>
                <a:ext cx="906530" cy="394210"/>
              </a:xfrm>
              <a:prstGeom prst="rect">
                <a:avLst/>
              </a:prstGeom>
              <a:blipFill rotWithShape="1">
                <a:blip r:embed="rId5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/>
              <p:cNvSpPr/>
              <p:nvPr/>
            </p:nvSpPr>
            <p:spPr>
              <a:xfrm>
                <a:off x="5580112" y="662966"/>
                <a:ext cx="2496261" cy="43114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altLang="ja-JP" sz="2000" b="1" i="1">
                        <a:latin typeface="Cambria Math"/>
                      </a:rPr>
                      <m:t>𝑰𝑴</m:t>
                    </m:r>
                    <m:d>
                      <m:dPr>
                        <m:ctrlPr>
                          <a:rPr lang="en-US" altLang="ja-JP" sz="2000" b="1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sz="2000" b="1">
                            <a:latin typeface="Cambria Math"/>
                          </a:rPr>
                          <m:t>𝚲</m:t>
                        </m:r>
                        <m:r>
                          <a:rPr lang="en-US" altLang="ja-JP" sz="2000" b="1" i="1">
                            <a:latin typeface="Cambria Math"/>
                          </a:rPr>
                          <m:t>𝒑</m:t>
                        </m:r>
                      </m:e>
                    </m:d>
                  </m:oMath>
                </a14:m>
                <a:r>
                  <a:rPr lang="en-US" altLang="ja-JP" sz="2000" dirty="0"/>
                  <a:t> vs.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sz="2000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altLang="ja-JP" sz="2000" b="1">
                            <a:latin typeface="Cambria Math"/>
                          </a:rPr>
                          <m:t>𝐜𝐨𝐬</m:t>
                        </m:r>
                      </m:fName>
                      <m:e>
                        <m:sSup>
                          <m:sSupPr>
                            <m:ctrlPr>
                              <a:rPr lang="en-US" altLang="ja-JP" sz="2000" i="1">
                                <a:latin typeface="Cambria Math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ja-JP" sz="2000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altLang="ja-JP" sz="2000" b="1" i="1">
                                    <a:latin typeface="Cambria Math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ja-JP" sz="2000" b="1" i="1">
                                    <a:latin typeface="Cambria Math"/>
                                  </a:rPr>
                                  <m:t>𝒏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altLang="ja-JP" sz="2000" b="1" i="1">
                                <a:latin typeface="Cambria Math"/>
                              </a:rPr>
                              <m:t>𝑪𝑴</m:t>
                            </m:r>
                          </m:sup>
                        </m:sSup>
                      </m:e>
                    </m:func>
                  </m:oMath>
                </a14:m>
                <a:endParaRPr lang="ja-JP" altLang="en-US" sz="2000" dirty="0"/>
              </a:p>
            </p:txBody>
          </p:sp>
        </mc:Choice>
        <mc:Fallback xmlns="">
          <p:sp>
            <p:nvSpPr>
              <p:cNvPr id="13" name="Rectangle 1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80112" y="662966"/>
                <a:ext cx="2496261" cy="431144"/>
              </a:xfrm>
              <a:prstGeom prst="rect">
                <a:avLst/>
              </a:prstGeom>
              <a:blipFill rotWithShape="1">
                <a:blip r:embed="rId6"/>
                <a:stretch>
                  <a:fillRect b="-25714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4" name="グループ化 50"/>
          <p:cNvGrpSpPr/>
          <p:nvPr/>
        </p:nvGrpSpPr>
        <p:grpSpPr>
          <a:xfrm>
            <a:off x="539691" y="1658112"/>
            <a:ext cx="2782410" cy="2526944"/>
            <a:chOff x="5894046" y="2198200"/>
            <a:chExt cx="2782410" cy="2526944"/>
          </a:xfrm>
        </p:grpSpPr>
        <p:cxnSp>
          <p:nvCxnSpPr>
            <p:cNvPr id="25" name="直線矢印コネクタ 31"/>
            <p:cNvCxnSpPr/>
            <p:nvPr/>
          </p:nvCxnSpPr>
          <p:spPr>
            <a:xfrm>
              <a:off x="7652822" y="3676528"/>
              <a:ext cx="141287" cy="863950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線矢印コネクタ 35"/>
            <p:cNvCxnSpPr/>
            <p:nvPr/>
          </p:nvCxnSpPr>
          <p:spPr>
            <a:xfrm flipH="1" flipV="1">
              <a:off x="6938162" y="3519765"/>
              <a:ext cx="730182" cy="180056"/>
            </a:xfrm>
            <a:prstGeom prst="straightConnector1">
              <a:avLst/>
            </a:prstGeom>
            <a:ln w="38100">
              <a:solidFill>
                <a:schemeClr val="bg1">
                  <a:lumMod val="65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矢印コネクタ 49"/>
            <p:cNvCxnSpPr/>
            <p:nvPr/>
          </p:nvCxnSpPr>
          <p:spPr>
            <a:xfrm flipV="1">
              <a:off x="6722138" y="3676528"/>
              <a:ext cx="930684" cy="647926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テキスト ボックス 52"/>
            <p:cNvSpPr txBox="1"/>
            <p:nvPr/>
          </p:nvSpPr>
          <p:spPr>
            <a:xfrm>
              <a:off x="5894046" y="2339588"/>
              <a:ext cx="208823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dirty="0" smtClean="0"/>
                <a:t>CM frame</a:t>
              </a:r>
              <a:endParaRPr kumimoji="1" lang="ja-JP" altLang="en-US" dirty="0"/>
            </a:p>
          </p:txBody>
        </p:sp>
        <p:sp>
          <p:nvSpPr>
            <p:cNvPr id="31" name="テキスト ボックス 53"/>
            <p:cNvSpPr txBox="1"/>
            <p:nvPr/>
          </p:nvSpPr>
          <p:spPr>
            <a:xfrm>
              <a:off x="6074066" y="3923837"/>
              <a:ext cx="8217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dirty="0" smtClean="0"/>
                <a:t>Beam</a:t>
              </a:r>
              <a:endParaRPr kumimoji="1" lang="ja-JP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テキスト ボックス 55"/>
                <p:cNvSpPr txBox="1"/>
                <p:nvPr/>
              </p:nvSpPr>
              <p:spPr>
                <a:xfrm>
                  <a:off x="7750973" y="4355812"/>
                  <a:ext cx="411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b="0" i="1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𝑝</m:t>
                        </m:r>
                      </m:oMath>
                    </m:oMathPara>
                  </a14:m>
                  <a:endParaRPr kumimoji="1" lang="ja-JP" altLang="en-US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6" name="テキスト ボックス 5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750973" y="4355812"/>
                  <a:ext cx="411325" cy="369332"/>
                </a:xfrm>
                <a:prstGeom prst="rect">
                  <a:avLst/>
                </a:prstGeom>
                <a:blipFill rotWithShape="1">
                  <a:blip r:embed="rId7"/>
                  <a:stretch>
                    <a:fillRect b="-6667"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テキスト ボックス 56"/>
                <p:cNvSpPr txBox="1"/>
                <p:nvPr/>
              </p:nvSpPr>
              <p:spPr>
                <a:xfrm>
                  <a:off x="6690107" y="3209616"/>
                  <a:ext cx="41132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ja-JP" b="0" i="0" dirty="0" smtClean="0">
                            <a:solidFill>
                              <a:schemeClr val="bg1">
                                <a:lumMod val="50000"/>
                              </a:schemeClr>
                            </a:solidFill>
                            <a:latin typeface="Cambria Math"/>
                          </a:rPr>
                          <m:t>Λ</m:t>
                        </m:r>
                      </m:oMath>
                    </m:oMathPara>
                  </a14:m>
                  <a:endParaRPr kumimoji="1" lang="ja-JP" altLang="en-US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mc:Choice>
          <mc:Fallback xmlns="">
            <p:sp>
              <p:nvSpPr>
                <p:cNvPr id="57" name="テキスト ボックス 56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690107" y="3209616"/>
                  <a:ext cx="411325" cy="369332"/>
                </a:xfrm>
                <a:prstGeom prst="rect">
                  <a:avLst/>
                </a:prstGeom>
                <a:blipFill rotWithShape="1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テキスト ボックス 57"/>
                <p:cNvSpPr txBox="1"/>
                <p:nvPr/>
              </p:nvSpPr>
              <p:spPr>
                <a:xfrm>
                  <a:off x="7852578" y="2198200"/>
                  <a:ext cx="535846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ja-JP" b="0" i="0" dirty="0" smtClean="0">
                            <a:latin typeface="Cambria Math"/>
                          </a:rPr>
                          <m:t>"</m:t>
                        </m:r>
                        <m:r>
                          <a:rPr lang="en-US" altLang="ja-JP" b="0" i="1" dirty="0" smtClean="0">
                            <a:latin typeface="Cambria Math"/>
                          </a:rPr>
                          <m:t>𝑛</m:t>
                        </m:r>
                        <m:r>
                          <a:rPr lang="en-US" altLang="ja-JP" b="0" i="0" dirty="0" smtClean="0">
                            <a:latin typeface="Cambria Math"/>
                          </a:rPr>
                          <m:t>"</m:t>
                        </m:r>
                      </m:oMath>
                    </m:oMathPara>
                  </a14:m>
                  <a:endParaRPr kumimoji="1" lang="ja-JP" altLang="en-US" dirty="0"/>
                </a:p>
              </p:txBody>
            </p:sp>
          </mc:Choice>
          <mc:Fallback xmlns="">
            <p:sp>
              <p:nvSpPr>
                <p:cNvPr id="58" name="テキスト ボックス 57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852578" y="2198200"/>
                  <a:ext cx="535846" cy="369332"/>
                </a:xfrm>
                <a:prstGeom prst="rect">
                  <a:avLst/>
                </a:prstGeom>
                <a:blipFill rotWithShape="1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テキスト ボックス 58"/>
                <p:cNvSpPr txBox="1"/>
                <p:nvPr/>
              </p:nvSpPr>
              <p:spPr>
                <a:xfrm>
                  <a:off x="8120501" y="2742705"/>
                  <a:ext cx="555955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altLang="ja-JP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𝜃</m:t>
                            </m:r>
                          </m:e>
                          <m:sub>
                            <m:r>
                              <a:rPr lang="en-US" altLang="ja-JP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𝑛</m:t>
                            </m:r>
                          </m:sub>
                          <m:sup>
                            <m:r>
                              <a:rPr lang="en-US" altLang="ja-JP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  <m:t>𝐶𝑀</m:t>
                            </m:r>
                          </m:sup>
                        </m:sSubSup>
                      </m:oMath>
                    </m:oMathPara>
                  </a14:m>
                  <a:endParaRPr kumimoji="1" lang="ja-JP" altLang="en-US" dirty="0">
                    <a:solidFill>
                      <a:srgbClr val="FF0000"/>
                    </a:solidFill>
                  </a:endParaRPr>
                </a:p>
              </p:txBody>
            </p:sp>
          </mc:Choice>
          <mc:Fallback xmlns="">
            <p:sp>
              <p:nvSpPr>
                <p:cNvPr id="59" name="テキスト ボックス 58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20501" y="2742705"/>
                  <a:ext cx="555955" cy="369332"/>
                </a:xfrm>
                <a:prstGeom prst="rect">
                  <a:avLst/>
                </a:prstGeom>
                <a:blipFill rotWithShape="1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ja-JP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円弧 46"/>
            <p:cNvSpPr/>
            <p:nvPr/>
          </p:nvSpPr>
          <p:spPr>
            <a:xfrm>
              <a:off x="7602019" y="2929704"/>
              <a:ext cx="611082" cy="749157"/>
            </a:xfrm>
            <a:prstGeom prst="arc">
              <a:avLst>
                <a:gd name="adj1" fmla="val 16919616"/>
                <a:gd name="adj2" fmla="val 21256947"/>
              </a:avLst>
            </a:prstGeom>
            <a:ln w="28575">
              <a:solidFill>
                <a:srgbClr val="FF0000"/>
              </a:solidFill>
              <a:headEnd type="arrow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cxnSp>
          <p:nvCxnSpPr>
            <p:cNvPr id="39" name="直線矢印コネクタ 61"/>
            <p:cNvCxnSpPr/>
            <p:nvPr/>
          </p:nvCxnSpPr>
          <p:spPr>
            <a:xfrm flipH="1">
              <a:off x="7652822" y="3112037"/>
              <a:ext cx="810838" cy="564491"/>
            </a:xfrm>
            <a:prstGeom prst="straightConnector1">
              <a:avLst/>
            </a:prstGeom>
            <a:ln w="38100">
              <a:solidFill>
                <a:srgbClr val="000000"/>
              </a:solidFill>
              <a:prstDash val="sysDash"/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線矢印コネクタ 62"/>
            <p:cNvCxnSpPr/>
            <p:nvPr/>
          </p:nvCxnSpPr>
          <p:spPr>
            <a:xfrm flipV="1">
              <a:off x="7652822" y="2524255"/>
              <a:ext cx="509476" cy="1154606"/>
            </a:xfrm>
            <a:prstGeom prst="straightConnector1">
              <a:avLst/>
            </a:prstGeom>
            <a:ln w="38100">
              <a:solidFill>
                <a:srgbClr val="00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4534163" y="3632125"/>
            <a:ext cx="15787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b="1" i="1" dirty="0" smtClean="0">
                <a:solidFill>
                  <a:schemeClr val="bg1"/>
                </a:solidFill>
              </a:rPr>
              <a:t>Out of acceptance</a:t>
            </a:r>
            <a:endParaRPr kumimoji="1" lang="ja-JP" altLang="en-US" sz="1400" b="1" i="1" dirty="0">
              <a:solidFill>
                <a:schemeClr val="bg1"/>
              </a:solidFill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546355" y="1021627"/>
            <a:ext cx="4324029" cy="1696427"/>
            <a:chOff x="4546355" y="1021627"/>
            <a:chExt cx="4324029" cy="1696427"/>
          </a:xfrm>
        </p:grpSpPr>
        <p:sp>
          <p:nvSpPr>
            <p:cNvPr id="16" name="Rectangle 15"/>
            <p:cNvSpPr/>
            <p:nvPr/>
          </p:nvSpPr>
          <p:spPr>
            <a:xfrm>
              <a:off x="4546355" y="1021627"/>
              <a:ext cx="4284000" cy="1620000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6828167" y="2256389"/>
              <a:ext cx="2042217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kumimoji="1" lang="en-US" altLang="ja-JP" sz="2400" b="1" i="1" dirty="0" smtClean="0">
                  <a:solidFill>
                    <a:srgbClr val="FF0000"/>
                  </a:solidFill>
                </a:rPr>
                <a:t>Forward angle</a:t>
              </a:r>
              <a:endParaRPr kumimoji="1" lang="ja-JP" altLang="en-US" sz="2400" b="1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579612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1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oup 30"/>
          <p:cNvGrpSpPr/>
          <p:nvPr/>
        </p:nvGrpSpPr>
        <p:grpSpPr>
          <a:xfrm>
            <a:off x="-852984" y="937427"/>
            <a:ext cx="4057693" cy="2753593"/>
            <a:chOff x="2123729" y="1033819"/>
            <a:chExt cx="6733319" cy="4490259"/>
          </a:xfrm>
        </p:grpSpPr>
        <p:sp>
          <p:nvSpPr>
            <p:cNvPr id="32" name="Pie 31"/>
            <p:cNvSpPr/>
            <p:nvPr/>
          </p:nvSpPr>
          <p:spPr>
            <a:xfrm>
              <a:off x="2123729" y="2859782"/>
              <a:ext cx="4968552" cy="2664296"/>
            </a:xfrm>
            <a:prstGeom prst="pie">
              <a:avLst>
                <a:gd name="adj1" fmla="val 16243944"/>
                <a:gd name="adj2" fmla="val 36139"/>
              </a:avLst>
            </a:prstGeom>
            <a:solidFill>
              <a:srgbClr val="A6A6A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3" name="Parallelogram 32"/>
            <p:cNvSpPr/>
            <p:nvPr/>
          </p:nvSpPr>
          <p:spPr>
            <a:xfrm flipH="1">
              <a:off x="8352992" y="1045674"/>
              <a:ext cx="504056" cy="3168000"/>
            </a:xfrm>
            <a:prstGeom prst="parallelogram">
              <a:avLst>
                <a:gd name="adj" fmla="val 13148"/>
              </a:avLst>
            </a:prstGeom>
            <a:solidFill>
              <a:srgbClr val="A6A6A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4" name="Right Triangle 33"/>
            <p:cNvSpPr/>
            <p:nvPr/>
          </p:nvSpPr>
          <p:spPr>
            <a:xfrm rot="5400000">
              <a:off x="4757140" y="884683"/>
              <a:ext cx="313795" cy="612067"/>
            </a:xfrm>
            <a:prstGeom prst="rtTriangle">
              <a:avLst/>
            </a:prstGeom>
            <a:solidFill>
              <a:srgbClr val="A6A6A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9685" y="963190"/>
            <a:ext cx="4796261" cy="37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8312" y="964182"/>
            <a:ext cx="4796261" cy="37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245" y="961039"/>
            <a:ext cx="4796261" cy="374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743834"/>
            <a:ext cx="3132000" cy="24448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altLang="ja-JP">
                            <a:latin typeface="Cambria Math"/>
                          </a:rPr>
                          <m:t>𝐜𝐨𝐬</m:t>
                        </m:r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ja-JP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altLang="ja-JP" i="1">
                                    <a:latin typeface="Cambria Math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ja-JP" i="1">
                                    <a:latin typeface="Cambria Math"/>
                                  </a:rPr>
                                  <m:t>𝒏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𝑪𝑴</m:t>
                            </m:r>
                          </m:sup>
                        </m:sSup>
                      </m:e>
                    </m:func>
                  </m:oMath>
                </a14:m>
                <a:r>
                  <a:rPr lang="ja-JP" altLang="en-US" dirty="0"/>
                  <a:t> </a:t>
                </a:r>
                <a:r>
                  <a:rPr lang="en-US" altLang="ja-JP" dirty="0" smtClean="0"/>
                  <a:t>Sliced </a:t>
                </a:r>
                <a14:m>
                  <m:oMath xmlns:m="http://schemas.openxmlformats.org/officeDocument/2006/math">
                    <m:r>
                      <a:rPr lang="en-US" altLang="ja-JP" b="1" i="1" smtClean="0">
                        <a:latin typeface="Cambria Math"/>
                      </a:rPr>
                      <m:t>𝑰𝑴</m:t>
                    </m:r>
                    <m:d>
                      <m:dPr>
                        <m:ctrlPr>
                          <a:rPr lang="en-US" altLang="ja-JP" b="1" i="1" smtClean="0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 b="1" i="0" smtClean="0">
                            <a:latin typeface="Cambria Math"/>
                          </a:rPr>
                          <m:t>𝚲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𝒑</m:t>
                        </m:r>
                      </m:e>
                    </m:d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7"/>
                <a:stretch>
                  <a:fillRect t="-2830" b="-301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10</a:t>
            </a:fld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>
              <a:xfrm>
                <a:off x="3779912" y="789552"/>
                <a:ext cx="5184576" cy="3888432"/>
              </a:xfrm>
            </p:spPr>
            <p:txBody>
              <a:bodyPr/>
              <a:lstStyle/>
              <a:p>
                <a14:m>
                  <m:oMath xmlns:m="http://schemas.openxmlformats.org/officeDocument/2006/math">
                    <m:r>
                      <a:rPr lang="en-US" altLang="ja-JP" sz="2400" b="1" i="1" smtClean="0">
                        <a:latin typeface="Cambria Math"/>
                      </a:rPr>
                      <m:t>𝟎</m:t>
                    </m:r>
                    <m:r>
                      <a:rPr lang="en-US" altLang="ja-JP" sz="2400" b="1" i="1" smtClean="0">
                        <a:latin typeface="Cambria Math"/>
                      </a:rPr>
                      <m:t>.</m:t>
                    </m:r>
                    <m:r>
                      <a:rPr lang="en-US" altLang="ja-JP" sz="2400" b="1" i="1" smtClean="0">
                        <a:latin typeface="Cambria Math"/>
                      </a:rPr>
                      <m:t>𝟕𝟓</m:t>
                    </m:r>
                    <m:r>
                      <a:rPr lang="en-US" altLang="ja-JP" sz="2400" i="1" smtClean="0">
                        <a:latin typeface="Cambria Math"/>
                      </a:rPr>
                      <m:t>&lt;</m:t>
                    </m:r>
                    <m:func>
                      <m:funcPr>
                        <m:ctrlPr>
                          <a:rPr lang="en-US" altLang="ja-JP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 sz="2400" b="0">
                            <a:latin typeface="Cambria Math"/>
                          </a:rPr>
                          <m:t>cos</m:t>
                        </m:r>
                      </m:fName>
                      <m:e>
                        <m:sSubSup>
                          <m:sSubSupPr>
                            <m:ctrlPr>
                              <a:rPr lang="en-US" altLang="ja-JP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400" i="1">
                                <a:latin typeface="Cambria Math"/>
                              </a:rPr>
                              <m:t>𝜽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/>
                              </a:rPr>
                              <m:t>𝒏</m:t>
                            </m:r>
                          </m:sub>
                          <m:sup>
                            <m:r>
                              <a:rPr lang="en-US" altLang="ja-JP" sz="2400" i="1">
                                <a:latin typeface="Cambria Math"/>
                              </a:rPr>
                              <m:t>𝑪𝑴</m:t>
                            </m:r>
                          </m:sup>
                        </m:sSubSup>
                      </m:e>
                    </m:func>
                    <m:r>
                      <a:rPr lang="en-US" altLang="ja-JP" sz="2400" i="1">
                        <a:latin typeface="Cambria Math"/>
                      </a:rPr>
                      <m:t>&lt;</m:t>
                    </m:r>
                    <m:r>
                      <a:rPr lang="en-US" altLang="ja-JP" sz="2400" b="1" i="1" smtClean="0">
                        <a:latin typeface="Cambria Math"/>
                      </a:rPr>
                      <m:t>𝟏</m:t>
                    </m:r>
                    <m:r>
                      <a:rPr lang="en-US" altLang="ja-JP" sz="2400" i="1">
                        <a:latin typeface="Cambria Math"/>
                      </a:rPr>
                      <m:t>.</m:t>
                    </m:r>
                    <m:r>
                      <a:rPr lang="en-US" altLang="ja-JP" sz="2400" b="1" i="1" smtClean="0">
                        <a:latin typeface="Cambria Math"/>
                      </a:rPr>
                      <m:t>𝟎𝟎</m:t>
                    </m:r>
                  </m:oMath>
                </a14:m>
                <a:endParaRPr lang="en-US" altLang="ja-JP" sz="2400" dirty="0"/>
              </a:p>
              <a:p>
                <a:pPr lvl="1"/>
                <a:endParaRPr lang="en-US" altLang="ja-JP" dirty="0"/>
              </a:p>
              <a:p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779912" y="1052736"/>
                <a:ext cx="5184576" cy="5184576"/>
              </a:xfrm>
              <a:blipFill rotWithShape="1">
                <a:blip r:embed="rId8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テキスト ボックス 14"/>
          <p:cNvSpPr txBox="1"/>
          <p:nvPr/>
        </p:nvSpPr>
        <p:spPr>
          <a:xfrm>
            <a:off x="524028" y="2564781"/>
            <a:ext cx="1743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Preliminary </a:t>
            </a:r>
            <a:endParaRPr kumimoji="1" lang="ja-JP" altLang="en-US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テキスト ボックス 11"/>
              <p:cNvSpPr txBox="1"/>
              <p:nvPr/>
            </p:nvSpPr>
            <p:spPr>
              <a:xfrm rot="16200000">
                <a:off x="5556606" y="3575439"/>
                <a:ext cx="906530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15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5556606" y="4832954"/>
                <a:ext cx="906530" cy="394210"/>
              </a:xfrm>
              <a:prstGeom prst="rect">
                <a:avLst/>
              </a:prstGeom>
              <a:blipFill rotWithShape="1">
                <a:blip r:embed="rId9"/>
                <a:stretch>
                  <a:fillRect r="-6250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テキスト ボックス 13"/>
          <p:cNvSpPr txBox="1"/>
          <p:nvPr/>
        </p:nvSpPr>
        <p:spPr>
          <a:xfrm>
            <a:off x="6444209" y="1167594"/>
            <a:ext cx="2238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Preliminary </a:t>
            </a:r>
            <a:endParaRPr kumimoji="1" lang="ja-JP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p:sp>
        <p:nvSpPr>
          <p:cNvPr id="14" name="角丸四角形 6"/>
          <p:cNvSpPr/>
          <p:nvPr/>
        </p:nvSpPr>
        <p:spPr>
          <a:xfrm flipV="1">
            <a:off x="600216" y="951570"/>
            <a:ext cx="2603632" cy="252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323528" y="3437152"/>
            <a:ext cx="33483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b="1" i="1" dirty="0" smtClean="0"/>
              <a:t>2 peaks </a:t>
            </a:r>
            <a:r>
              <a:rPr lang="en-US" altLang="ja-JP" sz="2400" b="1" i="1" dirty="0" smtClean="0">
                <a:solidFill>
                  <a:schemeClr val="bg1">
                    <a:lumMod val="50000"/>
                  </a:schemeClr>
                </a:solidFill>
              </a:rPr>
              <a:t>+ 3NA</a:t>
            </a:r>
            <a:endParaRPr kumimoji="1" lang="ja-JP" altLang="en-US" sz="2400" b="1" i="1" dirty="0">
              <a:solidFill>
                <a:schemeClr val="bg1">
                  <a:lumMod val="50000"/>
                </a:schemeClr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コンテンツ プレースホルダー 2"/>
              <p:cNvSpPr txBox="1">
                <a:spLocks/>
              </p:cNvSpPr>
              <p:nvPr/>
            </p:nvSpPr>
            <p:spPr>
              <a:xfrm>
                <a:off x="3779912" y="789552"/>
                <a:ext cx="5184576" cy="38884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ja-JP" sz="2400" i="1" smtClean="0">
                        <a:latin typeface="Cambria Math"/>
                      </a:rPr>
                      <m:t>𝟎</m:t>
                    </m:r>
                    <m:r>
                      <a:rPr lang="en-US" altLang="ja-JP" sz="2400" i="1" smtClean="0">
                        <a:latin typeface="Cambria Math"/>
                      </a:rPr>
                      <m:t>.</m:t>
                    </m:r>
                    <m:r>
                      <a:rPr lang="en-US" altLang="ja-JP" sz="2400" i="1" smtClean="0">
                        <a:latin typeface="Cambria Math"/>
                      </a:rPr>
                      <m:t>𝟎𝟎</m:t>
                    </m:r>
                    <m:r>
                      <a:rPr lang="en-US" altLang="ja-JP" sz="2400" i="1" smtClean="0">
                        <a:latin typeface="Cambria Math"/>
                      </a:rPr>
                      <m:t>&lt;</m:t>
                    </m:r>
                    <m:func>
                      <m:funcPr>
                        <m:ctrlPr>
                          <a:rPr lang="en-US" altLang="ja-JP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 sz="2400" b="0">
                            <a:latin typeface="Cambria Math"/>
                          </a:rPr>
                          <m:t>cos</m:t>
                        </m:r>
                      </m:fName>
                      <m:e>
                        <m:sSubSup>
                          <m:sSubSupPr>
                            <m:ctrlPr>
                              <a:rPr lang="en-US" altLang="ja-JP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400" i="1">
                                <a:latin typeface="Cambria Math"/>
                              </a:rPr>
                              <m:t>𝜽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/>
                              </a:rPr>
                              <m:t>𝒏</m:t>
                            </m:r>
                          </m:sub>
                          <m:sup>
                            <m:r>
                              <a:rPr lang="en-US" altLang="ja-JP" sz="2400" i="1">
                                <a:latin typeface="Cambria Math"/>
                              </a:rPr>
                              <m:t>𝑪𝑴</m:t>
                            </m:r>
                          </m:sup>
                        </m:sSubSup>
                      </m:e>
                    </m:func>
                    <m:r>
                      <a:rPr lang="en-US" altLang="ja-JP" sz="2400" i="1">
                        <a:latin typeface="Cambria Math"/>
                      </a:rPr>
                      <m:t>&lt;</m:t>
                    </m:r>
                    <m:r>
                      <a:rPr lang="en-US" altLang="ja-JP" sz="2400" i="1" smtClean="0">
                        <a:latin typeface="Cambria Math"/>
                      </a:rPr>
                      <m:t>𝟎</m:t>
                    </m:r>
                    <m:r>
                      <a:rPr lang="en-US" altLang="ja-JP" sz="2400" i="1">
                        <a:latin typeface="Cambria Math"/>
                      </a:rPr>
                      <m:t>.</m:t>
                    </m:r>
                    <m:r>
                      <a:rPr lang="en-US" altLang="ja-JP" sz="2400" i="1" smtClean="0">
                        <a:latin typeface="Cambria Math"/>
                      </a:rPr>
                      <m:t>𝟕𝟓</m:t>
                    </m:r>
                  </m:oMath>
                </a14:m>
                <a:endParaRPr lang="en-US" altLang="ja-JP" sz="2400" dirty="0"/>
              </a:p>
              <a:p>
                <a:pPr lvl="1"/>
                <a:endParaRPr lang="en-US" altLang="ja-JP" dirty="0"/>
              </a:p>
              <a:p>
                <a:endParaRPr lang="ja-JP" altLang="en-US" dirty="0"/>
              </a:p>
            </p:txBody>
          </p:sp>
        </mc:Choice>
        <mc:Fallback xmlns="">
          <p:sp>
            <p:nvSpPr>
              <p:cNvPr id="23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9912" y="1052736"/>
                <a:ext cx="5184576" cy="5184576"/>
              </a:xfrm>
              <a:prstGeom prst="rect">
                <a:avLst/>
              </a:prstGeom>
              <a:blipFill rotWithShape="1">
                <a:blip r:embed="rId10"/>
                <a:stretch>
                  <a:fillRect l="-1058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角丸四角形 6"/>
          <p:cNvSpPr/>
          <p:nvPr/>
        </p:nvSpPr>
        <p:spPr>
          <a:xfrm flipV="1">
            <a:off x="600216" y="1196169"/>
            <a:ext cx="2603632" cy="729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TextBox 24"/>
          <p:cNvSpPr txBox="1"/>
          <p:nvPr/>
        </p:nvSpPr>
        <p:spPr>
          <a:xfrm>
            <a:off x="793116" y="3391365"/>
            <a:ext cx="241073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400" b="1" i="1" dirty="0" smtClean="0">
                <a:solidFill>
                  <a:schemeClr val="bg1">
                    <a:lumMod val="50000"/>
                  </a:schemeClr>
                </a:solidFill>
              </a:rPr>
              <a:t>2 peaks</a:t>
            </a:r>
            <a:r>
              <a:rPr lang="en-US" altLang="ja-JP" sz="4000" b="1" i="1" dirty="0" smtClean="0">
                <a:solidFill>
                  <a:schemeClr val="bg1">
                    <a:lumMod val="75000"/>
                  </a:schemeClr>
                </a:solidFill>
              </a:rPr>
              <a:t> </a:t>
            </a:r>
            <a:r>
              <a:rPr lang="en-US" altLang="ja-JP" sz="3600" b="1" i="1" dirty="0" smtClean="0"/>
              <a:t>+ 3NA</a:t>
            </a:r>
            <a:endParaRPr kumimoji="1" lang="ja-JP" altLang="en-US" sz="36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コンテンツ プレースホルダー 2"/>
              <p:cNvSpPr txBox="1">
                <a:spLocks/>
              </p:cNvSpPr>
              <p:nvPr/>
            </p:nvSpPr>
            <p:spPr>
              <a:xfrm>
                <a:off x="3777816" y="789552"/>
                <a:ext cx="5184576" cy="388843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14:m>
                  <m:oMath xmlns:m="http://schemas.openxmlformats.org/officeDocument/2006/math">
                    <m:r>
                      <a:rPr lang="en-US" altLang="ja-JP" sz="2400" i="1" smtClean="0">
                        <a:latin typeface="Cambria Math"/>
                      </a:rPr>
                      <m:t>𝟎</m:t>
                    </m:r>
                    <m:r>
                      <a:rPr lang="en-US" altLang="ja-JP" sz="2400" i="1" smtClean="0">
                        <a:latin typeface="Cambria Math"/>
                      </a:rPr>
                      <m:t>.</m:t>
                    </m:r>
                    <m:r>
                      <a:rPr lang="en-US" altLang="ja-JP" sz="2400" i="1" smtClean="0">
                        <a:latin typeface="Cambria Math"/>
                      </a:rPr>
                      <m:t>𝟎𝟎</m:t>
                    </m:r>
                    <m:r>
                      <a:rPr lang="en-US" altLang="ja-JP" sz="2400" i="1" smtClean="0">
                        <a:latin typeface="Cambria Math"/>
                      </a:rPr>
                      <m:t>&lt;</m:t>
                    </m:r>
                    <m:func>
                      <m:funcPr>
                        <m:ctrlPr>
                          <a:rPr lang="en-US" altLang="ja-JP" sz="2400" i="1"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US" altLang="ja-JP" sz="2400" b="0">
                            <a:latin typeface="Cambria Math"/>
                          </a:rPr>
                          <m:t>cos</m:t>
                        </m:r>
                      </m:fName>
                      <m:e>
                        <m:sSubSup>
                          <m:sSubSupPr>
                            <m:ctrlPr>
                              <a:rPr lang="en-US" altLang="ja-JP" sz="2400" i="1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sz="2400" i="1">
                                <a:latin typeface="Cambria Math"/>
                              </a:rPr>
                              <m:t>𝜽</m:t>
                            </m:r>
                          </m:e>
                          <m:sub>
                            <m:r>
                              <a:rPr lang="en-US" altLang="ja-JP" sz="2400" i="1">
                                <a:latin typeface="Cambria Math"/>
                              </a:rPr>
                              <m:t>𝒏</m:t>
                            </m:r>
                          </m:sub>
                          <m:sup>
                            <m:r>
                              <a:rPr lang="en-US" altLang="ja-JP" sz="2400" i="1">
                                <a:latin typeface="Cambria Math"/>
                              </a:rPr>
                              <m:t>𝑪𝑴</m:t>
                            </m:r>
                          </m:sup>
                        </m:sSubSup>
                      </m:e>
                    </m:func>
                    <m:r>
                      <a:rPr lang="en-US" altLang="ja-JP" sz="2400" i="1">
                        <a:latin typeface="Cambria Math"/>
                      </a:rPr>
                      <m:t>&lt;</m:t>
                    </m:r>
                    <m:r>
                      <a:rPr lang="en-US" altLang="ja-JP" sz="2400" i="1" smtClean="0">
                        <a:latin typeface="Cambria Math"/>
                      </a:rPr>
                      <m:t>𝟏</m:t>
                    </m:r>
                    <m:r>
                      <a:rPr lang="en-US" altLang="ja-JP" sz="2400" i="1">
                        <a:latin typeface="Cambria Math"/>
                      </a:rPr>
                      <m:t>.</m:t>
                    </m:r>
                    <m:r>
                      <a:rPr lang="en-US" altLang="ja-JP" sz="2400" i="1" smtClean="0">
                        <a:latin typeface="Cambria Math"/>
                      </a:rPr>
                      <m:t>𝟎𝟎</m:t>
                    </m:r>
                  </m:oMath>
                </a14:m>
                <a:endParaRPr lang="en-US" altLang="ja-JP" sz="2400" dirty="0"/>
              </a:p>
              <a:p>
                <a:pPr lvl="1"/>
                <a:endParaRPr lang="en-US" altLang="ja-JP" dirty="0"/>
              </a:p>
              <a:p>
                <a:endParaRPr lang="ja-JP" altLang="en-US" dirty="0"/>
              </a:p>
            </p:txBody>
          </p:sp>
        </mc:Choice>
        <mc:Fallback xmlns="">
          <p:sp>
            <p:nvSpPr>
              <p:cNvPr id="27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7816" y="1052736"/>
                <a:ext cx="5184576" cy="5184576"/>
              </a:xfrm>
              <a:prstGeom prst="rect">
                <a:avLst/>
              </a:prstGeom>
              <a:blipFill rotWithShape="1">
                <a:blip r:embed="rId11"/>
                <a:stretch>
                  <a:fillRect l="-1176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角丸四角形 6"/>
          <p:cNvSpPr/>
          <p:nvPr/>
        </p:nvSpPr>
        <p:spPr>
          <a:xfrm flipV="1">
            <a:off x="598120" y="951570"/>
            <a:ext cx="2603632" cy="97695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323528" y="3427627"/>
            <a:ext cx="309634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3600" b="1" i="1" dirty="0" smtClean="0"/>
              <a:t>2 peaks + 3NA</a:t>
            </a:r>
            <a:endParaRPr kumimoji="1" lang="ja-JP" altLang="en-US" sz="3600" b="1" i="1" dirty="0"/>
          </a:p>
        </p:txBody>
      </p:sp>
      <p:sp>
        <p:nvSpPr>
          <p:cNvPr id="35" name="TextBox 34"/>
          <p:cNvSpPr txBox="1"/>
          <p:nvPr/>
        </p:nvSpPr>
        <p:spPr>
          <a:xfrm>
            <a:off x="572696" y="2382148"/>
            <a:ext cx="157875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100" b="1" i="1" dirty="0" smtClean="0">
                <a:solidFill>
                  <a:schemeClr val="bg1"/>
                </a:solidFill>
              </a:rPr>
              <a:t>Out of acceptance</a:t>
            </a:r>
            <a:endParaRPr kumimoji="1" lang="ja-JP" altLang="en-US" sz="1100" b="1" i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49691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4" grpId="0" animBg="1"/>
      <p:bldP spid="19" grpId="0"/>
      <p:bldP spid="23" grpId="0" build="p"/>
      <p:bldP spid="23" grpId="1" build="p"/>
      <p:bldP spid="24" grpId="0" animBg="1"/>
      <p:bldP spid="24" grpId="1" animBg="1"/>
      <p:bldP spid="25" grpId="0"/>
      <p:bldP spid="25" grpId="1"/>
      <p:bldP spid="27" grpId="0" build="p"/>
      <p:bldP spid="28" grpId="0" animBg="1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6" y="474073"/>
            <a:ext cx="5400000" cy="421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36" y="480131"/>
            <a:ext cx="5400000" cy="42152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5" name="テキスト ボックス 13"/>
          <p:cNvSpPr txBox="1"/>
          <p:nvPr/>
        </p:nvSpPr>
        <p:spPr>
          <a:xfrm>
            <a:off x="3107520" y="712878"/>
            <a:ext cx="223831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+mj-lt"/>
              </a:rPr>
              <a:t>Preliminary </a:t>
            </a:r>
            <a:endParaRPr kumimoji="1" lang="ja-JP" altLang="en-US" sz="28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+mj-lt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タイトル 1"/>
              <p:cNvSpPr>
                <a:spLocks noGrp="1"/>
              </p:cNvSpPr>
              <p:nvPr>
                <p:ph type="title"/>
              </p:nvPr>
            </p:nvSpPr>
            <p:spPr/>
            <p:txBody>
              <a:bodyPr>
                <a:normAutofit fontScale="90000"/>
              </a:bodyPr>
              <a:lstStyle/>
              <a:p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>
                            <a:latin typeface="Cambria Math"/>
                          </a:rPr>
                        </m:ctrlPr>
                      </m:funcPr>
                      <m:fName>
                        <m:r>
                          <a:rPr lang="en-US" altLang="ja-JP">
                            <a:latin typeface="Cambria Math"/>
                          </a:rPr>
                          <m:t>𝐜𝐨𝐬</m:t>
                        </m:r>
                      </m:fName>
                      <m:e>
                        <m:sSup>
                          <m:sSupPr>
                            <m:ctrlPr>
                              <a:rPr lang="en-US" altLang="ja-JP" i="1">
                                <a:latin typeface="Cambria Math"/>
                              </a:rPr>
                            </m:ctrlPr>
                          </m:sSupPr>
                          <m:e>
                            <m:sSubSup>
                              <m:sSubSupPr>
                                <m:ctrlPr>
                                  <a:rPr lang="en-US" altLang="ja-JP" i="1">
                                    <a:latin typeface="Cambria Math"/>
                                  </a:rPr>
                                </m:ctrlPr>
                              </m:sSubSupPr>
                              <m:e>
                                <m:r>
                                  <a:rPr lang="en-US" altLang="ja-JP" i="1">
                                    <a:latin typeface="Cambria Math"/>
                                  </a:rPr>
                                  <m:t>𝜽</m:t>
                                </m:r>
                              </m:e>
                              <m:sub>
                                <m:r>
                                  <a:rPr lang="en-US" altLang="ja-JP" i="1">
                                    <a:latin typeface="Cambria Math"/>
                                  </a:rPr>
                                  <m:t>𝒏</m:t>
                                </m:r>
                              </m:sub>
                              <m:sup/>
                            </m:sSubSup>
                          </m:e>
                          <m:sup>
                            <m:r>
                              <a:rPr lang="en-US" altLang="ja-JP" i="1">
                                <a:latin typeface="Cambria Math"/>
                              </a:rPr>
                              <m:t>𝑪𝑴</m:t>
                            </m:r>
                          </m:sup>
                        </m:sSup>
                      </m:e>
                    </m:func>
                  </m:oMath>
                </a14:m>
                <a:r>
                  <a:rPr lang="ja-JP" altLang="en-US" dirty="0"/>
                  <a:t> </a:t>
                </a:r>
                <a:r>
                  <a:rPr lang="en-US" altLang="ja-JP" dirty="0"/>
                  <a:t>Sliced </a:t>
                </a:r>
                <a14:m>
                  <m:oMath xmlns:m="http://schemas.openxmlformats.org/officeDocument/2006/math">
                    <m:r>
                      <a:rPr lang="en-US" altLang="ja-JP" i="1">
                        <a:latin typeface="Cambria Math"/>
                      </a:rPr>
                      <m:t>𝑰𝑴</m:t>
                    </m:r>
                    <m:d>
                      <m:dPr>
                        <m:ctrlPr>
                          <a:rPr lang="en-US" altLang="ja-JP" i="1">
                            <a:latin typeface="Cambria Math"/>
                          </a:rPr>
                        </m:ctrlPr>
                      </m:dPr>
                      <m:e>
                        <m:r>
                          <a:rPr lang="en-US" altLang="ja-JP">
                            <a:latin typeface="Cambria Math"/>
                          </a:rPr>
                          <m:t>𝚲</m:t>
                        </m:r>
                        <m:r>
                          <a:rPr lang="en-US" altLang="ja-JP" i="1">
                            <a:latin typeface="Cambria Math"/>
                          </a:rPr>
                          <m:t>𝒑</m:t>
                        </m:r>
                      </m:e>
                    </m:d>
                  </m:oMath>
                </a14:m>
                <a:endParaRPr kumimoji="1" lang="ja-JP" altLang="en-US" dirty="0"/>
              </a:p>
            </p:txBody>
          </p:sp>
        </mc:Choice>
        <mc:Fallback xmlns="">
          <p:sp>
            <p:nvSpPr>
              <p:cNvPr id="2" name="タイトル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 rotWithShape="1">
                <a:blip r:embed="rId14"/>
                <a:stretch>
                  <a:fillRect t="-2830" b="-30189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11</a:t>
            </a:fld>
            <a:endParaRPr lang="ja-JP" altLang="en-US" dirty="0"/>
          </a:p>
        </p:txBody>
      </p:sp>
      <p:sp>
        <p:nvSpPr>
          <p:cNvPr id="3" name="Rectangle 2"/>
          <p:cNvSpPr/>
          <p:nvPr/>
        </p:nvSpPr>
        <p:spPr>
          <a:xfrm>
            <a:off x="1447752" y="825829"/>
            <a:ext cx="2484000" cy="3384000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2" name="テキスト ボックス 11"/>
              <p:cNvSpPr txBox="1"/>
              <p:nvPr/>
            </p:nvSpPr>
            <p:spPr>
              <a:xfrm rot="16200000">
                <a:off x="1587827" y="3182755"/>
                <a:ext cx="772904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𝝅</m:t>
                          </m:r>
                          <m:r>
                            <a:rPr kumimoji="1" lang="en-US" altLang="ja-JP" b="1" i="0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𝚺</m:t>
                          </m:r>
                          <m:r>
                            <a:rPr kumimoji="1" lang="en-US" altLang="ja-JP" b="1" i="0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𝐩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9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587827" y="3182755"/>
                <a:ext cx="772904" cy="394210"/>
              </a:xfrm>
              <a:prstGeom prst="rect">
                <a:avLst/>
              </a:prstGeom>
              <a:blipFill rotWithShape="1">
                <a:blip r:embed="rId15"/>
                <a:stretch>
                  <a:fillRect r="-93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0" name="TextBox 99"/>
          <p:cNvSpPr txBox="1"/>
          <p:nvPr/>
        </p:nvSpPr>
        <p:spPr>
          <a:xfrm>
            <a:off x="5507504" y="1059583"/>
            <a:ext cx="35644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3600" b="1" i="1" u="sng" dirty="0" smtClean="0"/>
              <a:t>2 peaks observed</a:t>
            </a:r>
            <a:endParaRPr kumimoji="1" lang="ja-JP" altLang="en-US" sz="3600" b="1" i="1" u="sng" dirty="0"/>
          </a:p>
        </p:txBody>
      </p:sp>
      <p:sp>
        <p:nvSpPr>
          <p:cNvPr id="101" name="TextBox 100"/>
          <p:cNvSpPr txBox="1"/>
          <p:nvPr/>
        </p:nvSpPr>
        <p:spPr>
          <a:xfrm>
            <a:off x="5615200" y="1979666"/>
            <a:ext cx="35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i="1" dirty="0" smtClean="0"/>
              <a:t>Above threshold</a:t>
            </a:r>
            <a:endParaRPr kumimoji="1" lang="ja-JP" altLang="en-US" sz="2800" b="1" i="1" dirty="0"/>
          </a:p>
        </p:txBody>
      </p:sp>
      <p:sp>
        <p:nvSpPr>
          <p:cNvPr id="102" name="コンテンツ プレースホルダー 2"/>
          <p:cNvSpPr txBox="1">
            <a:spLocks/>
          </p:cNvSpPr>
          <p:nvPr/>
        </p:nvSpPr>
        <p:spPr>
          <a:xfrm>
            <a:off x="5485248" y="2402359"/>
            <a:ext cx="3694440" cy="7828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Wingdings" panose="05000000000000000000" pitchFamily="2" charset="2"/>
              <a:buChar char="u"/>
              <a:defRPr kumimoji="1" sz="2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80000"/>
              <a:buFont typeface="Arial" panose="020B0604020202020204" pitchFamily="34" charset="0"/>
              <a:buChar char="►"/>
              <a:defRPr kumimoji="1"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itchFamily="34" charset="0"/>
              <a:buChar char="•"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»"/>
              <a:defRPr kumimoji="1" sz="20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▪"/>
              <a:defRPr kumimoji="1"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/>
            <a:r>
              <a:rPr lang="en-US" altLang="ja-JP" dirty="0" smtClean="0"/>
              <a:t>Quasi-elastic process</a:t>
            </a:r>
            <a:endParaRPr lang="ja-JP" altLang="en-US" dirty="0"/>
          </a:p>
        </p:txBody>
      </p:sp>
      <p:sp>
        <p:nvSpPr>
          <p:cNvPr id="103" name="TextBox 102"/>
          <p:cNvSpPr txBox="1"/>
          <p:nvPr/>
        </p:nvSpPr>
        <p:spPr>
          <a:xfrm>
            <a:off x="5616024" y="3022379"/>
            <a:ext cx="35644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800" b="1" i="1" dirty="0" smtClean="0"/>
              <a:t>Below threshold</a:t>
            </a:r>
            <a:endParaRPr lang="ja-JP" altLang="en-US" sz="2800" b="1" i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コンテンツ プレースホルダー 2"/>
              <p:cNvSpPr txBox="1">
                <a:spLocks/>
              </p:cNvSpPr>
              <p:nvPr/>
            </p:nvSpPr>
            <p:spPr>
              <a:xfrm>
                <a:off x="5486072" y="3445072"/>
                <a:ext cx="3694440" cy="782862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/>
              </a:bodyPr>
              <a:lstStyle>
                <a:lvl1pPr marL="342900" indent="-3429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90000"/>
                  <a:buFont typeface="Wingdings" panose="05000000000000000000" pitchFamily="2" charset="2"/>
                  <a:buChar char="u"/>
                  <a:defRPr kumimoji="1" sz="2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742950" indent="-28575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SzPct val="80000"/>
                  <a:buFont typeface="Arial" panose="020B0604020202020204" pitchFamily="34" charset="0"/>
                  <a:buChar char="►"/>
                  <a:defRPr kumimoji="1" sz="24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itchFamily="34" charset="0"/>
                  <a:buChar char="•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»"/>
                  <a:defRPr kumimoji="1" sz="20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100000"/>
                  </a:lnSpc>
                  <a:spcBef>
                    <a:spcPct val="20000"/>
                  </a:spcBef>
                  <a:buClr>
                    <a:schemeClr val="bg1">
                      <a:lumMod val="50000"/>
                    </a:schemeClr>
                  </a:buClr>
                  <a:buFont typeface="Arial" panose="020B0604020202020204" pitchFamily="34" charset="0"/>
                  <a:buChar char="▪"/>
                  <a:defRPr kumimoji="1" sz="1800" b="1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kumimoji="1"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1"/>
                <a:r>
                  <a:rPr lang="en-US" altLang="ja-JP" dirty="0" smtClean="0"/>
                  <a:t>Could 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ja-JP" i="1" dirty="0">
                            <a:latin typeface="Cambria Math"/>
                          </a:rPr>
                        </m:ctrlPr>
                      </m:sSupPr>
                      <m:e>
                        <m:r>
                          <a:rPr lang="en-US" altLang="ja-JP" i="1" dirty="0" err="1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lang="en-US" altLang="ja-JP" i="1" dirty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lang="en-US" altLang="ja-JP" i="1" dirty="0" err="1">
                        <a:latin typeface="Cambria Math"/>
                      </a:rPr>
                      <m:t>𝒑𝒑</m:t>
                    </m:r>
                  </m:oMath>
                </a14:m>
                <a:endParaRPr lang="ja-JP" altLang="en-US" dirty="0"/>
              </a:p>
            </p:txBody>
          </p:sp>
        </mc:Choice>
        <mc:Fallback xmlns="">
          <p:sp>
            <p:nvSpPr>
              <p:cNvPr id="104" name="コンテンツ プレースホルダー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072" y="3445072"/>
                <a:ext cx="3694440" cy="782862"/>
              </a:xfrm>
              <a:prstGeom prst="rect">
                <a:avLst/>
              </a:prstGeom>
              <a:blipFill rotWithShape="1">
                <a:blip r:embed="rId17"/>
                <a:stretch>
                  <a:fillRect t="-6202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テキスト ボックス 11"/>
              <p:cNvSpPr txBox="1"/>
              <p:nvPr/>
            </p:nvSpPr>
            <p:spPr>
              <a:xfrm rot="16200000">
                <a:off x="1971020" y="3115943"/>
                <a:ext cx="906530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28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971020" y="3115943"/>
                <a:ext cx="906530" cy="394210"/>
              </a:xfrm>
              <a:prstGeom prst="rect">
                <a:avLst/>
              </a:prstGeom>
              <a:blipFill rotWithShape="1">
                <a:blip r:embed="rId19"/>
                <a:stretch>
                  <a:fillRect r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テキスト ボックス 11"/>
              <p:cNvSpPr txBox="1"/>
              <p:nvPr/>
            </p:nvSpPr>
            <p:spPr>
              <a:xfrm rot="16200000">
                <a:off x="1376225" y="3174371"/>
                <a:ext cx="772904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𝝅</m:t>
                          </m:r>
                          <m:r>
                            <a:rPr kumimoji="1" lang="en-US" altLang="ja-JP" b="1" i="0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𝚺</m:t>
                          </m:r>
                          <m:r>
                            <a:rPr kumimoji="1" lang="en-US" altLang="ja-JP" b="1" i="0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𝐩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2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1376225" y="3174371"/>
                <a:ext cx="772904" cy="394210"/>
              </a:xfrm>
              <a:prstGeom prst="rect">
                <a:avLst/>
              </a:prstGeom>
              <a:blipFill rotWithShape="1">
                <a:blip r:embed="rId20"/>
                <a:stretch>
                  <a:fillRect r="-937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テキスト ボックス 11"/>
              <p:cNvSpPr txBox="1"/>
              <p:nvPr/>
            </p:nvSpPr>
            <p:spPr>
              <a:xfrm rot="16200000">
                <a:off x="2170198" y="3107559"/>
                <a:ext cx="906530" cy="3942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</m:ctrlPr>
                        </m:sSubPr>
                        <m:e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𝑴</m:t>
                          </m:r>
                        </m:e>
                        <m:sub>
                          <m:sSup>
                            <m:sSupPr>
                              <m:ctrlP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𝑲</m:t>
                              </m:r>
                            </m:e>
                            <m:sup>
                              <m:r>
                                <a:rPr kumimoji="1" lang="en-US" altLang="ja-JP" b="1" i="1" smtClean="0">
                                  <a:solidFill>
                                    <a:srgbClr val="0000FF"/>
                                  </a:solidFill>
                                  <a:latin typeface="Cambria Math"/>
                                </a:rPr>
                                <m:t>−</m:t>
                              </m:r>
                            </m:sup>
                          </m:sSup>
                          <m:r>
                            <a:rPr kumimoji="1" lang="en-US" altLang="ja-JP" b="1" i="1" smtClean="0">
                              <a:solidFill>
                                <a:srgbClr val="0000FF"/>
                              </a:solidFill>
                              <a:latin typeface="Cambria Math"/>
                            </a:rPr>
                            <m:t>𝒑𝒑</m:t>
                          </m:r>
                        </m:sub>
                      </m:sSub>
                    </m:oMath>
                  </m:oMathPara>
                </a14:m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mc:Choice>
        <mc:Fallback xmlns="">
          <p:sp>
            <p:nvSpPr>
              <p:cNvPr id="33" name="テキスト ボックス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 rot="16200000">
                <a:off x="2170198" y="3107559"/>
                <a:ext cx="906530" cy="394210"/>
              </a:xfrm>
              <a:prstGeom prst="rect">
                <a:avLst/>
              </a:prstGeom>
              <a:blipFill rotWithShape="1">
                <a:blip r:embed="rId21"/>
                <a:stretch>
                  <a:fillRect r="-4615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/>
          <p:cNvGrpSpPr/>
          <p:nvPr/>
        </p:nvGrpSpPr>
        <p:grpSpPr>
          <a:xfrm>
            <a:off x="5580112" y="1761731"/>
            <a:ext cx="3258291" cy="3258291"/>
            <a:chOff x="9396536" y="1709958"/>
            <a:chExt cx="3258291" cy="3258291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96536" y="1709958"/>
              <a:ext cx="3258291" cy="32582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8" name="Group 7"/>
            <p:cNvGrpSpPr/>
            <p:nvPr/>
          </p:nvGrpSpPr>
          <p:grpSpPr>
            <a:xfrm>
              <a:off x="9828584" y="2715696"/>
              <a:ext cx="2018937" cy="1440230"/>
              <a:chOff x="5955897" y="2618107"/>
              <a:chExt cx="2233747" cy="1593467"/>
            </a:xfrm>
          </p:grpSpPr>
          <p:sp>
            <p:nvSpPr>
              <p:cNvPr id="24" name="角丸四角形 8"/>
              <p:cNvSpPr/>
              <p:nvPr/>
            </p:nvSpPr>
            <p:spPr>
              <a:xfrm>
                <a:off x="7037516" y="2915430"/>
                <a:ext cx="1044116" cy="1008112"/>
              </a:xfrm>
              <a:prstGeom prst="roundRect">
                <a:avLst/>
              </a:prstGeom>
              <a:noFill/>
              <a:ln w="19050">
                <a:solidFill>
                  <a:srgbClr val="0000FF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5" name="角丸四角形 11"/>
              <p:cNvSpPr/>
              <p:nvPr/>
            </p:nvSpPr>
            <p:spPr>
              <a:xfrm>
                <a:off x="6029404" y="3352936"/>
                <a:ext cx="720080" cy="858638"/>
              </a:xfrm>
              <a:prstGeom prst="roundRect">
                <a:avLst/>
              </a:prstGeom>
              <a:noFill/>
              <a:ln w="19050">
                <a:solidFill>
                  <a:srgbClr val="FF0000"/>
                </a:solidFill>
                <a:prstDash val="sys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26" name="テキスト ボックス 9"/>
              <p:cNvSpPr txBox="1"/>
              <p:nvPr/>
            </p:nvSpPr>
            <p:spPr>
              <a:xfrm>
                <a:off x="5955897" y="3016532"/>
                <a:ext cx="1009610" cy="4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ja-JP" b="1" dirty="0" smtClean="0">
                    <a:solidFill>
                      <a:srgbClr val="FF0000"/>
                    </a:solidFill>
                  </a:rPr>
                  <a:t>E-dep.</a:t>
                </a:r>
                <a:endParaRPr kumimoji="1" lang="ja-JP" altLang="en-US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7" name="テキスト ボックス 13"/>
              <p:cNvSpPr txBox="1"/>
              <p:nvPr/>
            </p:nvSpPr>
            <p:spPr>
              <a:xfrm>
                <a:off x="7037516" y="2618107"/>
                <a:ext cx="1152128" cy="4086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r"/>
                <a:r>
                  <a:rPr lang="en-US" altLang="ja-JP" b="1" dirty="0" smtClean="0">
                    <a:solidFill>
                      <a:srgbClr val="0000FF"/>
                    </a:solidFill>
                  </a:rPr>
                  <a:t>E-</a:t>
                </a:r>
                <a:r>
                  <a:rPr lang="en-US" altLang="ja-JP" b="1" dirty="0" err="1" smtClean="0">
                    <a:solidFill>
                      <a:srgbClr val="0000FF"/>
                    </a:solidFill>
                  </a:rPr>
                  <a:t>indep</a:t>
                </a:r>
                <a:r>
                  <a:rPr lang="en-US" altLang="ja-JP" b="1" dirty="0" smtClean="0">
                    <a:solidFill>
                      <a:srgbClr val="0000FF"/>
                    </a:solidFill>
                  </a:rPr>
                  <a:t>.</a:t>
                </a:r>
                <a:endParaRPr kumimoji="1" lang="ja-JP" altLang="en-US" b="1" dirty="0">
                  <a:solidFill>
                    <a:srgbClr val="0000FF"/>
                  </a:solidFill>
                </a:endParaRPr>
              </a:p>
            </p:txBody>
          </p:sp>
        </p:grpSp>
      </p:grpSp>
      <p:grpSp>
        <p:nvGrpSpPr>
          <p:cNvPr id="7" name="Group 6"/>
          <p:cNvGrpSpPr/>
          <p:nvPr/>
        </p:nvGrpSpPr>
        <p:grpSpPr>
          <a:xfrm>
            <a:off x="6453721" y="3390876"/>
            <a:ext cx="1345311" cy="835643"/>
            <a:chOff x="6640316" y="5552531"/>
            <a:chExt cx="1345311" cy="835643"/>
          </a:xfrm>
        </p:grpSpPr>
        <p:sp>
          <p:nvSpPr>
            <p:cNvPr id="29" name="Oval 28"/>
            <p:cNvSpPr/>
            <p:nvPr/>
          </p:nvSpPr>
          <p:spPr>
            <a:xfrm>
              <a:off x="6640316" y="5552531"/>
              <a:ext cx="551852" cy="538319"/>
            </a:xfrm>
            <a:prstGeom prst="ellipse">
              <a:avLst/>
            </a:prstGeom>
            <a:solidFill>
              <a:srgbClr val="EA4316">
                <a:alpha val="50196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6790600" y="6018842"/>
              <a:ext cx="119502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b="1" i="1" dirty="0" smtClean="0">
                  <a:solidFill>
                    <a:srgbClr val="FF0000"/>
                  </a:solidFill>
                </a:rPr>
                <a:t>This work</a:t>
              </a:r>
              <a:endParaRPr kumimoji="1" lang="ja-JP" altLang="en-US" b="1" i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24157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3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92" grpId="0"/>
      <p:bldP spid="28" grpId="0"/>
      <p:bldP spid="32" grpId="0"/>
      <p:bldP spid="3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en-US" altLang="ja-JP" dirty="0" smtClean="0"/>
              <a:t>Summary</a:t>
            </a:r>
            <a:endParaRPr kumimoji="1"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コンテンツ プレースホルダー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lnSpcReduction="10000"/>
              </a:bodyPr>
              <a:lstStyle/>
              <a:p>
                <a:r>
                  <a:rPr lang="en-US" altLang="ja-JP" dirty="0" smtClean="0"/>
                  <a:t>Preliminary analysis based on high-statistics E15-2</a:t>
                </a:r>
                <a:r>
                  <a:rPr lang="en-US" altLang="ja-JP" baseline="30000" dirty="0" smtClean="0"/>
                  <a:t>nd</a:t>
                </a:r>
                <a:r>
                  <a:rPr lang="en-US" altLang="ja-JP" dirty="0" smtClean="0"/>
                  <a:t> data is presented.</a:t>
                </a:r>
              </a:p>
              <a:p>
                <a:pPr lvl="1"/>
                <a:r>
                  <a:rPr lang="en-US" altLang="ja-JP" dirty="0"/>
                  <a:t>C</a:t>
                </a:r>
                <a:r>
                  <a:rPr kumimoji="1" lang="en-US" altLang="ja-JP" dirty="0" smtClean="0"/>
                  <a:t>onsistent with the results</a:t>
                </a:r>
                <a:br>
                  <a:rPr kumimoji="1" lang="en-US" altLang="ja-JP" dirty="0" smtClean="0"/>
                </a:br>
                <a:r>
                  <a:rPr kumimoji="1" lang="en-US" altLang="ja-JP" dirty="0" smtClean="0"/>
                  <a:t> obtained from the E15-1</a:t>
                </a:r>
                <a:r>
                  <a:rPr kumimoji="1" lang="en-US" altLang="ja-JP" baseline="30000" dirty="0" smtClean="0"/>
                  <a:t>st</a:t>
                </a:r>
                <a:r>
                  <a:rPr kumimoji="1" lang="en-US" altLang="ja-JP" dirty="0" smtClean="0"/>
                  <a:t> run</a:t>
                </a:r>
              </a:p>
              <a:p>
                <a:r>
                  <a:rPr kumimoji="1" lang="en-US" altLang="ja-JP" dirty="0" smtClean="0"/>
                  <a:t>Peaks below and above the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kumimoji="1" lang="en-US" altLang="ja-JP" b="1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kumimoji="1" lang="en-US" altLang="ja-JP" b="1" i="1" smtClean="0">
                        <a:latin typeface="Cambria Math"/>
                      </a:rPr>
                      <m:t>𝒑𝒑</m:t>
                    </m:r>
                  </m:oMath>
                </a14:m>
                <a:r>
                  <a:rPr kumimoji="1" lang="en-US" altLang="ja-JP" dirty="0" smtClean="0"/>
                  <a:t> mass threshold are observed.</a:t>
                </a:r>
              </a:p>
              <a:p>
                <a:pPr lvl="1"/>
                <a:r>
                  <a:rPr lang="en-US" altLang="ja-JP" dirty="0" smtClean="0"/>
                  <a:t>Located in the forward region (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US" altLang="ja-JP" i="1" smtClean="0">
                            <a:latin typeface="Cambria Math"/>
                          </a:rPr>
                        </m:ctrlPr>
                      </m:funcPr>
                      <m:fName>
                        <m:r>
                          <a:rPr lang="en-US" altLang="ja-JP" b="1" i="0" smtClean="0">
                            <a:latin typeface="Cambria Math"/>
                          </a:rPr>
                          <m:t>𝐜𝐨𝐬</m:t>
                        </m:r>
                      </m:fName>
                      <m:e>
                        <m:sSubSup>
                          <m:sSubSupPr>
                            <m:ctrlPr>
                              <a:rPr lang="en-US" altLang="ja-JP" b="1" i="1" smtClean="0">
                                <a:latin typeface="Cambria Math"/>
                              </a:rPr>
                            </m:ctrlPr>
                          </m:sSubSupPr>
                          <m:e>
                            <m:r>
                              <a:rPr lang="en-US" altLang="ja-JP" b="1" i="1" smtClean="0">
                                <a:latin typeface="Cambria Math"/>
                              </a:rPr>
                              <m:t>𝜽</m:t>
                            </m:r>
                          </m:e>
                          <m:sub>
                            <m:r>
                              <a:rPr lang="en-US" altLang="ja-JP" b="1" i="1" smtClean="0">
                                <a:latin typeface="Cambria Math"/>
                              </a:rPr>
                              <m:t>𝒏</m:t>
                            </m:r>
                          </m:sub>
                          <m:sup>
                            <m:r>
                              <a:rPr lang="en-US" altLang="ja-JP" b="1" i="1" smtClean="0">
                                <a:latin typeface="Cambria Math"/>
                              </a:rPr>
                              <m:t>𝑪𝑴</m:t>
                            </m:r>
                          </m:sup>
                        </m:sSubSup>
                        <m:r>
                          <a:rPr lang="en-US" altLang="ja-JP" b="1" i="1" smtClean="0">
                            <a:latin typeface="Cambria Math"/>
                          </a:rPr>
                          <m:t>&gt;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𝟎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.</m:t>
                        </m:r>
                        <m:r>
                          <a:rPr lang="en-US" altLang="ja-JP" b="1" i="1" smtClean="0">
                            <a:latin typeface="Cambria Math"/>
                          </a:rPr>
                          <m:t>𝟕𝟓</m:t>
                        </m:r>
                      </m:e>
                    </m:func>
                  </m:oMath>
                </a14:m>
                <a:r>
                  <a:rPr lang="en-US" altLang="ja-JP" dirty="0" smtClean="0"/>
                  <a:t>)</a:t>
                </a:r>
              </a:p>
              <a:p>
                <a:pPr lvl="1"/>
                <a:r>
                  <a:rPr kumimoji="1" lang="en-US" altLang="ja-JP" dirty="0" smtClean="0"/>
                  <a:t>Peak below threshold could be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kumimoji="1" lang="en-US" altLang="ja-JP" b="1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kumimoji="1" lang="en-US" altLang="ja-JP" b="1" i="1" smtClean="0">
                            <a:latin typeface="Cambria Math"/>
                          </a:rPr>
                          <m:t>𝑲</m:t>
                        </m:r>
                      </m:e>
                      <m:sup>
                        <m:r>
                          <a:rPr kumimoji="1" lang="en-US" altLang="ja-JP" b="1" i="1" smtClean="0">
                            <a:latin typeface="Cambria Math"/>
                          </a:rPr>
                          <m:t>−</m:t>
                        </m:r>
                      </m:sup>
                    </m:sSup>
                    <m:r>
                      <a:rPr kumimoji="1" lang="en-US" altLang="ja-JP" b="1" i="1" smtClean="0">
                        <a:latin typeface="Cambria Math"/>
                      </a:rPr>
                      <m:t>𝒑𝒑</m:t>
                    </m:r>
                  </m:oMath>
                </a14:m>
                <a:r>
                  <a:rPr kumimoji="1" lang="en-US" altLang="ja-JP" dirty="0" smtClean="0"/>
                  <a:t> state.</a:t>
                </a:r>
              </a:p>
              <a:p>
                <a:r>
                  <a:rPr lang="en-US" altLang="ja-JP" smtClean="0"/>
                  <a:t>Detailed </a:t>
                </a:r>
                <a:r>
                  <a:rPr lang="en-US" altLang="ja-JP" dirty="0" smtClean="0"/>
                  <a:t>analysis is ongoing.</a:t>
                </a:r>
                <a:endParaRPr lang="en-US" altLang="ja-JP" dirty="0"/>
              </a:p>
              <a:p>
                <a:pPr lvl="1"/>
                <a:endParaRPr kumimoji="1" lang="ja-JP" altLang="en-US" dirty="0"/>
              </a:p>
            </p:txBody>
          </p:sp>
        </mc:Choice>
        <mc:Fallback xmlns="">
          <p:sp>
            <p:nvSpPr>
              <p:cNvPr id="3" name="コンテンツ プレースホルダー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3"/>
                <a:stretch>
                  <a:fillRect l="-1037" t="-2512" b="-471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lang="ja-JP" altLang="en-US" smtClean="0"/>
              <a:pPr/>
              <a:t>12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47013280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ja-JP" smtClean="0"/>
              <a:t>2016.09.15</a:t>
            </a:r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zh-CN" smtClean="0"/>
              <a:t>INPC2016@Adelaide</a:t>
            </a:r>
            <a:endParaRPr lang="ja-JP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テキスト ボックス 8"/>
              <p:cNvSpPr txBox="1"/>
              <p:nvPr/>
            </p:nvSpPr>
            <p:spPr>
              <a:xfrm>
                <a:off x="2519772" y="951570"/>
                <a:ext cx="41044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latin typeface="Cambria Math"/>
                      </a:rPr>
                      <m:t>∼</m:t>
                    </m:r>
                  </m:oMath>
                </a14:m>
                <a:r>
                  <a:rPr kumimoji="1" lang="en-US" altLang="ja-JP" sz="2400" b="1" dirty="0" smtClean="0"/>
                  <a:t> The E15 collaboration </a:t>
                </a:r>
                <a14:m>
                  <m:oMath xmlns:m="http://schemas.openxmlformats.org/officeDocument/2006/math">
                    <m:r>
                      <a:rPr kumimoji="1" lang="en-US" altLang="ja-JP" sz="2400" b="1" i="1" smtClean="0">
                        <a:latin typeface="Cambria Math"/>
                      </a:rPr>
                      <m:t>∼</m:t>
                    </m:r>
                  </m:oMath>
                </a14:m>
                <a:endParaRPr kumimoji="1" lang="ja-JP" altLang="en-US" sz="2400" b="1" dirty="0"/>
              </a:p>
            </p:txBody>
          </p:sp>
        </mc:Choice>
        <mc:Fallback xmlns="">
          <p:sp>
            <p:nvSpPr>
              <p:cNvPr id="9" name="テキスト ボックス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9772" y="1268760"/>
                <a:ext cx="4104456" cy="461665"/>
              </a:xfrm>
              <a:prstGeom prst="rect">
                <a:avLst/>
              </a:prstGeom>
              <a:blipFill rotWithShape="1">
                <a:blip r:embed="rId2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ja-JP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テキスト ボックス 9"/>
          <p:cNvSpPr txBox="1"/>
          <p:nvPr/>
        </p:nvSpPr>
        <p:spPr>
          <a:xfrm>
            <a:off x="827584" y="328323"/>
            <a:ext cx="748883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4800" b="1" dirty="0" smtClean="0"/>
              <a:t>Thank you for your attention</a:t>
            </a:r>
            <a:endParaRPr kumimoji="1" lang="ja-JP" altLang="en-US" sz="4800" b="1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1778"/>
          <a:stretch/>
        </p:blipFill>
        <p:spPr bwMode="auto">
          <a:xfrm>
            <a:off x="-6032" y="1413235"/>
            <a:ext cx="9152636" cy="3390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スライド番号プレースホルダー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7BBF87-8BBE-430A-AD0A-BD44A2F1577F}" type="slidenum">
              <a:rPr kumimoji="1" lang="ja-JP" altLang="en-US" smtClean="0"/>
              <a:t>13</a:t>
            </a:fld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9100330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ユーザー定義 4">
      <a:majorFont>
        <a:latin typeface="Calibri"/>
        <a:ea typeface="メイリオ"/>
        <a:cs typeface=""/>
      </a:majorFont>
      <a:minorFont>
        <a:latin typeface="Calibri"/>
        <a:ea typeface="メイリオ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34057</TotalTime>
  <Words>1987</Words>
  <Application>Microsoft Office PowerPoint</Application>
  <PresentationFormat>On-screen Show (16:9)</PresentationFormat>
  <Paragraphs>333</Paragraphs>
  <Slides>13</Slides>
  <Notes>12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​​テーマ</vt:lpstr>
      <vt:lpstr>Improved (_^3)He (K^-,Λp)n Spectroscopy  to Search for the K ̅NN Bound State  with J-PARC E15-2nd Data</vt:lpstr>
      <vt:lpstr>Contents</vt:lpstr>
      <vt:lpstr>KbarN Interaction and Kaonic Nuclei</vt:lpstr>
      <vt:lpstr>Situation of K^- pp bound state</vt:lpstr>
      <vt:lpstr>J-PARC E15 Experiment</vt:lpstr>
      <vt:lpstr>J-PARC E15 Experiment</vt:lpstr>
      <vt:lpstr>E15-1st Result</vt:lpstr>
      <vt:lpstr>E15-2nd Result</vt:lpstr>
      <vt:lpstr>IM(Λp) vs. cos⁡〖〖θ_n^ 〗^CM 〗 Plot</vt:lpstr>
      <vt:lpstr>cos⁡〖〖θ_n^ 〗^CM 〗 Sliced IM(Λp)</vt:lpstr>
      <vt:lpstr>cos⁡〖〖θ_n^ 〗^CM 〗 Sliced IM(Λp)</vt:lpstr>
      <vt:lpstr>Summary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Yamaga</dc:creator>
  <cp:lastModifiedBy>oper</cp:lastModifiedBy>
  <cp:revision>1803</cp:revision>
  <cp:lastPrinted>2015-09-12T11:47:01Z</cp:lastPrinted>
  <dcterms:created xsi:type="dcterms:W3CDTF">2013-07-21T07:41:40Z</dcterms:created>
  <dcterms:modified xsi:type="dcterms:W3CDTF">2016-09-15T00:03:55Z</dcterms:modified>
</cp:coreProperties>
</file>