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sldIdLst>
    <p:sldId id="256" r:id="rId2"/>
    <p:sldId id="352" r:id="rId3"/>
    <p:sldId id="353" r:id="rId4"/>
    <p:sldId id="265" r:id="rId5"/>
    <p:sldId id="356" r:id="rId6"/>
    <p:sldId id="267" r:id="rId7"/>
    <p:sldId id="303" r:id="rId8"/>
    <p:sldId id="304" r:id="rId9"/>
    <p:sldId id="302" r:id="rId10"/>
    <p:sldId id="355" r:id="rId11"/>
    <p:sldId id="316" r:id="rId12"/>
    <p:sldId id="322" r:id="rId13"/>
    <p:sldId id="324" r:id="rId14"/>
    <p:sldId id="318" r:id="rId15"/>
    <p:sldId id="326" r:id="rId16"/>
    <p:sldId id="325" r:id="rId17"/>
    <p:sldId id="319" r:id="rId18"/>
    <p:sldId id="334" r:id="rId19"/>
    <p:sldId id="320" r:id="rId20"/>
    <p:sldId id="321" r:id="rId21"/>
    <p:sldId id="274" r:id="rId22"/>
    <p:sldId id="305" r:id="rId23"/>
    <p:sldId id="328" r:id="rId24"/>
    <p:sldId id="329" r:id="rId25"/>
    <p:sldId id="330" r:id="rId26"/>
    <p:sldId id="343" r:id="rId27"/>
    <p:sldId id="331" r:id="rId28"/>
    <p:sldId id="333" r:id="rId29"/>
    <p:sldId id="332" r:id="rId30"/>
    <p:sldId id="307" r:id="rId31"/>
    <p:sldId id="327" r:id="rId32"/>
    <p:sldId id="309" r:id="rId33"/>
    <p:sldId id="338" r:id="rId34"/>
    <p:sldId id="336" r:id="rId35"/>
    <p:sldId id="266" r:id="rId36"/>
  </p:sldIdLst>
  <p:sldSz cx="9144000" cy="6858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2692" autoAdjust="0"/>
  </p:normalViewPr>
  <p:slideViewPr>
    <p:cSldViewPr showGuides="1">
      <p:cViewPr varScale="1">
        <p:scale>
          <a:sx n="72" d="100"/>
          <a:sy n="72" d="100"/>
        </p:scale>
        <p:origin x="-672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CC1AE-A8DE-46F2-844C-02971CD49016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90C00-EA69-4F0C-909F-E277F70E84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6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969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439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9BC9-F67F-4679-8349-C1ACD35871DB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20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FCEE-1865-4AAD-9F9E-A2D6E3755E8E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1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63F2-55FB-48EC-A55C-464AA772023A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8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EF9E-32A3-4A8F-9EEB-0A692080B380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2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2DC2-5C1C-4E6E-821B-9E11CBC2A274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91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DEF-6E06-49DB-9190-941FBB79C13D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31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AC70-81B7-4472-B9D9-08DEE53C718C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03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FA9C5-A7CB-44F0-A4F6-D6AEF342B734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9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947-CCFC-4773-A4F8-1BE9B4B55235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8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1F6DE-BBC9-4794-941C-1E081893D801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553D-9173-4A63-9EE9-11DCAB1AC4C6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68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5C378-136C-486B-81F6-664933FE7268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8350696" cy="2691731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altLang="ja-JP" sz="4800" b="1" dirty="0"/>
              <a:t>Recent results and future prospects of the </a:t>
            </a:r>
            <a:r>
              <a:rPr lang="en-US" altLang="ja-JP" sz="4800" b="1" dirty="0" err="1"/>
              <a:t>K</a:t>
            </a:r>
            <a:r>
              <a:rPr lang="en-US" altLang="ja-JP" sz="4800" b="1" baseline="30000" dirty="0" err="1"/>
              <a:t>bar</a:t>
            </a:r>
            <a:r>
              <a:rPr lang="en-US" altLang="ja-JP" sz="4800" b="1" dirty="0" err="1"/>
              <a:t>NN</a:t>
            </a:r>
            <a:r>
              <a:rPr lang="en-US" altLang="ja-JP" sz="4800" b="1" dirty="0"/>
              <a:t> search via the (K-,N) reaction at J-PARC </a:t>
            </a:r>
            <a:endParaRPr kumimoji="1" lang="ja-JP" altLang="en-US" sz="48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2924944"/>
            <a:ext cx="6400800" cy="1152128"/>
          </a:xfrm>
        </p:spPr>
        <p:txBody>
          <a:bodyPr>
            <a:noAutofit/>
          </a:bodyPr>
          <a:lstStyle/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F. Sakuma, </a:t>
            </a:r>
            <a:r>
              <a:rPr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RIKEN</a:t>
            </a: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 the J-PARC E15 collaboration</a:t>
            </a:r>
            <a:endParaRPr kumimoji="1"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583668" y="4391233"/>
            <a:ext cx="59690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kumimoji="1" lang="en-US" altLang="ja-JP" sz="3200" dirty="0" smtClean="0"/>
              <a:t>Results of the E15 1</a:t>
            </a:r>
            <a:r>
              <a:rPr kumimoji="1" lang="en-US" altLang="ja-JP" sz="3200" baseline="30000" dirty="0" smtClean="0"/>
              <a:t>st</a:t>
            </a:r>
            <a:r>
              <a:rPr kumimoji="1" lang="en-US" altLang="ja-JP" sz="3200" dirty="0" smtClean="0"/>
              <a:t> physics run</a:t>
            </a:r>
          </a:p>
          <a:p>
            <a:pPr marL="342900" indent="-342900">
              <a:buFont typeface="Wingdings" pitchFamily="2" charset="2"/>
              <a:buChar char="l"/>
            </a:pPr>
            <a:r>
              <a:rPr lang="en-US" altLang="ja-JP" sz="3200" dirty="0" smtClean="0"/>
              <a:t>Future prospects of E15</a:t>
            </a:r>
          </a:p>
          <a:p>
            <a:pPr marL="342900" indent="-342900">
              <a:buFont typeface="Wingdings" pitchFamily="2" charset="2"/>
              <a:buChar char="l"/>
            </a:pPr>
            <a:r>
              <a:rPr lang="en-US" altLang="ja-JP" sz="3200" dirty="0" smtClean="0"/>
              <a:t>Summary</a:t>
            </a:r>
            <a:endParaRPr kumimoji="1" lang="ja-JP" altLang="en-US" sz="32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76730" y="6518818"/>
            <a:ext cx="7747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/>
              <a:t>Achievements and Perspectives in Low-Energy QCD with </a:t>
            </a:r>
            <a:r>
              <a:rPr lang="en-US" altLang="ja-JP" sz="1600" dirty="0" smtClean="0"/>
              <a:t>Strangeness, ECT*, 2014 10/27-31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0168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Kaonic</a:t>
            </a:r>
            <a:r>
              <a:rPr lang="en-US" altLang="ja-JP" b="1" dirty="0" smtClean="0"/>
              <a:t> Nuclei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016732"/>
            <a:ext cx="8229600" cy="1252736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ja-JP" b="1" dirty="0" err="1"/>
              <a:t>Kaonic</a:t>
            </a:r>
            <a:r>
              <a:rPr lang="en-US" altLang="ja-JP" b="1" dirty="0"/>
              <a:t> nucleus is a bound state of </a:t>
            </a:r>
            <a:r>
              <a:rPr lang="en-US" altLang="ja-JP" b="1" dirty="0" smtClean="0"/>
              <a:t>nucleus and anti-</a:t>
            </a:r>
            <a:r>
              <a:rPr lang="en-US" altLang="ja-JP" b="1" dirty="0" err="1" smtClean="0"/>
              <a:t>kaon</a:t>
            </a:r>
            <a:r>
              <a:rPr lang="en-US" altLang="ja-JP" b="1" dirty="0" smtClean="0"/>
              <a:t> </a:t>
            </a:r>
            <a:r>
              <a:rPr lang="en-US" altLang="ja-JP" b="1" dirty="0"/>
              <a:t>(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,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NNN</a:t>
            </a:r>
            <a:r>
              <a:rPr lang="en-US" altLang="ja-JP" b="1" dirty="0" smtClean="0"/>
              <a:t>,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, ...)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8349" y="2766646"/>
            <a:ext cx="3223320" cy="2731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79512" y="5605584"/>
            <a:ext cx="42675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/>
              <a:t>Y.Akaishi</a:t>
            </a:r>
            <a:r>
              <a:rPr lang="en-US" altLang="ja-JP" dirty="0"/>
              <a:t> &amp; </a:t>
            </a:r>
            <a:r>
              <a:rPr lang="en-US" altLang="ja-JP" dirty="0" err="1"/>
              <a:t>T.Yamazaki</a:t>
            </a:r>
            <a:r>
              <a:rPr lang="en-US" altLang="ja-JP" dirty="0"/>
              <a:t>, </a:t>
            </a:r>
            <a:r>
              <a:rPr lang="en-US" altLang="ja-JP" dirty="0" smtClean="0"/>
              <a:t>PLB535, 70(2002).</a:t>
            </a:r>
            <a:endParaRPr lang="en-US" altLang="ja-JP" dirty="0"/>
          </a:p>
        </p:txBody>
      </p:sp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90092"/>
            <a:ext cx="1447375" cy="268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図 8" descr="PL_B587_167.bmp"/>
          <p:cNvPicPr>
            <a:picLocks noChangeAspect="1"/>
          </p:cNvPicPr>
          <p:nvPr/>
        </p:nvPicPr>
        <p:blipFill>
          <a:blip r:embed="rId4" cstate="print"/>
          <a:srcRect t="4901" b="55556"/>
          <a:stretch>
            <a:fillRect/>
          </a:stretch>
        </p:blipFill>
        <p:spPr>
          <a:xfrm>
            <a:off x="5184068" y="2136319"/>
            <a:ext cx="3181662" cy="2084769"/>
          </a:xfrm>
          <a:prstGeom prst="rect">
            <a:avLst/>
          </a:prstGeom>
        </p:spPr>
      </p:pic>
      <p:grpSp>
        <p:nvGrpSpPr>
          <p:cNvPr id="10" name="グループ化 9"/>
          <p:cNvGrpSpPr/>
          <p:nvPr/>
        </p:nvGrpSpPr>
        <p:grpSpPr>
          <a:xfrm>
            <a:off x="4762763" y="4244826"/>
            <a:ext cx="4295228" cy="1787935"/>
            <a:chOff x="4572000" y="2836109"/>
            <a:chExt cx="4295228" cy="1787935"/>
          </a:xfrm>
        </p:grpSpPr>
        <p:pic>
          <p:nvPicPr>
            <p:cNvPr id="11" name="Picture 84" descr="dense_calc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2000" y="2836109"/>
              <a:ext cx="4168050" cy="1787935"/>
            </a:xfrm>
            <a:prstGeom prst="rect">
              <a:avLst/>
            </a:prstGeom>
            <a:noFill/>
          </p:spPr>
        </p:pic>
        <p:sp>
          <p:nvSpPr>
            <p:cNvPr id="12" name="テキスト ボックス 11"/>
            <p:cNvSpPr txBox="1"/>
            <p:nvPr/>
          </p:nvSpPr>
          <p:spPr>
            <a:xfrm rot="5400000">
              <a:off x="7946784" y="3527347"/>
              <a:ext cx="150233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/>
                <a:t>Density [1/fm</a:t>
              </a:r>
              <a:r>
                <a:rPr kumimoji="1" lang="en-US" altLang="ja-JP" sz="1600" b="1" baseline="30000" dirty="0" smtClean="0"/>
                <a:t>3</a:t>
              </a:r>
              <a:r>
                <a:rPr kumimoji="1" lang="en-US" altLang="ja-JP" sz="1600" b="1" dirty="0" smtClean="0"/>
                <a:t>]</a:t>
              </a:r>
              <a:endParaRPr kumimoji="1" lang="ja-JP" altLang="en-US" sz="1600" b="1" dirty="0"/>
            </a:p>
          </p:txBody>
        </p:sp>
      </p:grpSp>
      <p:sp>
        <p:nvSpPr>
          <p:cNvPr id="14" name="Text Box 64"/>
          <p:cNvSpPr txBox="1">
            <a:spLocks noChangeArrowheads="1"/>
          </p:cNvSpPr>
          <p:nvPr/>
        </p:nvSpPr>
        <p:spPr bwMode="auto">
          <a:xfrm>
            <a:off x="4211960" y="6070548"/>
            <a:ext cx="491825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/>
              <a:t>T.Yamazaki</a:t>
            </a:r>
            <a:r>
              <a:rPr lang="en-US" altLang="ja-JP" dirty="0"/>
              <a:t>, </a:t>
            </a:r>
            <a:r>
              <a:rPr lang="en-US" altLang="ja-JP" dirty="0" err="1"/>
              <a:t>A.Dote</a:t>
            </a:r>
            <a:r>
              <a:rPr lang="en-US" altLang="ja-JP" dirty="0"/>
              <a:t>, </a:t>
            </a:r>
            <a:r>
              <a:rPr lang="en-US" altLang="ja-JP" dirty="0" err="1" smtClean="0"/>
              <a:t>Y.Akiaishi</a:t>
            </a:r>
            <a:r>
              <a:rPr lang="en-US" altLang="ja-JP" dirty="0" smtClean="0"/>
              <a:t>, </a:t>
            </a:r>
            <a:r>
              <a:rPr lang="en-US" altLang="ja-JP" dirty="0"/>
              <a:t>PLB587</a:t>
            </a:r>
            <a:r>
              <a:rPr lang="en-US" altLang="ja-JP" dirty="0" smtClean="0"/>
              <a:t>, 167 (2004</a:t>
            </a:r>
            <a:r>
              <a:rPr lang="en-US" altLang="ja-JP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78864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4" y="1700808"/>
            <a:ext cx="9024960" cy="151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 Bound State</a:t>
            </a:r>
            <a:endParaRPr kumimoji="1" lang="ja-JP" altLang="en-US" b="1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264188" y="1619508"/>
            <a:ext cx="2526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B050"/>
                </a:solidFill>
              </a:rPr>
              <a:t>A.Gal</a:t>
            </a:r>
            <a:r>
              <a:rPr kumimoji="1" lang="en-US" altLang="ja-JP" b="1" dirty="0" smtClean="0">
                <a:solidFill>
                  <a:srgbClr val="00B050"/>
                </a:solidFill>
              </a:rPr>
              <a:t>, NPA914(2013)270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95636" y="908720"/>
            <a:ext cx="65209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i="1" dirty="0" smtClean="0"/>
              <a:t>K</a:t>
            </a:r>
            <a:r>
              <a:rPr kumimoji="1" lang="en-US" altLang="ja-JP" sz="3200" b="1" i="1" baseline="30000" dirty="0" smtClean="0"/>
              <a:t>-</a:t>
            </a:r>
            <a:r>
              <a:rPr kumimoji="1" lang="en-US" altLang="ja-JP" sz="3200" b="1" i="1" dirty="0" err="1" smtClean="0"/>
              <a:t>pp</a:t>
            </a:r>
            <a:r>
              <a:rPr kumimoji="1" lang="en-US" altLang="ja-JP" sz="3200" b="1" i="1" dirty="0" smtClean="0"/>
              <a:t> : the simplest </a:t>
            </a:r>
            <a:r>
              <a:rPr kumimoji="1" lang="en-US" altLang="ja-JP" sz="3200" b="1" i="1" dirty="0" err="1" smtClean="0"/>
              <a:t>K</a:t>
            </a:r>
            <a:r>
              <a:rPr kumimoji="1" lang="en-US" altLang="ja-JP" sz="3200" b="1" i="1" baseline="30000" dirty="0" err="1" smtClean="0"/>
              <a:t>bar</a:t>
            </a:r>
            <a:r>
              <a:rPr kumimoji="1" lang="en-US" altLang="ja-JP" sz="3200" b="1" i="1" dirty="0" smtClean="0"/>
              <a:t>-nuclear state</a:t>
            </a:r>
            <a:endParaRPr kumimoji="1" lang="ja-JP" altLang="en-US" sz="3200" b="1" i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53935" y="5697252"/>
            <a:ext cx="88105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/>
              <a:t>All theoretical studies predict existence of the K</a:t>
            </a:r>
            <a:r>
              <a:rPr kumimoji="1" lang="en-US" altLang="ja-JP" sz="3200" b="1" baseline="30000" dirty="0" smtClean="0"/>
              <a:t>-</a:t>
            </a:r>
            <a:r>
              <a:rPr kumimoji="1" lang="en-US" altLang="ja-JP" sz="3200" b="1" dirty="0" smtClean="0"/>
              <a:t>pp</a:t>
            </a:r>
          </a:p>
          <a:p>
            <a:r>
              <a:rPr lang="en-US" altLang="ja-JP" sz="3200" b="1" dirty="0" smtClean="0">
                <a:sym typeface="Wingdings" pitchFamily="2" charset="2"/>
              </a:rPr>
              <a:t>	</a:t>
            </a:r>
            <a:r>
              <a:rPr lang="en-US" altLang="ja-JP" sz="3200" b="1" dirty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altLang="ja-JP" sz="3200" b="1" dirty="0" smtClean="0">
                <a:solidFill>
                  <a:srgbClr val="FF0000"/>
                </a:solidFill>
              </a:rPr>
              <a:t>However, B.E. and </a:t>
            </a:r>
            <a:r>
              <a:rPr lang="en-US" altLang="ja-JP" sz="3200" b="1" dirty="0" smtClean="0">
                <a:solidFill>
                  <a:srgbClr val="FF0000"/>
                </a:solidFill>
                <a:latin typeface="Symbol" pitchFamily="18" charset="2"/>
              </a:rPr>
              <a:t>G</a:t>
            </a:r>
            <a:r>
              <a:rPr lang="en-US" altLang="ja-JP" sz="3200" b="1" dirty="0" smtClean="0">
                <a:solidFill>
                  <a:srgbClr val="FF0000"/>
                </a:solidFill>
              </a:rPr>
              <a:t> are controversial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" y="3348116"/>
            <a:ext cx="5496699" cy="202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716" y="3166906"/>
            <a:ext cx="3685836" cy="249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 6"/>
          <p:cNvSpPr/>
          <p:nvPr/>
        </p:nvSpPr>
        <p:spPr>
          <a:xfrm>
            <a:off x="0" y="1493495"/>
            <a:ext cx="9144508" cy="4167753"/>
          </a:xfrm>
          <a:prstGeom prst="roundRect">
            <a:avLst>
              <a:gd name="adj" fmla="val 634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6862727" y="4967880"/>
            <a:ext cx="2137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err="1" smtClean="0">
                <a:solidFill>
                  <a:srgbClr val="00B050"/>
                </a:solidFill>
              </a:rPr>
              <a:t>Y.Ichikawa</a:t>
            </a:r>
            <a:r>
              <a:rPr lang="en-US" altLang="ja-JP" b="1" dirty="0" smtClean="0">
                <a:solidFill>
                  <a:srgbClr val="00B050"/>
                </a:solidFill>
              </a:rPr>
              <a:t>, EXA2014</a:t>
            </a:r>
            <a:endParaRPr lang="ja-JP" alt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85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1960880"/>
            <a:ext cx="8891629" cy="39884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Principle of E15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12548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ja-JP" b="1" dirty="0"/>
              <a:t>A search for the simplest </a:t>
            </a:r>
            <a:r>
              <a:rPr lang="en-US" altLang="ja-JP" b="1" dirty="0" err="1"/>
              <a:t>kaonic</a:t>
            </a:r>
            <a:r>
              <a:rPr lang="en-US" altLang="ja-JP" b="1" dirty="0"/>
              <a:t> </a:t>
            </a:r>
            <a:r>
              <a:rPr lang="en-US" altLang="ja-JP" b="1" dirty="0" smtClean="0"/>
              <a:t>nucleus, K</a:t>
            </a:r>
            <a:r>
              <a:rPr lang="en-US" altLang="ja-JP" b="1" baseline="30000" dirty="0" smtClean="0"/>
              <a:t>-</a:t>
            </a:r>
            <a:r>
              <a:rPr lang="en-US" altLang="ja-JP" b="1" dirty="0" err="1" smtClean="0"/>
              <a:t>pp</a:t>
            </a:r>
            <a:r>
              <a:rPr lang="en-US" altLang="ja-JP" b="1" dirty="0" smtClean="0"/>
              <a:t>, using </a:t>
            </a:r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</a:t>
            </a:r>
            <a:r>
              <a:rPr lang="en-US" altLang="ja-JP" b="1" i="1" dirty="0" smtClean="0"/>
              <a:t>in-flight</a:t>
            </a:r>
            <a:r>
              <a:rPr lang="en-US" altLang="ja-JP" b="1" dirty="0" smtClean="0"/>
              <a:t> 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,n) reaction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39419" y="5949280"/>
            <a:ext cx="3545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kumimoji="1" lang="en-US" altLang="ja-JP" sz="2400" b="1" dirty="0" smtClean="0">
                <a:solidFill>
                  <a:srgbClr val="0070C0"/>
                </a:solidFill>
              </a:rPr>
              <a:t>two-nucleon absorption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ja-JP" sz="2400" b="1" dirty="0" smtClean="0">
                <a:solidFill>
                  <a:srgbClr val="0070C0"/>
                </a:solidFill>
              </a:rPr>
              <a:t>hyperon decays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右中かっこ 5"/>
          <p:cNvSpPr/>
          <p:nvPr/>
        </p:nvSpPr>
        <p:spPr>
          <a:xfrm>
            <a:off x="3690582" y="6093296"/>
            <a:ext cx="125334" cy="720080"/>
          </a:xfrm>
          <a:prstGeom prst="rightBrac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779912" y="6165304"/>
            <a:ext cx="5467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</a:rPr>
              <a:t>CAN be discriminated </a:t>
            </a:r>
            <a:r>
              <a:rPr kumimoji="1" lang="en-US" altLang="ja-JP" sz="2800" b="1" dirty="0" err="1" smtClean="0">
                <a:solidFill>
                  <a:srgbClr val="0070C0"/>
                </a:solidFill>
              </a:rPr>
              <a:t>kinematically</a:t>
            </a:r>
            <a:endParaRPr kumimoji="1" lang="ja-JP" alt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25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Setup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3711104"/>
            <a:ext cx="4478351" cy="278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7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E15 1</a:t>
            </a:r>
            <a:r>
              <a:rPr kumimoji="1" lang="en-US" altLang="ja-JP" b="1" baseline="30000" dirty="0" smtClean="0"/>
              <a:t>st</a:t>
            </a:r>
            <a:r>
              <a:rPr kumimoji="1" lang="en-US" altLang="ja-JP" b="1" dirty="0" smtClean="0"/>
              <a:t> Stage Physics-Run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1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500" y="1304765"/>
            <a:ext cx="8964488" cy="2124235"/>
          </a:xfrm>
        </p:spPr>
        <p:txBody>
          <a:bodyPr>
            <a:noAutofit/>
          </a:bodyPr>
          <a:lstStyle/>
          <a:p>
            <a:r>
              <a:rPr kumimoji="1" lang="en-US" altLang="ja-JP" dirty="0" smtClean="0"/>
              <a:t>Production run of </a:t>
            </a:r>
            <a:r>
              <a:rPr lang="en-US" altLang="ja-JP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~1% of the approved proposal </a:t>
            </a:r>
            <a:r>
              <a:rPr kumimoji="1" lang="en-US" altLang="ja-JP" dirty="0" smtClean="0"/>
              <a:t>was successfully performed in 2013.</a:t>
            </a:r>
          </a:p>
          <a:p>
            <a:r>
              <a:rPr lang="en-US" altLang="ja-JP" dirty="0"/>
              <a:t>All detector systems worked well as designed</a:t>
            </a:r>
            <a:r>
              <a:rPr lang="en-US" altLang="ja-JP" dirty="0" smtClean="0"/>
              <a:t>.</a:t>
            </a:r>
            <a:endParaRPr lang="ja-JP" altLang="en-US" sz="3600" dirty="0"/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667869"/>
              </p:ext>
            </p:extLst>
          </p:nvPr>
        </p:nvGraphicFramePr>
        <p:xfrm>
          <a:off x="251520" y="3501008"/>
          <a:ext cx="864096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728192"/>
                <a:gridCol w="2016224"/>
                <a:gridCol w="1152128"/>
                <a:gridCol w="1944216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Primary-beam intensity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Secondary-</a:t>
                      </a:r>
                      <a:r>
                        <a:rPr kumimoji="1" lang="en-US" altLang="ja-JP" baseline="0" dirty="0" err="1" smtClean="0"/>
                        <a:t>kaon</a:t>
                      </a:r>
                      <a:r>
                        <a:rPr kumimoji="1" lang="en-US" altLang="ja-JP" baseline="0" dirty="0" smtClean="0"/>
                        <a:t> intensity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Duration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Kaons</a:t>
                      </a:r>
                      <a:r>
                        <a:rPr kumimoji="1" lang="en-US" altLang="ja-JP" baseline="0" dirty="0" smtClean="0"/>
                        <a:t> on target</a:t>
                      </a:r>
                    </a:p>
                    <a:p>
                      <a:pPr algn="ctr"/>
                      <a:r>
                        <a:rPr kumimoji="1" lang="en-US" altLang="ja-JP" baseline="0" dirty="0" smtClean="0"/>
                        <a:t>(w/ </a:t>
                      </a:r>
                      <a:r>
                        <a:rPr kumimoji="1" lang="en-US" altLang="ja-JP" baseline="0" dirty="0" err="1" smtClean="0"/>
                        <a:t>tgt</a:t>
                      </a:r>
                      <a:r>
                        <a:rPr kumimoji="1" lang="en-US" altLang="ja-JP" baseline="0" dirty="0" smtClean="0"/>
                        <a:t> selection)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/>
                        <a:t>March, 2013</a:t>
                      </a:r>
                    </a:p>
                    <a:p>
                      <a:pPr algn="ctr"/>
                      <a:r>
                        <a:rPr kumimoji="1" lang="en-US" altLang="ja-JP" b="1" dirty="0" smtClean="0"/>
                        <a:t>(Run#47)</a:t>
                      </a:r>
                      <a:endParaRPr kumimoji="1" lang="ja-JP" altLang="en-US" b="1" dirty="0"/>
                    </a:p>
                  </a:txBody>
                  <a:tcPr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14.5 kW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(18 </a:t>
                      </a:r>
                      <a:r>
                        <a:rPr kumimoji="1" lang="en-US" altLang="ja-JP" dirty="0" err="1" smtClean="0"/>
                        <a:t>Tppp</a:t>
                      </a:r>
                      <a:r>
                        <a:rPr kumimoji="1" lang="en-US" altLang="ja-JP" dirty="0" smtClean="0"/>
                        <a:t>, 6s)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80 k/spill</a:t>
                      </a:r>
                      <a:endParaRPr kumimoji="1" lang="ja-JP" altLang="en-US" sz="2400" dirty="0"/>
                    </a:p>
                  </a:txBody>
                  <a:tcPr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30 h</a:t>
                      </a:r>
                      <a:endParaRPr kumimoji="1" lang="ja-JP" altLang="en-US" sz="2400" dirty="0"/>
                    </a:p>
                  </a:txBody>
                  <a:tcPr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1.1 x 10</a:t>
                      </a:r>
                      <a:r>
                        <a:rPr kumimoji="1" lang="en-US" altLang="ja-JP" sz="2400" baseline="30000" dirty="0" smtClean="0"/>
                        <a:t>9</a:t>
                      </a:r>
                      <a:endParaRPr kumimoji="1" lang="ja-JP" altLang="en-US" sz="2400" baseline="30000" dirty="0"/>
                    </a:p>
                  </a:txBody>
                  <a:tcPr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/>
                        <a:t>May, 2013</a:t>
                      </a:r>
                    </a:p>
                    <a:p>
                      <a:pPr algn="ctr"/>
                      <a:r>
                        <a:rPr kumimoji="1" lang="en-US" altLang="ja-JP" b="1" dirty="0" smtClean="0"/>
                        <a:t>(Run#49c)</a:t>
                      </a:r>
                      <a:endParaRPr kumimoji="1" lang="ja-JP" altLang="en-US" b="1" dirty="0"/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24 kW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(30 </a:t>
                      </a:r>
                      <a:r>
                        <a:rPr kumimoji="1" lang="en-US" altLang="ja-JP" dirty="0" err="1" smtClean="0"/>
                        <a:t>Tppp</a:t>
                      </a:r>
                      <a:r>
                        <a:rPr kumimoji="1" lang="en-US" altLang="ja-JP" dirty="0" smtClean="0"/>
                        <a:t>,</a:t>
                      </a:r>
                      <a:r>
                        <a:rPr kumimoji="1" lang="en-US" altLang="ja-JP" baseline="0" dirty="0" smtClean="0"/>
                        <a:t> 6s)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140 k/spill</a:t>
                      </a:r>
                      <a:endParaRPr kumimoji="1" lang="ja-JP" altLang="en-US" sz="2400" dirty="0"/>
                    </a:p>
                  </a:txBody>
                  <a:tcPr anchor="ctr"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88 h</a:t>
                      </a:r>
                      <a:endParaRPr kumimoji="1" lang="ja-JP" altLang="en-US" sz="2400" dirty="0"/>
                    </a:p>
                  </a:txBody>
                  <a:tcPr anchor="ctr"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5.3 x 10</a:t>
                      </a:r>
                      <a:r>
                        <a:rPr kumimoji="1" lang="en-US" altLang="ja-JP" sz="2400" baseline="30000" dirty="0" smtClean="0"/>
                        <a:t>9</a:t>
                      </a:r>
                      <a:endParaRPr kumimoji="1" lang="ja-JP" altLang="en-US" sz="2400" baseline="30000" dirty="0"/>
                    </a:p>
                  </a:txBody>
                  <a:tcPr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テキスト ボックス 14"/>
          <p:cNvSpPr txBox="1"/>
          <p:nvPr/>
        </p:nvSpPr>
        <p:spPr>
          <a:xfrm>
            <a:off x="833740" y="5579948"/>
            <a:ext cx="8346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i="1" dirty="0" smtClean="0"/>
              <a:t>* production </a:t>
            </a:r>
            <a:r>
              <a:rPr lang="en-US" altLang="ja-JP" i="1" dirty="0"/>
              <a:t>target: Au 50% loss, spill length: </a:t>
            </a:r>
            <a:r>
              <a:rPr lang="en-US" altLang="ja-JP" i="1" dirty="0" smtClean="0"/>
              <a:t>2s</a:t>
            </a:r>
            <a:r>
              <a:rPr lang="en-US" altLang="ja-JP" i="1" dirty="0"/>
              <a:t>, spill duty factor: ~45</a:t>
            </a:r>
            <a:r>
              <a:rPr lang="en-US" altLang="ja-JP" i="1" dirty="0" smtClean="0"/>
              <a:t>%, K/pi ratio: ~1/2</a:t>
            </a:r>
          </a:p>
          <a:p>
            <a:r>
              <a:rPr lang="en-US" altLang="ja-JP" i="1" dirty="0" smtClean="0"/>
              <a:t>* ~70% of beam </a:t>
            </a:r>
            <a:r>
              <a:rPr lang="en-US" altLang="ja-JP" i="1" dirty="0" err="1" smtClean="0"/>
              <a:t>kaons</a:t>
            </a:r>
            <a:r>
              <a:rPr lang="en-US" altLang="ja-JP" i="1" dirty="0" smtClean="0"/>
              <a:t> hit the </a:t>
            </a:r>
            <a:r>
              <a:rPr lang="en-US" altLang="ja-JP" i="1" dirty="0" err="1" smtClean="0"/>
              <a:t>fiducial</a:t>
            </a:r>
            <a:r>
              <a:rPr lang="en-US" altLang="ja-JP" i="1" dirty="0" smtClean="0"/>
              <a:t> volume of </a:t>
            </a:r>
            <a:r>
              <a:rPr lang="en-US" altLang="ja-JP" i="1" baseline="30000" dirty="0" smtClean="0"/>
              <a:t>3</a:t>
            </a:r>
            <a:r>
              <a:rPr lang="en-US" altLang="ja-JP" i="1" dirty="0" smtClean="0"/>
              <a:t>He target</a:t>
            </a:r>
            <a:endParaRPr lang="en-US" altLang="ja-JP" i="1" dirty="0"/>
          </a:p>
        </p:txBody>
      </p:sp>
    </p:spTree>
    <p:extLst>
      <p:ext uri="{BB962C8B-B14F-4D97-AF65-F5344CB8AC3E}">
        <p14:creationId xmlns:p14="http://schemas.microsoft.com/office/powerpoint/2010/main" val="221753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" r="1434" b="11780"/>
          <a:stretch/>
        </p:blipFill>
        <p:spPr>
          <a:xfrm>
            <a:off x="4139952" y="296652"/>
            <a:ext cx="3974713" cy="30741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7504" y="78656"/>
            <a:ext cx="4248472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Summary</a:t>
            </a:r>
            <a:r>
              <a:rPr kumimoji="1" lang="en-US" altLang="ja-JP" b="1" dirty="0" smtClean="0"/>
              <a:t> of E15 1</a:t>
            </a:r>
            <a:r>
              <a:rPr kumimoji="1" lang="en-US" altLang="ja-JP" b="1" baseline="30000" dirty="0" smtClean="0"/>
              <a:t>st</a:t>
            </a:r>
            <a:endParaRPr kumimoji="1" lang="ja-JP" altLang="en-US" b="1" baseline="300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095" y="3356992"/>
            <a:ext cx="5233210" cy="3505335"/>
          </a:xfrm>
          <a:prstGeom prst="rect">
            <a:avLst/>
          </a:prstGeom>
        </p:spPr>
      </p:pic>
      <p:cxnSp>
        <p:nvCxnSpPr>
          <p:cNvPr id="18" name="直線コネクタ 17"/>
          <p:cNvCxnSpPr/>
          <p:nvPr/>
        </p:nvCxnSpPr>
        <p:spPr>
          <a:xfrm flipH="1">
            <a:off x="6264188" y="620688"/>
            <a:ext cx="36004" cy="565262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6696235" y="389855"/>
            <a:ext cx="2247731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,n)X M.M.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-508" y="1052736"/>
            <a:ext cx="432048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Formation Channel</a:t>
            </a:r>
          </a:p>
          <a:p>
            <a:r>
              <a:rPr lang="en-US" altLang="ja-JP" sz="2400" i="1" dirty="0" smtClean="0"/>
              <a:t>Semi-Inclusive </a:t>
            </a:r>
            <a:r>
              <a:rPr lang="en-US" altLang="ja-JP" sz="2400" i="1" baseline="30000" dirty="0" smtClean="0"/>
              <a:t>3</a:t>
            </a:r>
            <a:r>
              <a:rPr lang="en-US" altLang="ja-JP" sz="2400" i="1" dirty="0" smtClean="0"/>
              <a:t>He(K</a:t>
            </a:r>
            <a:r>
              <a:rPr lang="en-US" altLang="ja-JP" sz="2400" i="1" baseline="30000" dirty="0" smtClean="0"/>
              <a:t>-</a:t>
            </a:r>
            <a:r>
              <a:rPr lang="en-US" altLang="ja-JP" sz="2400" i="1" dirty="0" smtClean="0"/>
              <a:t>,n)X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No significant bump structure </a:t>
            </a:r>
            <a:r>
              <a:rPr kumimoji="1" lang="en-US" altLang="ja-JP" sz="2400" dirty="0" smtClean="0"/>
              <a:t>in the d</a:t>
            </a:r>
            <a:r>
              <a:rPr lang="en-US" altLang="ja-JP" sz="2400" dirty="0" smtClean="0"/>
              <a:t>eeply </a:t>
            </a:r>
            <a:r>
              <a:rPr lang="en-US" altLang="ja-JP" sz="2400" dirty="0"/>
              <a:t>bound region</a:t>
            </a:r>
            <a:endParaRPr kumimoji="1" lang="en-US" altLang="ja-JP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Excess </a:t>
            </a:r>
            <a:r>
              <a:rPr lang="en-US" altLang="ja-JP" sz="2400" b="1" dirty="0" smtClean="0"/>
              <a:t>below </a:t>
            </a:r>
            <a:r>
              <a:rPr lang="en-US" altLang="ja-JP" sz="2400" b="1" dirty="0"/>
              <a:t>the threshold</a:t>
            </a:r>
            <a:r>
              <a:rPr kumimoji="1" lang="en-US" altLang="ja-JP" sz="2400" b="1" dirty="0" smtClean="0"/>
              <a:t> </a:t>
            </a:r>
            <a:r>
              <a:rPr kumimoji="1" lang="en-US" altLang="ja-JP" sz="2400" dirty="0" smtClean="0"/>
              <a:t>attributed to 2NA of 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smtClean="0"/>
              <a:t>*n?</a:t>
            </a:r>
            <a:endParaRPr kumimoji="1" lang="ja-JP" altLang="en-US" sz="2400" dirty="0"/>
          </a:p>
        </p:txBody>
      </p:sp>
      <p:cxnSp>
        <p:nvCxnSpPr>
          <p:cNvPr id="23" name="直線コネクタ 22"/>
          <p:cNvCxnSpPr/>
          <p:nvPr/>
        </p:nvCxnSpPr>
        <p:spPr>
          <a:xfrm flipV="1">
            <a:off x="5832140" y="296652"/>
            <a:ext cx="0" cy="5976664"/>
          </a:xfrm>
          <a:prstGeom prst="line">
            <a:avLst/>
          </a:prstGeom>
          <a:ln w="25400">
            <a:solidFill>
              <a:srgbClr val="00B0F0"/>
            </a:solidFill>
            <a:prstDash val="dash"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5135486" y="-5898"/>
            <a:ext cx="1416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00B0F0"/>
                </a:solidFill>
              </a:rPr>
              <a:t>FINUDA/DISTO</a:t>
            </a:r>
            <a:endParaRPr kumimoji="1" lang="ja-JP" altLang="en-US" sz="1600" dirty="0">
              <a:solidFill>
                <a:srgbClr val="00B0F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0" y="3903436"/>
            <a:ext cx="41976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Decay Channel</a:t>
            </a:r>
          </a:p>
          <a:p>
            <a:r>
              <a:rPr lang="en-US" altLang="ja-JP" sz="2400" i="1" dirty="0" smtClean="0"/>
              <a:t>Exclusive </a:t>
            </a:r>
            <a:r>
              <a:rPr lang="en-US" altLang="ja-JP" sz="2400" i="1" baseline="30000" dirty="0" smtClean="0"/>
              <a:t>3</a:t>
            </a:r>
            <a:r>
              <a:rPr lang="en-US" altLang="ja-JP" sz="2400" i="1" dirty="0" smtClean="0"/>
              <a:t>He(K</a:t>
            </a:r>
            <a:r>
              <a:rPr lang="en-US" altLang="ja-JP" sz="2400" i="1" baseline="30000" dirty="0" smtClean="0"/>
              <a:t>-</a:t>
            </a:r>
            <a:r>
              <a:rPr lang="en-US" altLang="ja-JP" sz="2400" i="1" dirty="0" smtClean="0"/>
              <a:t>,</a:t>
            </a:r>
            <a:r>
              <a:rPr lang="en-US" altLang="ja-JP" sz="2400" i="1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400" i="1" dirty="0" err="1" smtClean="0"/>
              <a:t>p</a:t>
            </a:r>
            <a:r>
              <a:rPr lang="en-US" altLang="ja-JP" sz="2400" i="1" dirty="0" smtClean="0"/>
              <a:t>)n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Hint of the excess around the threshold</a:t>
            </a:r>
            <a:endParaRPr kumimoji="1" lang="en-US" altLang="ja-JP" sz="2400" b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400" dirty="0" smtClean="0"/>
              <a:t>Cannot be from</a:t>
            </a:r>
            <a:r>
              <a:rPr kumimoji="1" lang="en-US" altLang="ja-JP" sz="2400" dirty="0" smtClean="0"/>
              <a:t> 2NA of 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smtClean="0"/>
              <a:t>*n (final state = </a:t>
            </a:r>
            <a:r>
              <a:rPr kumimoji="1" lang="en-US" altLang="ja-JP" sz="24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err="1" smtClean="0"/>
              <a:t>pn</a:t>
            </a:r>
            <a:r>
              <a:rPr kumimoji="1" lang="en-US" altLang="ja-JP" sz="2400" dirty="0" smtClean="0"/>
              <a:t>)</a:t>
            </a:r>
            <a:endParaRPr kumimoji="1" lang="ja-JP" altLang="en-US" sz="24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310355" y="3501008"/>
            <a:ext cx="1712328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 I.M.</a:t>
            </a:r>
          </a:p>
          <a:p>
            <a:pPr algn="ctr"/>
            <a:r>
              <a:rPr lang="en-US" altLang="ja-JP" sz="2000" b="1" dirty="0" smtClean="0">
                <a:solidFill>
                  <a:schemeClr val="bg1"/>
                </a:solidFill>
              </a:rPr>
              <a:t>of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ja-JP" sz="20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0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0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)n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Rectangle 5"/>
          <p:cNvSpPr>
            <a:spLocks/>
          </p:cNvSpPr>
          <p:nvPr/>
        </p:nvSpPr>
        <p:spPr bwMode="auto">
          <a:xfrm>
            <a:off x="6779468" y="4207150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58536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2639194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800" b="1" dirty="0" smtClean="0"/>
              <a:t>Formation Channel,</a:t>
            </a:r>
            <a:br>
              <a:rPr kumimoji="1" lang="en-US" altLang="ja-JP" sz="4800" b="1" dirty="0" smtClean="0"/>
            </a:br>
            <a:r>
              <a:rPr kumimoji="1" lang="en-US" altLang="ja-JP" sz="4800" b="1" dirty="0" smtClean="0"/>
              <a:t>S</a:t>
            </a:r>
            <a:r>
              <a:rPr lang="en-US" altLang="ja-JP" sz="4800" b="1" dirty="0" smtClean="0"/>
              <a:t>emi-Inclusive </a:t>
            </a:r>
            <a:r>
              <a:rPr lang="en-US" altLang="ja-JP" sz="4800" b="1" baseline="30000" dirty="0" smtClean="0"/>
              <a:t>3</a:t>
            </a:r>
            <a:r>
              <a:rPr lang="en-US" altLang="ja-JP" sz="4800" b="1" dirty="0" smtClean="0"/>
              <a:t>He(K</a:t>
            </a:r>
            <a:r>
              <a:rPr lang="en-US" altLang="ja-JP" sz="4800" b="1" baseline="30000" dirty="0" smtClean="0"/>
              <a:t>-</a:t>
            </a:r>
            <a:r>
              <a:rPr lang="en-US" altLang="ja-JP" sz="4800" b="1" dirty="0" smtClean="0"/>
              <a:t>,</a:t>
            </a:r>
            <a:r>
              <a:rPr lang="en-US" altLang="ja-JP" sz="4800" b="1" dirty="0" smtClean="0">
                <a:solidFill>
                  <a:srgbClr val="FF0000"/>
                </a:solidFill>
              </a:rPr>
              <a:t>n</a:t>
            </a:r>
            <a:r>
              <a:rPr lang="en-US" altLang="ja-JP" sz="4800" b="1" dirty="0" smtClean="0"/>
              <a:t>)X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079612" y="4689140"/>
            <a:ext cx="6946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err="1"/>
              <a:t>T.Hashimoto</a:t>
            </a:r>
            <a:r>
              <a:rPr lang="en-US" altLang="ja-JP" sz="2400" dirty="0"/>
              <a:t> et al., </a:t>
            </a:r>
            <a:r>
              <a:rPr lang="en-US" altLang="ja-JP" sz="2400" dirty="0" smtClean="0"/>
              <a:t>arXiv:1408.5637, submitted </a:t>
            </a:r>
            <a:r>
              <a:rPr lang="en-US" altLang="ja-JP" sz="2400" dirty="0"/>
              <a:t>to </a:t>
            </a:r>
            <a:r>
              <a:rPr lang="en-US" altLang="ja-JP" sz="2400" dirty="0" smtClean="0"/>
              <a:t>PLB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9198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" y="684076"/>
            <a:ext cx="5866095" cy="5661248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71500" y="78656"/>
            <a:ext cx="5525615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Semi-Inclusive Spectrum</a:t>
            </a:r>
            <a:endParaRPr kumimoji="1" lang="ja-JP" altLang="en-US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78490" y="2364146"/>
            <a:ext cx="3330014" cy="1200329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 Elastic</a:t>
            </a:r>
            <a:endParaRPr lang="en-US" altLang="ja-JP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 + </a:t>
            </a:r>
            <a:r>
              <a:rPr kumimoji="1" lang="en-US" altLang="ja-JP" sz="2400" baseline="30000" dirty="0" smtClean="0"/>
              <a:t>3</a:t>
            </a:r>
            <a:r>
              <a:rPr kumimoji="1" lang="en-US" altLang="ja-JP" sz="2400" dirty="0" smtClean="0"/>
              <a:t>He 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 K</a:t>
            </a:r>
            <a:r>
              <a:rPr kumimoji="1" lang="en-US" altLang="ja-JP" sz="2400" baseline="30000" dirty="0" smtClean="0">
                <a:sym typeface="Wingdings" panose="05000000000000000000" pitchFamily="2" charset="2"/>
              </a:rPr>
              <a:t>-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kumimoji="1" lang="en-US" altLang="ja-JP" sz="2400" baseline="-25000" dirty="0" err="1" smtClean="0">
                <a:sym typeface="Wingdings" panose="05000000000000000000" pitchFamily="2" charset="2"/>
              </a:rPr>
              <a:t>s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kumimoji="1" lang="en-US" altLang="ja-JP" sz="2400" baseline="-25000" dirty="0" err="1" smtClean="0">
                <a:sym typeface="Wingdings" panose="05000000000000000000" pitchFamily="2" charset="2"/>
              </a:rPr>
              <a:t>s</a:t>
            </a:r>
            <a:endParaRPr kumimoji="1" lang="en-US" altLang="ja-JP" sz="2400" baseline="-25000" dirty="0" smtClean="0">
              <a:sym typeface="Wingdings" panose="05000000000000000000" pitchFamily="2" charset="2"/>
            </a:endParaRPr>
          </a:p>
          <a:p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W</a:t>
            </a:r>
            <a:r>
              <a:rPr kumimoji="1" lang="en-US" altLang="ja-JP" sz="2400" b="1" baseline="-25000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kumimoji="1" lang="en-US" altLang="ja-JP" sz="2400" b="1" baseline="-25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=0deg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~ 6mb/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sr</a:t>
            </a:r>
            <a:endParaRPr kumimoji="1" lang="en-US" altLang="ja-JP" sz="2400" b="1" dirty="0" smtClean="0">
              <a:solidFill>
                <a:srgbClr val="0070C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904148" y="4127592"/>
            <a:ext cx="3128100" cy="1569660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Charge-Exchange</a:t>
            </a:r>
            <a:endParaRPr lang="en-US" altLang="ja-JP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 + </a:t>
            </a:r>
            <a:r>
              <a:rPr kumimoji="1" lang="en-US" altLang="ja-JP" sz="2400" baseline="30000" dirty="0" smtClean="0"/>
              <a:t>3</a:t>
            </a:r>
            <a:r>
              <a:rPr kumimoji="1" lang="en-US" altLang="ja-JP" sz="2400" dirty="0" smtClean="0"/>
              <a:t>He 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 K</a:t>
            </a:r>
            <a:r>
              <a:rPr kumimoji="1" lang="en-US" altLang="ja-JP" sz="2400" baseline="30000" dirty="0" smtClean="0">
                <a:sym typeface="Wingdings" panose="05000000000000000000" pitchFamily="2" charset="2"/>
              </a:rPr>
              <a:t>0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d</a:t>
            </a:r>
            <a:r>
              <a:rPr kumimoji="1" lang="en-US" altLang="ja-JP" sz="2400" baseline="-25000" dirty="0" smtClean="0">
                <a:sym typeface="Wingdings" panose="05000000000000000000" pitchFamily="2" charset="2"/>
              </a:rPr>
              <a:t>s</a:t>
            </a:r>
          </a:p>
          <a:p>
            <a:r>
              <a:rPr lang="en-US" altLang="ja-JP" sz="2400" dirty="0">
                <a:sym typeface="Wingdings" panose="05000000000000000000" pitchFamily="2" charset="2"/>
              </a:rPr>
              <a:t> </a:t>
            </a:r>
            <a:r>
              <a:rPr lang="en-US" altLang="ja-JP" sz="2400" dirty="0" smtClean="0">
                <a:sym typeface="Wingdings" panose="05000000000000000000" pitchFamily="2" charset="2"/>
              </a:rPr>
              <a:t>         K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0</a:t>
            </a:r>
            <a:r>
              <a:rPr lang="en-US" altLang="ja-JP" sz="2400" dirty="0" smtClean="0">
                <a:sym typeface="Wingdings" panose="05000000000000000000" pitchFamily="2" charset="2"/>
              </a:rPr>
              <a:t>  </a:t>
            </a:r>
            <a:r>
              <a:rPr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+</a:t>
            </a:r>
            <a:r>
              <a:rPr lang="en-US" altLang="ja-JP" sz="2400" dirty="0" smtClean="0">
                <a:sym typeface="Wingdings" panose="05000000000000000000" pitchFamily="2" charset="2"/>
              </a:rPr>
              <a:t> + </a:t>
            </a:r>
            <a:r>
              <a:rPr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-</a:t>
            </a:r>
          </a:p>
          <a:p>
            <a:r>
              <a:rPr lang="en-US" altLang="ja-JP" sz="2400" b="1" dirty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W</a:t>
            </a:r>
            <a:r>
              <a:rPr kumimoji="1" lang="en-US" altLang="ja-JP" sz="2400" b="1" baseline="-25000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kumimoji="1" lang="en-US" altLang="ja-JP" sz="2400" b="1" baseline="-25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=0deg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~ 11mb/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sr</a:t>
            </a:r>
            <a:endParaRPr kumimoji="1" lang="en-US" altLang="ja-JP" sz="2400" b="1" dirty="0" smtClean="0">
              <a:solidFill>
                <a:srgbClr val="0070C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012395" y="3623536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and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6581" y="6345324"/>
            <a:ext cx="8437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/>
              <a:t>The tail </a:t>
            </a:r>
            <a:r>
              <a:rPr lang="en-US" altLang="ja-JP" sz="2800" b="1" dirty="0" smtClean="0"/>
              <a:t>structure is </a:t>
            </a:r>
            <a:r>
              <a:rPr lang="en-US" altLang="ja-JP" sz="2800" b="1" dirty="0"/>
              <a:t>not due </a:t>
            </a:r>
            <a:r>
              <a:rPr lang="en-US" altLang="ja-JP" sz="2800" b="1" dirty="0" smtClean="0"/>
              <a:t>to “the </a:t>
            </a:r>
            <a:r>
              <a:rPr lang="en-US" altLang="ja-JP" sz="2800" b="1" dirty="0"/>
              <a:t>detector </a:t>
            </a:r>
            <a:r>
              <a:rPr lang="en-US" altLang="ja-JP" sz="2800" b="1" dirty="0" smtClean="0"/>
              <a:t>resolution”</a:t>
            </a:r>
            <a:endParaRPr kumimoji="1" lang="ja-JP" altLang="en-US" sz="2800" dirty="0"/>
          </a:p>
        </p:txBody>
      </p:sp>
      <p:cxnSp>
        <p:nvCxnSpPr>
          <p:cNvPr id="12" name="直線矢印コネクタ 11"/>
          <p:cNvCxnSpPr/>
          <p:nvPr/>
        </p:nvCxnSpPr>
        <p:spPr>
          <a:xfrm flipV="1">
            <a:off x="2447764" y="5589240"/>
            <a:ext cx="612068" cy="75608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7" idx="1"/>
          </p:cNvCxnSpPr>
          <p:nvPr/>
        </p:nvCxnSpPr>
        <p:spPr>
          <a:xfrm flipH="1">
            <a:off x="3383868" y="2964311"/>
            <a:ext cx="2394622" cy="659225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>
            <a:stCxn id="8" idx="1"/>
          </p:cNvCxnSpPr>
          <p:nvPr/>
        </p:nvCxnSpPr>
        <p:spPr>
          <a:xfrm flipH="1" flipV="1">
            <a:off x="3383868" y="3854368"/>
            <a:ext cx="2520280" cy="105805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flipV="1">
            <a:off x="467544" y="4005064"/>
            <a:ext cx="0" cy="46805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"/>
          <a:stretch/>
        </p:blipFill>
        <p:spPr bwMode="auto">
          <a:xfrm>
            <a:off x="5720381" y="76111"/>
            <a:ext cx="3384376" cy="1736541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5" name="直線矢印コネクタ 14"/>
          <p:cNvCxnSpPr/>
          <p:nvPr/>
        </p:nvCxnSpPr>
        <p:spPr>
          <a:xfrm flipH="1" flipV="1">
            <a:off x="2159732" y="3854368"/>
            <a:ext cx="4428492" cy="1266820"/>
          </a:xfrm>
          <a:prstGeom prst="straightConnector1">
            <a:avLst/>
          </a:prstGeom>
          <a:ln w="6350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60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5626968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Background Evaluation</a:t>
            </a:r>
            <a:endParaRPr kumimoji="1" lang="ja-JP" altLang="en-US" b="1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" r="9521"/>
          <a:stretch/>
        </p:blipFill>
        <p:spPr>
          <a:xfrm>
            <a:off x="0" y="1376772"/>
            <a:ext cx="6288564" cy="489654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1" y="4668341"/>
            <a:ext cx="3122448" cy="2189659"/>
          </a:xfrm>
          <a:prstGeom prst="rect">
            <a:avLst/>
          </a:prstGeom>
        </p:spPr>
      </p:pic>
      <p:cxnSp>
        <p:nvCxnSpPr>
          <p:cNvPr id="12" name="直線矢印コネクタ 11"/>
          <p:cNvCxnSpPr/>
          <p:nvPr/>
        </p:nvCxnSpPr>
        <p:spPr>
          <a:xfrm flipH="1" flipV="1">
            <a:off x="2663788" y="3825044"/>
            <a:ext cx="4464496" cy="2520280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15" idx="1"/>
            <a:endCxn id="43" idx="3"/>
          </p:cNvCxnSpPr>
          <p:nvPr/>
        </p:nvCxnSpPr>
        <p:spPr>
          <a:xfrm flipH="1" flipV="1">
            <a:off x="3833309" y="3280338"/>
            <a:ext cx="594675" cy="551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4427984" y="2962689"/>
            <a:ext cx="1872208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evaluated using empty-target data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095" y="43530"/>
            <a:ext cx="2762409" cy="403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直線矢印コネクタ 21"/>
          <p:cNvCxnSpPr>
            <a:stCxn id="1026" idx="1"/>
          </p:cNvCxnSpPr>
          <p:nvPr/>
        </p:nvCxnSpPr>
        <p:spPr>
          <a:xfrm flipH="1">
            <a:off x="2591780" y="2060301"/>
            <a:ext cx="3754315" cy="684623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テキスト ボックス 1028"/>
          <p:cNvSpPr txBox="1"/>
          <p:nvPr/>
        </p:nvSpPr>
        <p:spPr>
          <a:xfrm>
            <a:off x="6424083" y="4433046"/>
            <a:ext cx="26484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/>
              <a:t>1/</a:t>
            </a:r>
            <a:r>
              <a:rPr kumimoji="1" lang="en-US" altLang="ja-JP" sz="2000" b="1" i="1" dirty="0" smtClean="0">
                <a:latin typeface="Symbol" panose="05050102010706020507" pitchFamily="18" charset="2"/>
              </a:rPr>
              <a:t>b</a:t>
            </a:r>
            <a:r>
              <a:rPr kumimoji="1" lang="en-US" altLang="ja-JP" sz="2000" b="1" i="1" dirty="0" smtClean="0"/>
              <a:t> distribution for </a:t>
            </a:r>
            <a:r>
              <a:rPr kumimoji="1" lang="en-US" altLang="ja-JP" sz="2000" b="1" i="1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sz="2000" b="1" i="1" dirty="0" smtClean="0"/>
              <a:t>/n</a:t>
            </a:r>
            <a:endParaRPr kumimoji="1" lang="ja-JP" altLang="en-US" sz="2000" b="1" i="1" dirty="0"/>
          </a:p>
        </p:txBody>
      </p:sp>
      <p:sp>
        <p:nvSpPr>
          <p:cNvPr id="1033" name="テキスト ボックス 1032"/>
          <p:cNvSpPr txBox="1"/>
          <p:nvPr/>
        </p:nvSpPr>
        <p:spPr>
          <a:xfrm>
            <a:off x="2339752" y="2744924"/>
            <a:ext cx="116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(Phys. BG)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771800" y="3095672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(Exp. BG)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171290" y="3491716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(Exp. BG)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cxnSp>
        <p:nvCxnSpPr>
          <p:cNvPr id="1049" name="直線コネクタ 1048"/>
          <p:cNvCxnSpPr/>
          <p:nvPr/>
        </p:nvCxnSpPr>
        <p:spPr>
          <a:xfrm>
            <a:off x="6717318" y="2540515"/>
            <a:ext cx="1944216" cy="1147482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直線コネクタ 1050"/>
          <p:cNvCxnSpPr/>
          <p:nvPr/>
        </p:nvCxnSpPr>
        <p:spPr>
          <a:xfrm flipH="1">
            <a:off x="6717318" y="2540515"/>
            <a:ext cx="1944216" cy="1135867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56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Spectrum below the Threshold</a:t>
            </a:r>
            <a:endParaRPr kumimoji="1" lang="ja-JP" altLang="en-US" b="1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872716"/>
            <a:ext cx="7200000" cy="4877714"/>
          </a:xfrm>
          <a:prstGeom prst="rect">
            <a:avLst/>
          </a:prstGeom>
        </p:spPr>
      </p:pic>
      <p:sp>
        <p:nvSpPr>
          <p:cNvPr id="7" name="下矢印 6"/>
          <p:cNvSpPr/>
          <p:nvPr/>
        </p:nvSpPr>
        <p:spPr>
          <a:xfrm>
            <a:off x="5724128" y="3887637"/>
            <a:ext cx="484632" cy="4892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46531" y="3241306"/>
            <a:ext cx="1033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smtClean="0">
                <a:solidFill>
                  <a:srgbClr val="FF0000"/>
                </a:solidFill>
              </a:rPr>
              <a:t>FINUDA/</a:t>
            </a:r>
          </a:p>
          <a:p>
            <a:pPr algn="ctr"/>
            <a:r>
              <a:rPr kumimoji="1" lang="en-US" altLang="ja-JP" b="1" dirty="0" smtClean="0">
                <a:solidFill>
                  <a:srgbClr val="FF0000"/>
                </a:solidFill>
              </a:rPr>
              <a:t>DISTO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924" y="5841268"/>
            <a:ext cx="91855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Wingdings" panose="05000000000000000000" pitchFamily="2" charset="2"/>
              <a:buChar char="l"/>
            </a:pPr>
            <a:r>
              <a:rPr kumimoji="1" lang="en-US" altLang="ja-JP" sz="2800" b="1" dirty="0" smtClean="0"/>
              <a:t>No significant bump-structure in the deep-binding region</a:t>
            </a:r>
          </a:p>
          <a:p>
            <a:pPr marL="514350" indent="-514350"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Statistically significant excess just below the threshold</a:t>
            </a:r>
            <a:endParaRPr kumimoji="1" lang="ja-JP" altLang="en-US" sz="2800" b="1" dirty="0"/>
          </a:p>
        </p:txBody>
      </p:sp>
      <p:sp>
        <p:nvSpPr>
          <p:cNvPr id="2" name="角丸四角形 1"/>
          <p:cNvSpPr/>
          <p:nvPr/>
        </p:nvSpPr>
        <p:spPr>
          <a:xfrm>
            <a:off x="30924" y="5841268"/>
            <a:ext cx="9113076" cy="477053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96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71500" y="78656"/>
            <a:ext cx="3564396" cy="198219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3600" b="1" dirty="0" smtClean="0"/>
              <a:t>Comparison between E15 and Other Results</a:t>
            </a:r>
            <a:endParaRPr kumimoji="1" lang="ja-JP" altLang="en-US" sz="3600" b="1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932" y="116632"/>
            <a:ext cx="4032048" cy="2731552"/>
          </a:xfrm>
          <a:prstGeom prst="rect">
            <a:avLst/>
          </a:prstGeom>
        </p:spPr>
      </p:pic>
      <p:pic>
        <p:nvPicPr>
          <p:cNvPr id="17" name="Picture 10" descr="plinv_accep"/>
          <p:cNvPicPr>
            <a:picLocks noChangeAspect="1" noChangeArrowheads="1"/>
          </p:cNvPicPr>
          <p:nvPr/>
        </p:nvPicPr>
        <p:blipFill rotWithShape="1">
          <a:blip r:embed="rId3" cstate="print"/>
          <a:srcRect l="3998" t="9472" b="3787"/>
          <a:stretch/>
        </p:blipFill>
        <p:spPr bwMode="auto">
          <a:xfrm>
            <a:off x="5825231" y="2867402"/>
            <a:ext cx="2131145" cy="1641718"/>
          </a:xfrm>
          <a:prstGeom prst="rect">
            <a:avLst/>
          </a:prstGeom>
          <a:noFill/>
        </p:spPr>
      </p:pic>
      <p:pic>
        <p:nvPicPr>
          <p:cNvPr id="18" name="図 17" descr="文書名 _nucl_ex_0810.5182_Yamazaki_EXA08.png"/>
          <p:cNvPicPr>
            <a:picLocks noChangeAspect="1"/>
          </p:cNvPicPr>
          <p:nvPr/>
        </p:nvPicPr>
        <p:blipFill rotWithShape="1">
          <a:blip r:embed="rId4" cstate="print"/>
          <a:srcRect l="10917" t="23605" r="63397" b="56924"/>
          <a:stretch/>
        </p:blipFill>
        <p:spPr>
          <a:xfrm>
            <a:off x="3383868" y="4543044"/>
            <a:ext cx="5832648" cy="2342340"/>
          </a:xfrm>
          <a:prstGeom prst="rect">
            <a:avLst/>
          </a:prstGeom>
        </p:spPr>
      </p:pic>
      <p:cxnSp>
        <p:nvCxnSpPr>
          <p:cNvPr id="21" name="直線コネクタ 20"/>
          <p:cNvCxnSpPr/>
          <p:nvPr/>
        </p:nvCxnSpPr>
        <p:spPr>
          <a:xfrm>
            <a:off x="7560332" y="224644"/>
            <a:ext cx="0" cy="6633356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6948264" y="24589"/>
            <a:ext cx="1242648" cy="40011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M(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K+p+p</a:t>
            </a:r>
            <a:r>
              <a:rPr lang="en-US" altLang="ja-JP" sz="2000" b="1" dirty="0">
                <a:solidFill>
                  <a:schemeClr val="bg1"/>
                </a:solidFill>
              </a:rPr>
              <a:t>)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683568" y="2899554"/>
            <a:ext cx="28087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FINUDA@DA</a:t>
            </a:r>
            <a:r>
              <a:rPr lang="en-US" altLang="ja-JP" sz="2400" b="1" dirty="0" smtClean="0">
                <a:latin typeface="Symbol" pitchFamily="18" charset="2"/>
              </a:rPr>
              <a:t>F</a:t>
            </a:r>
            <a:r>
              <a:rPr lang="en-US" altLang="ja-JP" sz="2400" b="1" dirty="0" smtClean="0">
                <a:latin typeface="Tahoma" pitchFamily="34" charset="0"/>
              </a:rPr>
              <a:t>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924527" y="3251301"/>
            <a:ext cx="22797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PRL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94</a:t>
            </a:r>
            <a:r>
              <a:rPr lang="en-US" altLang="ja-JP" sz="2000" dirty="0" smtClean="0">
                <a:solidFill>
                  <a:srgbClr val="00B050"/>
                </a:solidFill>
              </a:rPr>
              <a:t>(2005)212303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831201" y="3615407"/>
            <a:ext cx="240912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A(</a:t>
            </a:r>
            <a:r>
              <a:rPr kumimoji="1" lang="en-US" altLang="ja-JP" sz="2400" b="1" i="1" dirty="0" smtClean="0">
                <a:solidFill>
                  <a:srgbClr val="7030A0"/>
                </a:solidFill>
              </a:rPr>
              <a:t>stopped 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</a:rPr>
              <a:t>-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</a:t>
            </a:r>
            <a:r>
              <a:rPr lang="en-US" altLang="ja-JP" sz="2400" b="1" dirty="0" err="1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sz="2400" b="1" dirty="0" err="1" smtClean="0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sp>
        <p:nvSpPr>
          <p:cNvPr id="32" name="Text Box 22"/>
          <p:cNvSpPr txBox="1">
            <a:spLocks noChangeArrowheads="1"/>
          </p:cNvSpPr>
          <p:nvPr/>
        </p:nvSpPr>
        <p:spPr bwMode="auto">
          <a:xfrm>
            <a:off x="682523" y="5085184"/>
            <a:ext cx="29434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DISTO@SATURNE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936179" y="5438837"/>
            <a:ext cx="24737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PRL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104</a:t>
            </a:r>
            <a:r>
              <a:rPr lang="en-US" altLang="ja-JP" sz="2000" dirty="0" smtClean="0">
                <a:solidFill>
                  <a:srgbClr val="00B050"/>
                </a:solidFill>
              </a:rPr>
              <a:t>(2010)132502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-508" y="5798877"/>
            <a:ext cx="416652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p + p 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sz="2400" b="1" dirty="0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@ </a:t>
            </a:r>
            <a:r>
              <a:rPr lang="en-US" altLang="ja-JP" sz="2400" b="1" dirty="0">
                <a:solidFill>
                  <a:srgbClr val="7030A0"/>
                </a:solidFill>
              </a:rPr>
              <a:t>2.85GeV</a:t>
            </a:r>
            <a:endParaRPr kumimoji="1" lang="ja-JP" altLang="en-US" sz="2400" b="1" baseline="30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72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932" y="116632"/>
            <a:ext cx="4032048" cy="2731552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3337"/>
          <a:stretch/>
        </p:blipFill>
        <p:spPr bwMode="auto">
          <a:xfrm>
            <a:off x="3563888" y="2528900"/>
            <a:ext cx="5652628" cy="3231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71500" y="78656"/>
            <a:ext cx="3564396" cy="198219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3600" b="1" dirty="0" smtClean="0"/>
              <a:t>Comparison between E15 and Other Results</a:t>
            </a:r>
            <a:endParaRPr kumimoji="1" lang="ja-JP" altLang="en-US" sz="3600" b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87524" y="4221088"/>
            <a:ext cx="281410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d(</a:t>
            </a:r>
            <a:r>
              <a:rPr kumimoji="1" lang="en-US" altLang="ja-JP" sz="2400" b="1" dirty="0" smtClean="0">
                <a:solidFill>
                  <a:srgbClr val="7030A0"/>
                </a:solidFill>
                <a:latin typeface="Symbol" pitchFamily="18" charset="2"/>
              </a:rPr>
              <a:t>p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</a:rPr>
              <a:t>+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</a:rPr>
              <a:t>+</a:t>
            </a:r>
            <a:r>
              <a:rPr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) @ </a:t>
            </a:r>
            <a:r>
              <a:rPr lang="en-US" altLang="ja-JP" sz="2400" b="1" dirty="0">
                <a:solidFill>
                  <a:srgbClr val="7030A0"/>
                </a:solidFill>
              </a:rPr>
              <a:t>1.7GeV/c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545344" y="3501008"/>
            <a:ext cx="21755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E27@J-PARC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409704" y="3856982"/>
            <a:ext cx="2330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EXA2014 conference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>
            <a:off x="7560332" y="224644"/>
            <a:ext cx="0" cy="5472608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6948264" y="24589"/>
            <a:ext cx="1242648" cy="40011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M(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K+p+p</a:t>
            </a:r>
            <a:r>
              <a:rPr lang="en-US" altLang="ja-JP" sz="2000" b="1" dirty="0">
                <a:solidFill>
                  <a:schemeClr val="bg1"/>
                </a:solidFill>
              </a:rPr>
              <a:t>)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0924" y="5553236"/>
            <a:ext cx="91130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kumimoji="1" lang="en-US" altLang="ja-JP" sz="2800" b="1" dirty="0" smtClean="0"/>
              <a:t>Bump structure in the deep-binding region reported from other experiments was NOT seen in E15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altLang="ja-JP" sz="2800" b="1" dirty="0" smtClean="0"/>
              <a:t>Excess near the threshold can be seen only in E15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3413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9"/>
          <a:stretch/>
        </p:blipFill>
        <p:spPr bwMode="auto">
          <a:xfrm>
            <a:off x="5328084" y="800708"/>
            <a:ext cx="3723313" cy="384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8"/>
          <a:stretch/>
        </p:blipFill>
        <p:spPr>
          <a:xfrm>
            <a:off x="19608" y="836712"/>
            <a:ext cx="5386406" cy="3888978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 rot="16200000">
            <a:off x="-500614" y="2524951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95% C.L.</a:t>
            </a:r>
            <a:endParaRPr kumimoji="1" lang="ja-JP" altLang="en-US" sz="2400" b="1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583668" y="4797152"/>
            <a:ext cx="5939988" cy="126188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b="1" u="sng" dirty="0" smtClean="0"/>
              <a:t>Assumptions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pp 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 </a:t>
            </a:r>
            <a:r>
              <a:rPr kumimoji="1"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decay mode (isotropic decay)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400" dirty="0" smtClean="0">
                <a:sym typeface="Wingdings" panose="05000000000000000000" pitchFamily="2" charset="2"/>
              </a:rPr>
              <a:t>K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-</a:t>
            </a:r>
            <a:r>
              <a:rPr lang="en-US" altLang="ja-JP" sz="2400" dirty="0" smtClean="0">
                <a:sym typeface="Wingdings" panose="05000000000000000000" pitchFamily="2" charset="2"/>
              </a:rPr>
              <a:t>pp shape = 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Breit</a:t>
            </a:r>
            <a:r>
              <a:rPr lang="en-US" altLang="ja-JP" sz="2400" dirty="0" smtClean="0">
                <a:sym typeface="Wingdings" panose="05000000000000000000" pitchFamily="2" charset="2"/>
              </a:rPr>
              <a:t>-Wigner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046027" y="6201308"/>
            <a:ext cx="5046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/>
              <a:t>U.L. depends on the decay mode</a:t>
            </a:r>
            <a:endParaRPr kumimoji="1" lang="ja-JP" altLang="en-US" sz="2800" dirty="0"/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U.L. of the deeply-Bound 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</a:t>
            </a:r>
            <a:endParaRPr kumimoji="1" lang="ja-JP" altLang="en-US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83638" y="2420888"/>
            <a:ext cx="1632178" cy="523220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/>
              <a:t>K</a:t>
            </a:r>
            <a:r>
              <a:rPr kumimoji="1" lang="en-US" altLang="ja-JP" sz="2800" b="1" baseline="30000" dirty="0" err="1" smtClean="0"/>
              <a:t>-</a:t>
            </a:r>
            <a:r>
              <a:rPr kumimoji="1" lang="en-US" altLang="ja-JP" sz="2800" b="1" dirty="0" err="1" smtClean="0"/>
              <a:t>pp</a:t>
            </a:r>
            <a:r>
              <a:rPr kumimoji="1" lang="en-US" altLang="ja-JP" sz="2800" b="1" dirty="0" err="1" smtClean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 err="1" smtClean="0">
                <a:sym typeface="Wingdings" panose="05000000000000000000" pitchFamily="2" charset="2"/>
              </a:rPr>
              <a:t>p</a:t>
            </a:r>
            <a:endParaRPr kumimoji="1" lang="ja-JP" altLang="en-US" sz="28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7416316" y="3068960"/>
            <a:ext cx="1332148" cy="2520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444208" y="1268760"/>
            <a:ext cx="2177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CDS tagging eff.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92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15</a:t>
            </a:fld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7" y="836712"/>
            <a:ext cx="5740525" cy="3888978"/>
          </a:xfrm>
          <a:prstGeom prst="rect">
            <a:avLst/>
          </a:prstGeom>
        </p:spPr>
      </p:pic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U.L. of the deeply-Bound 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</a:t>
            </a:r>
            <a:endParaRPr kumimoji="1" lang="ja-JP" alt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7"/>
          <a:stretch/>
        </p:blipFill>
        <p:spPr bwMode="auto">
          <a:xfrm>
            <a:off x="2887176" y="4275538"/>
            <a:ext cx="2476912" cy="2573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2"/>
          <p:cNvSpPr txBox="1">
            <a:spLocks noChangeArrowheads="1"/>
          </p:cNvSpPr>
          <p:nvPr/>
        </p:nvSpPr>
        <p:spPr bwMode="auto">
          <a:xfrm>
            <a:off x="215516" y="4833156"/>
            <a:ext cx="25747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LEPS@SPring-8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69172" y="5186809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PLB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728</a:t>
            </a:r>
            <a:r>
              <a:rPr lang="en-US" altLang="ja-JP" sz="2000" dirty="0" smtClean="0">
                <a:solidFill>
                  <a:srgbClr val="00B050"/>
                </a:solidFill>
              </a:rPr>
              <a:t>(2014)616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33387" y="5546849"/>
            <a:ext cx="246253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solidFill>
                  <a:srgbClr val="7030A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g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 + d 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 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+ </a:t>
            </a:r>
            <a:r>
              <a:rPr kumimoji="1" lang="en-US" altLang="ja-JP" sz="2400" b="1" dirty="0" smtClean="0">
                <a:solidFill>
                  <a:srgbClr val="7030A0"/>
                </a:solidFill>
                <a:latin typeface="Symbol" panose="05050102010706020507" pitchFamily="18" charset="2"/>
                <a:sym typeface="Wingdings" pitchFamily="2" charset="2"/>
              </a:rPr>
              <a:t>p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  <a:sym typeface="Wingdings" pitchFamily="2" charset="2"/>
              </a:rPr>
              <a:t>-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+ X</a:t>
            </a:r>
          </a:p>
          <a:p>
            <a:pPr algn="ctr"/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@ </a:t>
            </a:r>
            <a:r>
              <a:rPr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1.5-2.4</a:t>
            </a:r>
            <a:r>
              <a:rPr lang="en-US" altLang="ja-JP" sz="2400" b="1" dirty="0" smtClean="0">
                <a:solidFill>
                  <a:srgbClr val="7030A0"/>
                </a:solidFill>
              </a:rPr>
              <a:t>GeV</a:t>
            </a:r>
            <a:endParaRPr kumimoji="1" lang="ja-JP" altLang="en-US" sz="2400" b="1" baseline="30000" dirty="0">
              <a:solidFill>
                <a:srgbClr val="7030A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54816" y="1262948"/>
            <a:ext cx="3672814" cy="337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kumimoji="1" lang="en-US" altLang="ja-JP" sz="2400" b="1" dirty="0" smtClean="0">
                <a:solidFill>
                  <a:srgbClr val="FF0000"/>
                </a:solidFill>
              </a:rPr>
              <a:t>E15(K</a:t>
            </a:r>
            <a:r>
              <a:rPr kumimoji="1" lang="en-US" altLang="ja-JP" sz="2400" b="1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sz="2400" b="1" dirty="0" smtClean="0">
                <a:solidFill>
                  <a:srgbClr val="FF0000"/>
                </a:solidFill>
              </a:rPr>
              <a:t>+</a:t>
            </a:r>
            <a:r>
              <a:rPr kumimoji="1" lang="en-US" altLang="ja-JP" sz="2400" b="1" baseline="30000" dirty="0" smtClean="0">
                <a:solidFill>
                  <a:srgbClr val="FF0000"/>
                </a:solidFill>
              </a:rPr>
              <a:t>3</a:t>
            </a:r>
            <a:r>
              <a:rPr kumimoji="1" lang="en-US" altLang="ja-JP" sz="2400" b="1" dirty="0" smtClean="0">
                <a:solidFill>
                  <a:srgbClr val="FF0000"/>
                </a:solidFill>
              </a:rPr>
              <a:t>He):</a:t>
            </a:r>
          </a:p>
          <a:p>
            <a:r>
              <a:rPr lang="en-US" altLang="ja-JP" sz="2400" dirty="0"/>
              <a:t> </a:t>
            </a:r>
            <a:r>
              <a:rPr lang="en-US" altLang="ja-JP" sz="2400" dirty="0" smtClean="0"/>
              <a:t> (UL) 0.5-5% of QF</a:t>
            </a:r>
          </a:p>
          <a:p>
            <a:endParaRPr kumimoji="1" lang="en-US" altLang="ja-JP" sz="800" dirty="0" smtClean="0"/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kumimoji="1" lang="en-US" altLang="ja-JP" sz="2400" b="1" dirty="0" smtClean="0">
                <a:solidFill>
                  <a:srgbClr val="00B0F0"/>
                </a:solidFill>
              </a:rPr>
              <a:t>FINUDA(stopped K</a:t>
            </a:r>
            <a:r>
              <a:rPr kumimoji="1" lang="en-US" altLang="ja-JP" sz="2400" b="1" baseline="30000" dirty="0" smtClean="0">
                <a:solidFill>
                  <a:srgbClr val="00B0F0"/>
                </a:solidFill>
              </a:rPr>
              <a:t>-</a:t>
            </a:r>
            <a:r>
              <a:rPr kumimoji="1" lang="en-US" altLang="ja-JP" sz="2400" b="1" dirty="0" smtClean="0">
                <a:solidFill>
                  <a:srgbClr val="00B0F0"/>
                </a:solidFill>
              </a:rPr>
              <a:t>):</a:t>
            </a:r>
          </a:p>
          <a:p>
            <a:r>
              <a:rPr kumimoji="1" lang="en-US" altLang="ja-JP" sz="2400" dirty="0" smtClean="0"/>
              <a:t>  ~0.1% of stopped K</a:t>
            </a:r>
            <a:r>
              <a:rPr kumimoji="1" lang="en-US" altLang="ja-JP" sz="2400" baseline="30000" dirty="0" smtClean="0"/>
              <a:t>-</a:t>
            </a:r>
          </a:p>
          <a:p>
            <a:endParaRPr kumimoji="1" lang="en-US" altLang="ja-JP" sz="800" baseline="30000" dirty="0" smtClean="0"/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ja-JP" sz="2400" b="1" dirty="0" smtClean="0">
                <a:solidFill>
                  <a:srgbClr val="00B0F0"/>
                </a:solidFill>
              </a:rPr>
              <a:t>DISTO(</a:t>
            </a:r>
            <a:r>
              <a:rPr lang="en-US" altLang="ja-JP" sz="2400" b="1" dirty="0" err="1" smtClean="0">
                <a:solidFill>
                  <a:srgbClr val="00B0F0"/>
                </a:solidFill>
              </a:rPr>
              <a:t>p+p</a:t>
            </a:r>
            <a:r>
              <a:rPr lang="en-US" altLang="ja-JP" sz="2400" b="1" dirty="0" smtClean="0">
                <a:solidFill>
                  <a:srgbClr val="00B0F0"/>
                </a:solidFill>
              </a:rPr>
              <a:t>):</a:t>
            </a:r>
          </a:p>
          <a:p>
            <a:r>
              <a:rPr lang="en-US" altLang="ja-JP" sz="2400" dirty="0"/>
              <a:t> </a:t>
            </a:r>
            <a:r>
              <a:rPr lang="en-US" altLang="ja-JP" sz="2400" dirty="0" smtClean="0"/>
              <a:t> larger than </a:t>
            </a:r>
            <a:r>
              <a:rPr lang="en-US" altLang="ja-JP" sz="2400" dirty="0" smtClean="0">
                <a:latin typeface="Symbol" panose="05050102010706020507" pitchFamily="18" charset="2"/>
              </a:rPr>
              <a:t>L</a:t>
            </a:r>
            <a:r>
              <a:rPr lang="en-US" altLang="ja-JP" sz="2400" dirty="0" smtClean="0"/>
              <a:t>* @ 2.85GeV </a:t>
            </a:r>
          </a:p>
          <a:p>
            <a:endParaRPr lang="en-US" altLang="ja-JP" sz="800" dirty="0" smtClean="0"/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kumimoji="1" lang="en-US" altLang="ja-JP" sz="2400" b="1" dirty="0" smtClean="0">
                <a:solidFill>
                  <a:srgbClr val="FF0000"/>
                </a:solidFill>
              </a:rPr>
              <a:t>LEPS(</a:t>
            </a:r>
            <a:r>
              <a:rPr kumimoji="1" lang="en-US" altLang="ja-JP" sz="24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g</a:t>
            </a:r>
            <a:r>
              <a:rPr kumimoji="1" lang="en-US" altLang="ja-JP" sz="2400" b="1" dirty="0" err="1" smtClean="0">
                <a:solidFill>
                  <a:srgbClr val="FF0000"/>
                </a:solidFill>
              </a:rPr>
              <a:t>+d</a:t>
            </a:r>
            <a:r>
              <a:rPr kumimoji="1" lang="en-US" altLang="ja-JP" sz="2400" b="1" dirty="0" smtClean="0">
                <a:solidFill>
                  <a:srgbClr val="FF0000"/>
                </a:solidFill>
              </a:rPr>
              <a:t>)</a:t>
            </a:r>
          </a:p>
          <a:p>
            <a:r>
              <a:rPr kumimoji="1" lang="en-US" altLang="ja-JP" sz="2400" dirty="0" smtClean="0"/>
              <a:t>  (UL) </a:t>
            </a:r>
            <a:r>
              <a:rPr lang="en-US" altLang="ja-JP" sz="2400" dirty="0" smtClean="0"/>
              <a:t>1.5-26</a:t>
            </a:r>
            <a:r>
              <a:rPr lang="en-US" altLang="ja-JP" sz="2400" dirty="0"/>
              <a:t>% </a:t>
            </a:r>
            <a:r>
              <a:rPr lang="en-US" altLang="ja-JP" sz="2400" dirty="0" smtClean="0"/>
              <a:t>of </a:t>
            </a:r>
            <a:r>
              <a:rPr lang="en-US" altLang="ja-JP" sz="2400" dirty="0" err="1">
                <a:latin typeface="Symbol" panose="05050102010706020507" pitchFamily="18" charset="2"/>
              </a:rPr>
              <a:t>g</a:t>
            </a:r>
            <a:r>
              <a:rPr lang="en-US" altLang="ja-JP" sz="2400" dirty="0" err="1"/>
              <a:t>N</a:t>
            </a:r>
            <a:r>
              <a:rPr lang="en-US" altLang="ja-JP" sz="2400" dirty="0" err="1">
                <a:sym typeface="Wingdings" panose="05000000000000000000" pitchFamily="2" charset="2"/>
              </a:rPr>
              <a:t>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K</a:t>
            </a:r>
            <a:r>
              <a:rPr lang="en-US" altLang="ja-JP" sz="2400" baseline="30000" dirty="0" err="1" smtClean="0">
                <a:sym typeface="Wingdings" panose="05000000000000000000" pitchFamily="2" charset="2"/>
              </a:rPr>
              <a:t>+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400" baseline="30000" dirty="0" err="1" smtClean="0">
                <a:sym typeface="Wingdings" panose="05000000000000000000" pitchFamily="2" charset="2"/>
              </a:rPr>
              <a:t>-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Y</a:t>
            </a:r>
            <a:endParaRPr lang="ja-JP" altLang="en-US" sz="2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508104" y="4960329"/>
            <a:ext cx="3439506" cy="138499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/>
              <a:t>Upper limits (CS) can be directly compared with QF yield.</a:t>
            </a:r>
            <a:endParaRPr kumimoji="1" lang="ja-JP" altLang="en-US" sz="2800" b="1" dirty="0"/>
          </a:p>
        </p:txBody>
      </p:sp>
      <p:sp>
        <p:nvSpPr>
          <p:cNvPr id="11" name="テキスト ボックス 10"/>
          <p:cNvSpPr txBox="1"/>
          <p:nvPr/>
        </p:nvSpPr>
        <p:spPr>
          <a:xfrm rot="16200000">
            <a:off x="-500614" y="2524951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95% C.L.</a:t>
            </a:r>
            <a:endParaRPr kumimoji="1" lang="ja-JP" altLang="en-US" sz="2400" b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283638" y="2420888"/>
            <a:ext cx="1632178" cy="523220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/>
              <a:t>K</a:t>
            </a:r>
            <a:r>
              <a:rPr kumimoji="1" lang="en-US" altLang="ja-JP" sz="2800" b="1" baseline="30000" dirty="0" err="1" smtClean="0"/>
              <a:t>-</a:t>
            </a:r>
            <a:r>
              <a:rPr kumimoji="1" lang="en-US" altLang="ja-JP" sz="2800" b="1" dirty="0" err="1" smtClean="0"/>
              <a:t>pp</a:t>
            </a:r>
            <a:r>
              <a:rPr kumimoji="1" lang="en-US" altLang="ja-JP" sz="2800" b="1" dirty="0" err="1" smtClean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 err="1" smtClean="0">
                <a:sym typeface="Wingdings" panose="05000000000000000000" pitchFamily="2" charset="2"/>
              </a:rPr>
              <a:t>p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4141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872716"/>
            <a:ext cx="7200000" cy="4877714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Spectrum below the Threshold</a:t>
            </a:r>
            <a:endParaRPr kumimoji="1" lang="ja-JP" altLang="en-US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924" y="5841268"/>
            <a:ext cx="91855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Wingdings" panose="05000000000000000000" pitchFamily="2" charset="2"/>
              <a:buChar char="l"/>
            </a:pPr>
            <a:r>
              <a:rPr kumimoji="1" lang="en-US" altLang="ja-JP" sz="2800" b="1" dirty="0" smtClean="0"/>
              <a:t>No significant bump-structure in the deep-binding region</a:t>
            </a:r>
          </a:p>
          <a:p>
            <a:pPr marL="514350" indent="-514350"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Statistically significant excess just below the threshold</a:t>
            </a:r>
            <a:endParaRPr kumimoji="1" lang="ja-JP" altLang="en-US" sz="2800" b="1" dirty="0"/>
          </a:p>
        </p:txBody>
      </p:sp>
      <p:sp>
        <p:nvSpPr>
          <p:cNvPr id="2" name="角丸四角形 1"/>
          <p:cNvSpPr/>
          <p:nvPr/>
        </p:nvSpPr>
        <p:spPr>
          <a:xfrm>
            <a:off x="30924" y="6309320"/>
            <a:ext cx="9113076" cy="477053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709071" y="2492896"/>
            <a:ext cx="70724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8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890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" t="9465" r="9711"/>
          <a:stretch/>
        </p:blipFill>
        <p:spPr>
          <a:xfrm>
            <a:off x="0" y="834012"/>
            <a:ext cx="4572000" cy="410715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76" y="4401108"/>
            <a:ext cx="4085428" cy="2436834"/>
          </a:xfrm>
          <a:prstGeom prst="rect">
            <a:avLst/>
          </a:prstGeom>
        </p:spPr>
      </p:pic>
      <p:sp>
        <p:nvSpPr>
          <p:cNvPr id="1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860540" y="4329100"/>
            <a:ext cx="4103948" cy="2527495"/>
          </a:xfrm>
        </p:spPr>
        <p:txBody>
          <a:bodyPr>
            <a:normAutofit fontScale="70000" lnSpcReduction="20000"/>
          </a:bodyPr>
          <a:lstStyle/>
          <a:p>
            <a:pPr marL="139700" indent="-363538"/>
            <a:r>
              <a:rPr lang="en-US" altLang="ja-JP" dirty="0" smtClean="0"/>
              <a:t>Detector acceptance and all known 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N interactions are taken in to account:</a:t>
            </a:r>
          </a:p>
          <a:p>
            <a:pPr marL="623888" lvl="1" indent="-306388"/>
            <a:r>
              <a:rPr lang="en-US" altLang="ja-JP" dirty="0"/>
              <a:t>Cross-section [</a:t>
            </a:r>
            <a:r>
              <a:rPr lang="en-US" altLang="ja-JP" sz="2600" dirty="0"/>
              <a:t>CERN-HERA-83-02</a:t>
            </a:r>
            <a:r>
              <a:rPr lang="en-US" altLang="ja-JP" dirty="0"/>
              <a:t>]</a:t>
            </a:r>
            <a:endParaRPr lang="en-US" altLang="ja-JP" dirty="0" smtClean="0"/>
          </a:p>
          <a:p>
            <a:pPr marL="623888" lvl="1" indent="-306388"/>
            <a:r>
              <a:rPr lang="en-US" altLang="ja-JP" dirty="0" smtClean="0"/>
              <a:t>Fermi-motion</a:t>
            </a:r>
          </a:p>
          <a:p>
            <a:pPr marL="623888" lvl="1" indent="-306388"/>
            <a:r>
              <a:rPr lang="en-US" altLang="ja-JP" dirty="0" smtClean="0"/>
              <a:t>Angular distribution</a:t>
            </a:r>
          </a:p>
          <a:p>
            <a:pPr marL="139700" indent="-363538"/>
            <a:r>
              <a:rPr lang="en-US" altLang="ja-JP" dirty="0" smtClean="0"/>
              <a:t>Simple assumptions:</a:t>
            </a:r>
          </a:p>
          <a:p>
            <a:pPr marL="623888" lvl="1" indent="-306388"/>
            <a:r>
              <a:rPr lang="en-US" altLang="ja-JP" dirty="0" smtClean="0"/>
              <a:t> </a:t>
            </a:r>
            <a:r>
              <a:rPr lang="en-US" altLang="ja-JP" dirty="0" err="1" smtClean="0">
                <a:latin typeface="Symbol" pitchFamily="18" charset="2"/>
              </a:rPr>
              <a:t>s</a:t>
            </a:r>
            <a:r>
              <a:rPr lang="en-US" altLang="ja-JP" baseline="-25000" dirty="0" err="1" smtClean="0"/>
              <a:t>tot</a:t>
            </a:r>
            <a:r>
              <a:rPr lang="en-US" altLang="ja-JP" dirty="0" smtClean="0"/>
              <a:t> = 2*</a:t>
            </a:r>
            <a:r>
              <a:rPr lang="en-US" altLang="ja-JP" dirty="0" err="1" smtClean="0">
                <a:latin typeface="Symbol" pitchFamily="18" charset="2"/>
              </a:rPr>
              <a:t>s</a:t>
            </a:r>
            <a:r>
              <a:rPr lang="en-US" altLang="ja-JP" baseline="-25000" dirty="0" err="1" smtClean="0"/>
              <a:t>K</a:t>
            </a:r>
            <a:r>
              <a:rPr lang="en-US" altLang="ja-JP" baseline="-25000" dirty="0" smtClean="0"/>
              <a:t>-p</a:t>
            </a:r>
            <a:r>
              <a:rPr lang="en-US" altLang="ja-JP" dirty="0" smtClean="0"/>
              <a:t> + </a:t>
            </a:r>
            <a:r>
              <a:rPr lang="en-US" altLang="ja-JP" dirty="0" err="1" smtClean="0">
                <a:latin typeface="Symbol" pitchFamily="18" charset="2"/>
              </a:rPr>
              <a:t>s</a:t>
            </a:r>
            <a:r>
              <a:rPr lang="en-US" altLang="ja-JP" baseline="-25000" dirty="0" err="1" smtClean="0"/>
              <a:t>K</a:t>
            </a:r>
            <a:r>
              <a:rPr lang="en-US" altLang="ja-JP" baseline="-25000" dirty="0" smtClean="0"/>
              <a:t>-n</a:t>
            </a:r>
            <a:r>
              <a:rPr lang="en-US" altLang="ja-JP" dirty="0" smtClean="0"/>
              <a:t> (~150mb)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Excess = Elementary Processes?</a:t>
            </a:r>
            <a:endParaRPr kumimoji="1" lang="ja-JP" altLang="en-US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807047" y="4401108"/>
            <a:ext cx="764953" cy="52322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chemeClr val="bg1"/>
                </a:solidFill>
              </a:rPr>
              <a:t>SIM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112568" y="1337861"/>
            <a:ext cx="403194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 smtClean="0"/>
              <a:t>The tail structure is NOT reproduced by well known processes</a:t>
            </a:r>
          </a:p>
          <a:p>
            <a:endParaRPr lang="en-US" altLang="ja-JP" sz="800" b="1" dirty="0" smtClean="0"/>
          </a:p>
          <a:p>
            <a:r>
              <a:rPr kumimoji="1" lang="en-US" altLang="ja-JP" sz="2000" dirty="0" smtClean="0"/>
              <a:t>would be attributed to the imaginary part of the attractive </a:t>
            </a:r>
            <a:r>
              <a:rPr kumimoji="1" lang="en-US" altLang="ja-JP" sz="2000" dirty="0" err="1" smtClean="0"/>
              <a:t>K</a:t>
            </a:r>
            <a:r>
              <a:rPr kumimoji="1" lang="en-US" altLang="ja-JP" sz="2000" baseline="30000" dirty="0" err="1" smtClean="0"/>
              <a:t>bar</a:t>
            </a:r>
            <a:r>
              <a:rPr kumimoji="1" lang="en-US" altLang="ja-JP" sz="2000" dirty="0" err="1" smtClean="0"/>
              <a:t>N</a:t>
            </a:r>
            <a:endParaRPr kumimoji="1" lang="en-US" altLang="ja-JP" sz="2000" dirty="0" smtClean="0"/>
          </a:p>
          <a:p>
            <a:r>
              <a:rPr kumimoji="1" lang="en-US" altLang="ja-JP" sz="2000" dirty="0" smtClean="0">
                <a:sym typeface="Wingdings" panose="05000000000000000000" pitchFamily="2" charset="2"/>
              </a:rPr>
              <a:t>     </a:t>
            </a:r>
            <a:r>
              <a:rPr kumimoji="1" lang="en-US" altLang="ja-JP" sz="2000" dirty="0" smtClean="0"/>
              <a:t>Multi-NA? </a:t>
            </a:r>
            <a:r>
              <a:rPr lang="en-US" altLang="ja-JP" sz="2000" dirty="0" smtClean="0"/>
              <a:t>K</a:t>
            </a:r>
            <a:r>
              <a:rPr lang="en-US" altLang="ja-JP" sz="2000" baseline="30000" dirty="0" smtClean="0"/>
              <a:t>-</a:t>
            </a:r>
            <a:r>
              <a:rPr lang="en-US" altLang="ja-JP" sz="2000" dirty="0" smtClean="0"/>
              <a:t>pp?</a:t>
            </a:r>
            <a:endParaRPr kumimoji="1" lang="ja-JP" altLang="en-US" sz="20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662568" y="3897052"/>
            <a:ext cx="1981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i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S</a:t>
            </a:r>
            <a:r>
              <a:rPr kumimoji="1" lang="en-US" altLang="ja-JP" sz="1600" i="1" dirty="0" smtClean="0">
                <a:solidFill>
                  <a:srgbClr val="00B050"/>
                </a:solidFill>
              </a:rPr>
              <a:t> decay contributions</a:t>
            </a:r>
            <a:endParaRPr kumimoji="1" lang="ja-JP" altLang="en-US" sz="1600" i="1" dirty="0">
              <a:solidFill>
                <a:srgbClr val="00B050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 flipH="1">
            <a:off x="2699792" y="908720"/>
            <a:ext cx="36004" cy="565262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/>
          <p:cNvSpPr/>
          <p:nvPr/>
        </p:nvSpPr>
        <p:spPr>
          <a:xfrm>
            <a:off x="71500" y="4365104"/>
            <a:ext cx="540060" cy="2196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角丸四角形 2"/>
          <p:cNvSpPr/>
          <p:nvPr/>
        </p:nvSpPr>
        <p:spPr>
          <a:xfrm>
            <a:off x="4860032" y="4307614"/>
            <a:ext cx="4104456" cy="2505762"/>
          </a:xfrm>
          <a:prstGeom prst="roundRect">
            <a:avLst>
              <a:gd name="adj" fmla="val 6627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1840" y="872716"/>
            <a:ext cx="1848391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smtClean="0">
                <a:solidFill>
                  <a:schemeClr val="bg1"/>
                </a:solidFill>
              </a:rPr>
              <a:t>DATA</a:t>
            </a:r>
          </a:p>
          <a:p>
            <a:pPr algn="ctr"/>
            <a:r>
              <a:rPr lang="en-US" altLang="ja-JP" sz="2000" b="1" dirty="0" smtClean="0">
                <a:solidFill>
                  <a:schemeClr val="bg1"/>
                </a:solidFill>
              </a:rPr>
              <a:t>(BG subtracted)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3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Excess </a:t>
            </a:r>
            <a:r>
              <a:rPr lang="en-US" altLang="ja-JP" b="1" dirty="0"/>
              <a:t>= </a:t>
            </a:r>
            <a:r>
              <a:rPr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lang="en-US" altLang="ja-JP" b="1" dirty="0" err="1" smtClean="0"/>
              <a:t>N</a:t>
            </a:r>
            <a:r>
              <a:rPr lang="en-US" altLang="ja-JP" b="1" dirty="0" smtClean="0"/>
              <a:t>, </a:t>
            </a:r>
            <a:r>
              <a:rPr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, </a:t>
            </a:r>
            <a:r>
              <a:rPr lang="en-US" altLang="ja-JP" b="1" dirty="0" err="1"/>
              <a:t>etc</a:t>
            </a:r>
            <a:r>
              <a:rPr lang="en-US" altLang="ja-JP" b="1" dirty="0"/>
              <a:t>?</a:t>
            </a:r>
            <a:endParaRPr kumimoji="1" lang="ja-JP" altLang="en-US" b="1" dirty="0"/>
          </a:p>
        </p:txBody>
      </p:sp>
      <p:sp>
        <p:nvSpPr>
          <p:cNvPr id="5" name="コンテンツ プレースホルダー 4"/>
          <p:cNvSpPr txBox="1">
            <a:spLocks/>
          </p:cNvSpPr>
          <p:nvPr/>
        </p:nvSpPr>
        <p:spPr>
          <a:xfrm>
            <a:off x="-108012" y="5445224"/>
            <a:ext cx="9360532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2800" dirty="0" smtClean="0"/>
              <a:t>Each process is simulated with unreasonably large CS of 100mb</a:t>
            </a:r>
          </a:p>
          <a:p>
            <a:pPr marL="0" indent="0" algn="ctr">
              <a:buNone/>
            </a:pPr>
            <a:r>
              <a:rPr lang="en-US" altLang="ja-JP" sz="2800" b="1" dirty="0" smtClean="0">
                <a:sym typeface="Wingdings" panose="05000000000000000000" pitchFamily="2" charset="2"/>
              </a:rPr>
              <a:t> </a:t>
            </a:r>
            <a:r>
              <a:rPr lang="en-US" altLang="ja-JP" sz="2800" b="1" dirty="0" smtClean="0"/>
              <a:t>contributions in the binding region are negligible</a:t>
            </a:r>
            <a:endParaRPr lang="ja-JP" altLang="en-US" sz="2800" dirty="0"/>
          </a:p>
        </p:txBody>
      </p:sp>
      <p:pic>
        <p:nvPicPr>
          <p:cNvPr id="6" name="Picture 2" descr="C:\Users\sakuma\Desktop\mm-multi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8649"/>
          <a:stretch/>
        </p:blipFill>
        <p:spPr bwMode="auto">
          <a:xfrm>
            <a:off x="4572000" y="1366338"/>
            <a:ext cx="4392000" cy="375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sakuma\Desktop\mm-multi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9" r="50000"/>
          <a:stretch/>
        </p:blipFill>
        <p:spPr bwMode="auto">
          <a:xfrm>
            <a:off x="431540" y="1348664"/>
            <a:ext cx="4392000" cy="377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線コネクタ 2"/>
          <p:cNvCxnSpPr/>
          <p:nvPr/>
        </p:nvCxnSpPr>
        <p:spPr>
          <a:xfrm>
            <a:off x="4499992" y="5913276"/>
            <a:ext cx="457200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62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/>
          <p:cNvGrpSpPr/>
          <p:nvPr/>
        </p:nvGrpSpPr>
        <p:grpSpPr>
          <a:xfrm>
            <a:off x="1691680" y="641607"/>
            <a:ext cx="5760640" cy="3903517"/>
            <a:chOff x="1655676" y="584684"/>
            <a:chExt cx="5760640" cy="3903517"/>
          </a:xfrm>
        </p:grpSpPr>
        <p:pic>
          <p:nvPicPr>
            <p:cNvPr id="12" name="Picture 2" descr="C:\Users\sakuma\Desktop\mm-nm2n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676" y="584684"/>
              <a:ext cx="5760640" cy="3903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2730403" y="2852936"/>
              <a:ext cx="16255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b="1" dirty="0" smtClean="0">
                  <a:solidFill>
                    <a:srgbClr val="0070C0"/>
                  </a:solidFill>
                </a:rPr>
                <a:t>BW shape with</a:t>
              </a:r>
            </a:p>
            <a:p>
              <a:pPr algn="ctr"/>
              <a:r>
                <a:rPr kumimoji="1" lang="en-US" altLang="ja-JP" b="1" dirty="0" smtClean="0">
                  <a:solidFill>
                    <a:srgbClr val="0070C0"/>
                  </a:solidFill>
                </a:rPr>
                <a:t>PDG values</a:t>
              </a:r>
              <a:endParaRPr kumimoji="1" lang="ja-JP" alt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15" name="右大かっこ 14"/>
            <p:cNvSpPr/>
            <p:nvPr/>
          </p:nvSpPr>
          <p:spPr>
            <a:xfrm>
              <a:off x="4175956" y="2132856"/>
              <a:ext cx="106203" cy="756084"/>
            </a:xfrm>
            <a:prstGeom prst="rightBracket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Excess </a:t>
            </a:r>
            <a:r>
              <a:rPr lang="en-US" altLang="ja-JP" b="1" dirty="0"/>
              <a:t>= </a:t>
            </a:r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baseline="30000" dirty="0" smtClean="0"/>
              <a:t>*</a:t>
            </a:r>
            <a:r>
              <a:rPr lang="en-US" altLang="ja-JP" b="1" dirty="0" smtClean="0"/>
              <a:t>N, </a:t>
            </a:r>
            <a:r>
              <a:rPr lang="en-US" altLang="ja-JP" b="1" dirty="0" err="1"/>
              <a:t>etc</a:t>
            </a:r>
            <a:r>
              <a:rPr lang="en-US" altLang="ja-JP" b="1" dirty="0"/>
              <a:t>?</a:t>
            </a:r>
            <a:endParaRPr kumimoji="1" lang="ja-JP" altLang="en-US" b="1" dirty="0"/>
          </a:p>
        </p:txBody>
      </p:sp>
      <p:sp>
        <p:nvSpPr>
          <p:cNvPr id="19" name="コンテンツ プレースホルダー 4"/>
          <p:cNvSpPr>
            <a:spLocks noGrp="1"/>
          </p:cNvSpPr>
          <p:nvPr>
            <p:ph idx="1"/>
          </p:nvPr>
        </p:nvSpPr>
        <p:spPr>
          <a:xfrm>
            <a:off x="36004" y="4545124"/>
            <a:ext cx="9072500" cy="2312876"/>
          </a:xfrm>
        </p:spPr>
        <p:txBody>
          <a:bodyPr>
            <a:normAutofit lnSpcReduction="10000"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N/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400" b="1" dirty="0" smtClean="0"/>
              <a:t>N branches are negligibly small</a:t>
            </a:r>
          </a:p>
          <a:p>
            <a:r>
              <a:rPr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/>
              <a:t>(1405)n branch seems to reproduce the excess</a:t>
            </a:r>
          </a:p>
          <a:p>
            <a:pPr lvl="1"/>
            <a:r>
              <a:rPr kumimoji="1" lang="en-US" altLang="ja-JP" sz="2000" dirty="0" smtClean="0"/>
              <a:t>need rather large CS </a:t>
            </a:r>
            <a:r>
              <a:rPr lang="en-US" altLang="ja-JP" sz="2000" dirty="0" smtClean="0"/>
              <a:t>of ~5mb/</a:t>
            </a:r>
            <a:r>
              <a:rPr lang="en-US" altLang="ja-JP" sz="2000" dirty="0" err="1" smtClean="0"/>
              <a:t>sr</a:t>
            </a:r>
            <a:endParaRPr lang="en-US" altLang="ja-JP" sz="2000" dirty="0" smtClean="0"/>
          </a:p>
          <a:p>
            <a:pPr lvl="1"/>
            <a:r>
              <a:rPr lang="en-US" altLang="ja-JP" sz="2000" dirty="0">
                <a:latin typeface="Symbol" panose="05050102010706020507" pitchFamily="18" charset="2"/>
              </a:rPr>
              <a:t>L</a:t>
            </a:r>
            <a:r>
              <a:rPr lang="en-US" altLang="ja-JP" sz="2000" dirty="0"/>
              <a:t>(1405) shape is </a:t>
            </a:r>
            <a:r>
              <a:rPr lang="en-US" altLang="ja-JP" sz="2000" dirty="0" smtClean="0"/>
              <a:t>controversial</a:t>
            </a:r>
          </a:p>
          <a:p>
            <a:pPr marL="457200" lvl="1" indent="0">
              <a:buNone/>
            </a:pPr>
            <a:r>
              <a:rPr lang="en-US" altLang="ja-JP" sz="2000" dirty="0"/>
              <a:t>	</a:t>
            </a:r>
            <a:r>
              <a:rPr lang="en-US" altLang="ja-JP" sz="2000" dirty="0" smtClean="0"/>
              <a:t> </a:t>
            </a:r>
            <a:r>
              <a:rPr lang="en-US" altLang="ja-JP" sz="2000" dirty="0" smtClean="0">
                <a:sym typeface="Wingdings" panose="05000000000000000000" pitchFamily="2" charset="2"/>
              </a:rPr>
              <a:t> careful </a:t>
            </a:r>
            <a:r>
              <a:rPr lang="en-US" altLang="ja-JP" sz="2000" dirty="0" smtClean="0"/>
              <a:t>quantitative </a:t>
            </a:r>
            <a:r>
              <a:rPr lang="en-US" altLang="ja-JP" sz="2000" dirty="0"/>
              <a:t>analysis </a:t>
            </a:r>
            <a:r>
              <a:rPr lang="en-US" altLang="ja-JP" sz="2000" dirty="0" smtClean="0"/>
              <a:t>is required</a:t>
            </a:r>
            <a:endParaRPr lang="en-US" altLang="ja-JP" sz="2000" dirty="0"/>
          </a:p>
          <a:p>
            <a:r>
              <a:rPr lang="en-US" altLang="ja-JP" sz="2400" b="1" dirty="0" smtClean="0">
                <a:solidFill>
                  <a:srgbClr val="0070C0"/>
                </a:solidFill>
              </a:rPr>
              <a:t>For </a:t>
            </a:r>
            <a:r>
              <a:rPr lang="en-US" altLang="ja-JP" sz="2400" b="1" dirty="0">
                <a:solidFill>
                  <a:srgbClr val="0070C0"/>
                </a:solidFill>
              </a:rPr>
              <a:t>further </a:t>
            </a:r>
            <a:r>
              <a:rPr lang="en-US" altLang="ja-JP" sz="2400" b="1" dirty="0" smtClean="0">
                <a:solidFill>
                  <a:srgbClr val="0070C0"/>
                </a:solidFill>
              </a:rPr>
              <a:t>study, exclusive measurement of </a:t>
            </a:r>
            <a:r>
              <a:rPr lang="en-US" altLang="ja-JP" sz="2400" b="1" dirty="0" err="1" smtClean="0">
                <a:solidFill>
                  <a:srgbClr val="0070C0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2400" b="1" dirty="0" err="1" smtClean="0">
                <a:solidFill>
                  <a:srgbClr val="0070C0"/>
                </a:solidFill>
              </a:rPr>
              <a:t>N</a:t>
            </a:r>
            <a:r>
              <a:rPr lang="en-US" altLang="ja-JP" sz="2400" b="1" dirty="0" smtClean="0">
                <a:solidFill>
                  <a:srgbClr val="0070C0"/>
                </a:solidFill>
              </a:rPr>
              <a:t> is important.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953683" y="2026585"/>
            <a:ext cx="225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i="1" dirty="0" smtClean="0">
                <a:solidFill>
                  <a:srgbClr val="0070C0"/>
                </a:solidFill>
              </a:rPr>
              <a:t>CS of each </a:t>
            </a:r>
            <a:r>
              <a:rPr lang="en-US" altLang="ja-JP" i="1" dirty="0">
                <a:solidFill>
                  <a:srgbClr val="0070C0"/>
                </a:solidFill>
              </a:rPr>
              <a:t>process </a:t>
            </a:r>
            <a:r>
              <a:rPr lang="en-US" altLang="ja-JP" i="1" dirty="0" smtClean="0">
                <a:solidFill>
                  <a:srgbClr val="0070C0"/>
                </a:solidFill>
              </a:rPr>
              <a:t>:</a:t>
            </a:r>
          </a:p>
          <a:p>
            <a:pPr algn="ctr"/>
            <a:r>
              <a:rPr lang="en-US" altLang="ja-JP" i="1" dirty="0" smtClean="0">
                <a:solidFill>
                  <a:srgbClr val="0070C0"/>
                </a:solidFill>
              </a:rPr>
              <a:t>20mb/</a:t>
            </a:r>
            <a:r>
              <a:rPr lang="en-US" altLang="ja-JP" i="1" dirty="0" err="1" smtClean="0">
                <a:solidFill>
                  <a:srgbClr val="0070C0"/>
                </a:solidFill>
              </a:rPr>
              <a:t>sr</a:t>
            </a:r>
            <a:r>
              <a:rPr lang="en-US" altLang="ja-JP" i="1" dirty="0" smtClean="0">
                <a:solidFill>
                  <a:srgbClr val="0070C0"/>
                </a:solidFill>
              </a:rPr>
              <a:t> @ 0 degrees</a:t>
            </a:r>
            <a:endParaRPr lang="en-US" altLang="ja-JP" i="1" dirty="0">
              <a:solidFill>
                <a:srgbClr val="0070C0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204408" y="4571836"/>
            <a:ext cx="2967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(consistent with KEK-PS E548)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427984" y="5374957"/>
            <a:ext cx="4716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i="1" dirty="0" smtClean="0">
                <a:solidFill>
                  <a:srgbClr val="FF0000"/>
                </a:solidFill>
              </a:rPr>
              <a:t>“semi-inclusive </a:t>
            </a:r>
            <a:r>
              <a:rPr lang="en-US" altLang="ja-JP" i="1" dirty="0">
                <a:solidFill>
                  <a:srgbClr val="FF0000"/>
                </a:solidFill>
              </a:rPr>
              <a:t>measurement would distort the </a:t>
            </a:r>
            <a:r>
              <a:rPr lang="en-US" altLang="ja-JP" i="1" dirty="0" smtClean="0">
                <a:solidFill>
                  <a:srgbClr val="FF0000"/>
                </a:solidFill>
              </a:rPr>
              <a:t>spectrum” </a:t>
            </a:r>
            <a:r>
              <a:rPr lang="en-US" altLang="ja-JP" i="1" dirty="0">
                <a:solidFill>
                  <a:srgbClr val="FF0000"/>
                </a:solidFill>
              </a:rPr>
              <a:t>by Magas et al., PRC81(2010)024609.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09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" t="269" r="9711"/>
          <a:stretch/>
        </p:blipFill>
        <p:spPr>
          <a:xfrm>
            <a:off x="0" y="836712"/>
            <a:ext cx="4572000" cy="4524325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Excess = Loosely-Bound 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pp?</a:t>
            </a:r>
            <a:endParaRPr kumimoji="1" lang="ja-JP" altLang="en-US" b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9"/>
          <a:stretch/>
        </p:blipFill>
        <p:spPr bwMode="auto">
          <a:xfrm>
            <a:off x="4968044" y="1321904"/>
            <a:ext cx="3780420" cy="390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6084168" y="1825960"/>
            <a:ext cx="2177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CDS tagging eff.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255511" y="2730046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</a:rPr>
              <a:t>K-pp?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500" y="5337212"/>
            <a:ext cx="8928484" cy="1520788"/>
          </a:xfrm>
        </p:spPr>
        <p:txBody>
          <a:bodyPr>
            <a:noAutofit/>
          </a:bodyPr>
          <a:lstStyle/>
          <a:p>
            <a:r>
              <a:rPr lang="en-US" altLang="ja-JP" sz="2800" dirty="0" smtClean="0"/>
              <a:t>The excess </a:t>
            </a:r>
            <a:r>
              <a:rPr lang="en-US" altLang="ja-JP" sz="2800" dirty="0"/>
              <a:t>is </a:t>
            </a:r>
            <a:r>
              <a:rPr lang="en-US" altLang="ja-JP" sz="2800" b="1" dirty="0" smtClean="0"/>
              <a:t>assumed</a:t>
            </a:r>
            <a:r>
              <a:rPr lang="en-US" altLang="ja-JP" sz="2800" dirty="0" smtClean="0"/>
              <a:t> to be fully </a:t>
            </a:r>
            <a:r>
              <a:rPr lang="en-US" altLang="ja-JP" sz="2800" dirty="0"/>
              <a:t>attributed to the </a:t>
            </a:r>
            <a:r>
              <a:rPr lang="en-US" altLang="ja-JP" sz="2800" dirty="0" smtClean="0"/>
              <a:t>bound K</a:t>
            </a:r>
            <a:r>
              <a:rPr lang="en-US" altLang="ja-JP" sz="2800" baseline="30000" dirty="0" smtClean="0"/>
              <a:t>-</a:t>
            </a:r>
            <a:r>
              <a:rPr lang="en-US" altLang="ja-JP" sz="2800" dirty="0" smtClean="0"/>
              <a:t>pp state</a:t>
            </a:r>
          </a:p>
          <a:p>
            <a:r>
              <a:rPr lang="en-US" altLang="ja-JP" sz="2800" b="1" dirty="0" smtClean="0"/>
              <a:t>d</a:t>
            </a:r>
            <a:r>
              <a:rPr lang="en-US" altLang="ja-JP" sz="28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800" b="1" dirty="0" smtClean="0"/>
              <a:t>/</a:t>
            </a:r>
            <a:r>
              <a:rPr lang="en-US" altLang="ja-JP" sz="2800" b="1" dirty="0" err="1" smtClean="0"/>
              <a:t>d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W</a:t>
            </a:r>
            <a:r>
              <a:rPr lang="en-US" altLang="ja-JP" sz="2800" b="1" dirty="0" smtClean="0"/>
              <a:t>(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q</a:t>
            </a:r>
            <a:r>
              <a:rPr lang="en-US" altLang="ja-JP" sz="2800" b="1" baseline="-25000" dirty="0" err="1" smtClean="0"/>
              <a:t>lab</a:t>
            </a:r>
            <a:r>
              <a:rPr lang="en-US" altLang="ja-JP" sz="2800" b="1" dirty="0" smtClean="0"/>
              <a:t>=0</a:t>
            </a:r>
            <a:r>
              <a:rPr lang="en-US" altLang="ja-JP" sz="2800" b="1" baseline="30000" dirty="0" smtClean="0"/>
              <a:t>o</a:t>
            </a:r>
            <a:r>
              <a:rPr lang="en-US" altLang="ja-JP" sz="2800" b="1" dirty="0" smtClean="0"/>
              <a:t>) of the excess is ~ </a:t>
            </a:r>
            <a:r>
              <a:rPr lang="en-US" altLang="ja-JP" sz="2800" b="1" dirty="0" err="1" smtClean="0"/>
              <a:t>mb</a:t>
            </a:r>
            <a:r>
              <a:rPr lang="en-US" altLang="ja-JP" sz="2800" b="1" dirty="0" smtClean="0"/>
              <a:t>/</a:t>
            </a:r>
            <a:r>
              <a:rPr lang="en-US" altLang="ja-JP" sz="2800" b="1" dirty="0" err="1" smtClean="0"/>
              <a:t>sr</a:t>
            </a:r>
            <a:endParaRPr lang="en-US" altLang="ja-JP" sz="2800" b="1" dirty="0" smtClean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662568" y="4316922"/>
            <a:ext cx="1981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i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S</a:t>
            </a:r>
            <a:r>
              <a:rPr kumimoji="1" lang="en-US" altLang="ja-JP" sz="1600" i="1" dirty="0" smtClean="0">
                <a:solidFill>
                  <a:srgbClr val="00B050"/>
                </a:solidFill>
              </a:rPr>
              <a:t> decay contributions</a:t>
            </a:r>
            <a:endParaRPr kumimoji="1" lang="ja-JP" altLang="en-US" sz="1600" i="1" dirty="0">
              <a:solidFill>
                <a:srgbClr val="00B05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45974" y="1268760"/>
            <a:ext cx="1848391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smtClean="0">
                <a:solidFill>
                  <a:schemeClr val="bg1"/>
                </a:solidFill>
              </a:rPr>
              <a:t>DATA</a:t>
            </a:r>
          </a:p>
          <a:p>
            <a:pPr algn="ctr"/>
            <a:r>
              <a:rPr lang="en-US" altLang="ja-JP" sz="2000" b="1" dirty="0" smtClean="0">
                <a:solidFill>
                  <a:schemeClr val="bg1"/>
                </a:solidFill>
              </a:rPr>
              <a:t>(BG subtracted)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フリーフォーム 4"/>
          <p:cNvSpPr/>
          <p:nvPr/>
        </p:nvSpPr>
        <p:spPr>
          <a:xfrm>
            <a:off x="2267712" y="4116494"/>
            <a:ext cx="463296" cy="627888"/>
          </a:xfrm>
          <a:custGeom>
            <a:avLst/>
            <a:gdLst>
              <a:gd name="connsiteX0" fmla="*/ 0 w 463296"/>
              <a:gd name="connsiteY0" fmla="*/ 627888 h 627888"/>
              <a:gd name="connsiteX1" fmla="*/ 97536 w 463296"/>
              <a:gd name="connsiteY1" fmla="*/ 627888 h 627888"/>
              <a:gd name="connsiteX2" fmla="*/ 213360 w 463296"/>
              <a:gd name="connsiteY2" fmla="*/ 627888 h 627888"/>
              <a:gd name="connsiteX3" fmla="*/ 256032 w 463296"/>
              <a:gd name="connsiteY3" fmla="*/ 591312 h 627888"/>
              <a:gd name="connsiteX4" fmla="*/ 335280 w 463296"/>
              <a:gd name="connsiteY4" fmla="*/ 591312 h 627888"/>
              <a:gd name="connsiteX5" fmla="*/ 371856 w 463296"/>
              <a:gd name="connsiteY5" fmla="*/ 573024 h 627888"/>
              <a:gd name="connsiteX6" fmla="*/ 463296 w 463296"/>
              <a:gd name="connsiteY6" fmla="*/ 573024 h 627888"/>
              <a:gd name="connsiteX7" fmla="*/ 457200 w 463296"/>
              <a:gd name="connsiteY7" fmla="*/ 0 h 627888"/>
              <a:gd name="connsiteX8" fmla="*/ 420624 w 463296"/>
              <a:gd name="connsiteY8" fmla="*/ 6096 h 627888"/>
              <a:gd name="connsiteX9" fmla="*/ 371856 w 463296"/>
              <a:gd name="connsiteY9" fmla="*/ 231648 h 627888"/>
              <a:gd name="connsiteX10" fmla="*/ 310896 w 463296"/>
              <a:gd name="connsiteY10" fmla="*/ 365760 h 627888"/>
              <a:gd name="connsiteX11" fmla="*/ 268224 w 463296"/>
              <a:gd name="connsiteY11" fmla="*/ 469392 h 627888"/>
              <a:gd name="connsiteX12" fmla="*/ 213360 w 463296"/>
              <a:gd name="connsiteY12" fmla="*/ 524256 h 627888"/>
              <a:gd name="connsiteX13" fmla="*/ 158496 w 463296"/>
              <a:gd name="connsiteY13" fmla="*/ 542544 h 627888"/>
              <a:gd name="connsiteX14" fmla="*/ 103632 w 463296"/>
              <a:gd name="connsiteY14" fmla="*/ 591312 h 627888"/>
              <a:gd name="connsiteX15" fmla="*/ 60960 w 463296"/>
              <a:gd name="connsiteY15" fmla="*/ 615696 h 627888"/>
              <a:gd name="connsiteX16" fmla="*/ 0 w 463296"/>
              <a:gd name="connsiteY16" fmla="*/ 627888 h 627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3296" h="627888">
                <a:moveTo>
                  <a:pt x="0" y="627888"/>
                </a:moveTo>
                <a:lnTo>
                  <a:pt x="97536" y="627888"/>
                </a:lnTo>
                <a:lnTo>
                  <a:pt x="213360" y="627888"/>
                </a:lnTo>
                <a:lnTo>
                  <a:pt x="256032" y="591312"/>
                </a:lnTo>
                <a:lnTo>
                  <a:pt x="335280" y="591312"/>
                </a:lnTo>
                <a:lnTo>
                  <a:pt x="371856" y="573024"/>
                </a:lnTo>
                <a:lnTo>
                  <a:pt x="463296" y="573024"/>
                </a:lnTo>
                <a:lnTo>
                  <a:pt x="457200" y="0"/>
                </a:lnTo>
                <a:lnTo>
                  <a:pt x="420624" y="6096"/>
                </a:lnTo>
                <a:lnTo>
                  <a:pt x="371856" y="231648"/>
                </a:lnTo>
                <a:lnTo>
                  <a:pt x="310896" y="365760"/>
                </a:lnTo>
                <a:lnTo>
                  <a:pt x="268224" y="469392"/>
                </a:lnTo>
                <a:lnTo>
                  <a:pt x="213360" y="524256"/>
                </a:lnTo>
                <a:lnTo>
                  <a:pt x="158496" y="542544"/>
                </a:lnTo>
                <a:lnTo>
                  <a:pt x="103632" y="591312"/>
                </a:lnTo>
                <a:lnTo>
                  <a:pt x="60960" y="615696"/>
                </a:lnTo>
                <a:lnTo>
                  <a:pt x="0" y="627888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" name="直線矢印コネクタ 14"/>
          <p:cNvCxnSpPr>
            <a:stCxn id="3" idx="2"/>
          </p:cNvCxnSpPr>
          <p:nvPr/>
        </p:nvCxnSpPr>
        <p:spPr>
          <a:xfrm flipH="1">
            <a:off x="2662568" y="3191711"/>
            <a:ext cx="1053166" cy="133853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6413439" y="6315707"/>
            <a:ext cx="2659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</a:rPr>
              <a:t>(Excess/QF &lt; ~10%)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09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6" t="-226" r="32941" b="12318"/>
          <a:stretch/>
        </p:blipFill>
        <p:spPr>
          <a:xfrm>
            <a:off x="5424755" y="1484784"/>
            <a:ext cx="3719245" cy="1577334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0" t="-226" r="9711" b="12318"/>
          <a:stretch/>
        </p:blipFill>
        <p:spPr>
          <a:xfrm>
            <a:off x="361741" y="836712"/>
            <a:ext cx="3922227" cy="1649342"/>
          </a:xfrm>
          <a:prstGeom prst="rect">
            <a:avLst/>
          </a:prstGeom>
        </p:spPr>
      </p:pic>
      <p:pic>
        <p:nvPicPr>
          <p:cNvPr id="2053" name="図 20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48" y="2486054"/>
            <a:ext cx="3642068" cy="353523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Comparison between </a:t>
            </a:r>
            <a:r>
              <a:rPr lang="en-US" altLang="ja-JP" b="1" dirty="0" smtClean="0"/>
              <a:t>E15 and Calc.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-389510" y="3472046"/>
            <a:ext cx="2147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err="1" smtClean="0"/>
              <a:t>Koite</a:t>
            </a:r>
            <a:r>
              <a:rPr kumimoji="1" lang="en-US" altLang="ja-JP" dirty="0" smtClean="0"/>
              <a:t>, Harada,</a:t>
            </a:r>
          </a:p>
          <a:p>
            <a:pPr algn="ctr"/>
            <a:r>
              <a:rPr kumimoji="1" lang="en-US" altLang="ja-JP" dirty="0" smtClean="0"/>
              <a:t>PRC80(2009)055208</a:t>
            </a:r>
            <a:endParaRPr kumimoji="1" lang="ja-JP" altLang="en-US" dirty="0"/>
          </a:p>
        </p:txBody>
      </p:sp>
      <p:cxnSp>
        <p:nvCxnSpPr>
          <p:cNvPr id="8" name="直線矢印コネクタ 7"/>
          <p:cNvCxnSpPr/>
          <p:nvPr/>
        </p:nvCxnSpPr>
        <p:spPr>
          <a:xfrm flipH="1">
            <a:off x="1943708" y="5085184"/>
            <a:ext cx="468052" cy="0"/>
          </a:xfrm>
          <a:prstGeom prst="straightConnector1">
            <a:avLst/>
          </a:prstGeom>
          <a:ln w="38100">
            <a:solidFill>
              <a:srgbClr val="00B05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-35774" y="4881354"/>
            <a:ext cx="16684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00B050"/>
                </a:solidFill>
              </a:rPr>
              <a:t>integrated 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CS:</a:t>
            </a:r>
          </a:p>
          <a:p>
            <a:pPr algn="ctr"/>
            <a:r>
              <a:rPr lang="en-US" altLang="ja-JP" sz="2000" b="1" dirty="0" smtClean="0">
                <a:solidFill>
                  <a:srgbClr val="00B050"/>
                </a:solidFill>
              </a:rPr>
              <a:t>~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mb</a:t>
            </a:r>
            <a:r>
              <a:rPr lang="en-US" altLang="ja-JP" sz="2000" b="1" i="1" dirty="0" smtClean="0">
                <a:solidFill>
                  <a:srgbClr val="00B050"/>
                </a:solidFill>
              </a:rPr>
              <a:t>/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sr</a:t>
            </a:r>
            <a:endParaRPr kumimoji="1" lang="ja-JP" altLang="en-US" sz="2000" b="1" dirty="0">
              <a:solidFill>
                <a:srgbClr val="00B050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940152" y="5302949"/>
            <a:ext cx="25860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Yamagata-</a:t>
            </a:r>
            <a:r>
              <a:rPr kumimoji="1" lang="en-US" altLang="ja-JP" dirty="0" err="1" smtClean="0"/>
              <a:t>Sekihara</a:t>
            </a:r>
            <a:r>
              <a:rPr kumimoji="1" lang="en-US" altLang="ja-JP" dirty="0" smtClean="0"/>
              <a:t>, et al.,</a:t>
            </a:r>
          </a:p>
          <a:p>
            <a:pPr algn="ctr"/>
            <a:r>
              <a:rPr kumimoji="1" lang="en-US" altLang="ja-JP" dirty="0" smtClean="0"/>
              <a:t> PRC80(2009)045204</a:t>
            </a:r>
            <a:endParaRPr kumimoji="1" lang="ja-JP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7"/>
          <a:stretch/>
        </p:blipFill>
        <p:spPr bwMode="auto">
          <a:xfrm>
            <a:off x="5065619" y="3085596"/>
            <a:ext cx="3676650" cy="232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テキスト ボックス 39"/>
          <p:cNvSpPr txBox="1"/>
          <p:nvPr/>
        </p:nvSpPr>
        <p:spPr>
          <a:xfrm>
            <a:off x="6009461" y="3933056"/>
            <a:ext cx="1669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00B050"/>
                </a:solidFill>
              </a:rPr>
              <a:t>integrated 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CS:</a:t>
            </a:r>
          </a:p>
          <a:p>
            <a:pPr algn="ctr"/>
            <a:r>
              <a:rPr lang="en-US" altLang="ja-JP" sz="2000" b="1" dirty="0" smtClean="0">
                <a:solidFill>
                  <a:srgbClr val="00B050"/>
                </a:solidFill>
              </a:rPr>
              <a:t>~0.1 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mb</a:t>
            </a:r>
            <a:r>
              <a:rPr lang="en-US" altLang="ja-JP" sz="2000" b="1" i="1" dirty="0" smtClean="0">
                <a:solidFill>
                  <a:srgbClr val="00B050"/>
                </a:solidFill>
              </a:rPr>
              <a:t>/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sr</a:t>
            </a:r>
            <a:endParaRPr kumimoji="1" lang="ja-JP" altLang="en-US" sz="2000" b="1" dirty="0">
              <a:solidFill>
                <a:srgbClr val="00B050"/>
              </a:solidFill>
            </a:endParaRPr>
          </a:p>
        </p:txBody>
      </p:sp>
      <p:cxnSp>
        <p:nvCxnSpPr>
          <p:cNvPr id="41" name="直線矢印コネクタ 40"/>
          <p:cNvCxnSpPr/>
          <p:nvPr/>
        </p:nvCxnSpPr>
        <p:spPr>
          <a:xfrm flipH="1">
            <a:off x="6765146" y="3933056"/>
            <a:ext cx="468052" cy="0"/>
          </a:xfrm>
          <a:prstGeom prst="straightConnector1">
            <a:avLst/>
          </a:prstGeom>
          <a:ln w="38100">
            <a:solidFill>
              <a:srgbClr val="00B05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508" y="5985284"/>
            <a:ext cx="4716524" cy="864096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sz="2800" dirty="0" smtClean="0"/>
              <a:t>CS is </a:t>
            </a:r>
            <a:r>
              <a:rPr lang="en-US" altLang="ja-JP" sz="2800" dirty="0"/>
              <a:t>roughly </a:t>
            </a:r>
            <a:r>
              <a:rPr lang="en-US" altLang="ja-JP" sz="2800" dirty="0" smtClean="0"/>
              <a:t>consistent with KH</a:t>
            </a:r>
          </a:p>
          <a:p>
            <a:r>
              <a:rPr lang="en-US" altLang="ja-JP" sz="2800" dirty="0"/>
              <a:t>Loosely-bound K-pp state </a:t>
            </a:r>
            <a:r>
              <a:rPr lang="en-US" altLang="ja-JP" sz="2800" dirty="0" smtClean="0"/>
              <a:t>???</a:t>
            </a:r>
          </a:p>
          <a:p>
            <a:endParaRPr lang="en-US" altLang="ja-JP" sz="2800" dirty="0" smtClean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705666" y="5895273"/>
            <a:ext cx="31302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err="1" smtClean="0">
                <a:solidFill>
                  <a:srgbClr val="0070C0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2800" b="1" dirty="0" err="1" smtClean="0">
                <a:solidFill>
                  <a:srgbClr val="0070C0"/>
                </a:solidFill>
              </a:rPr>
              <a:t>N</a:t>
            </a:r>
            <a:r>
              <a:rPr lang="en-US" altLang="ja-JP" sz="2800" b="1" dirty="0" smtClean="0">
                <a:solidFill>
                  <a:srgbClr val="0070C0"/>
                </a:solidFill>
              </a:rPr>
              <a:t> measurement</a:t>
            </a:r>
          </a:p>
          <a:p>
            <a:pPr algn="ctr"/>
            <a:r>
              <a:rPr lang="en-US" altLang="ja-JP" sz="2800" b="1" dirty="0" smtClean="0">
                <a:solidFill>
                  <a:srgbClr val="0070C0"/>
                </a:solidFill>
              </a:rPr>
              <a:t> is an important key</a:t>
            </a:r>
            <a:endParaRPr kumimoji="1" lang="ja-JP" altLang="en-US" sz="2800" dirty="0"/>
          </a:p>
        </p:txBody>
      </p:sp>
      <p:sp>
        <p:nvSpPr>
          <p:cNvPr id="6" name="右矢印 5"/>
          <p:cNvSpPr/>
          <p:nvPr/>
        </p:nvSpPr>
        <p:spPr>
          <a:xfrm>
            <a:off x="4785694" y="615556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896924" y="1045972"/>
            <a:ext cx="1531060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solidFill>
                  <a:schemeClr val="bg1"/>
                </a:solidFill>
              </a:rPr>
              <a:t>DATA</a:t>
            </a:r>
          </a:p>
          <a:p>
            <a:pPr algn="ctr"/>
            <a:r>
              <a:rPr lang="en-US" altLang="ja-JP" sz="1600" b="1" dirty="0" smtClean="0">
                <a:solidFill>
                  <a:schemeClr val="bg1"/>
                </a:solidFill>
              </a:rPr>
              <a:t>(BG subtracted)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292080" y="1728101"/>
            <a:ext cx="1516954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solidFill>
                  <a:schemeClr val="bg1"/>
                </a:solidFill>
              </a:rPr>
              <a:t>DATA</a:t>
            </a:r>
          </a:p>
          <a:p>
            <a:pPr algn="ctr"/>
            <a:r>
              <a:rPr lang="en-US" altLang="ja-JP" sz="1600" b="1" dirty="0" smtClean="0">
                <a:solidFill>
                  <a:schemeClr val="bg1"/>
                </a:solidFill>
              </a:rPr>
              <a:t>(BG subtracted)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75556" y="1153693"/>
            <a:ext cx="1504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semi-inclusive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704348" y="1583504"/>
            <a:ext cx="1504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semi-inclusive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699792" y="324898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112525" y="3455712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47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2639194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ja-JP" sz="4800" b="1" dirty="0" smtClean="0"/>
              <a:t>Decay</a:t>
            </a:r>
            <a:r>
              <a:rPr kumimoji="1" lang="en-US" altLang="ja-JP" sz="4800" b="1" dirty="0" smtClean="0"/>
              <a:t> Channel,</a:t>
            </a:r>
            <a:br>
              <a:rPr kumimoji="1" lang="en-US" altLang="ja-JP" sz="4800" b="1" dirty="0" smtClean="0"/>
            </a:br>
            <a:r>
              <a:rPr kumimoji="1" lang="en-US" altLang="ja-JP" sz="4800" b="1" dirty="0" smtClean="0"/>
              <a:t>Exclusive </a:t>
            </a:r>
            <a:r>
              <a:rPr lang="en-US" altLang="ja-JP" sz="4800" b="1" baseline="30000" dirty="0" smtClean="0"/>
              <a:t>3</a:t>
            </a:r>
            <a:r>
              <a:rPr lang="en-US" altLang="ja-JP" sz="4800" b="1" dirty="0" smtClean="0"/>
              <a:t>He(K</a:t>
            </a:r>
            <a:r>
              <a:rPr lang="en-US" altLang="ja-JP" sz="4800" b="1" baseline="30000" dirty="0" smtClean="0"/>
              <a:t>-</a:t>
            </a:r>
            <a:r>
              <a:rPr lang="en-US" altLang="ja-JP" sz="4800" b="1" dirty="0" smtClean="0"/>
              <a:t>,</a:t>
            </a:r>
            <a:r>
              <a:rPr lang="en-US" altLang="ja-JP" sz="48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4800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4800" b="1" dirty="0" smtClean="0"/>
              <a:t>)n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5047757"/>
            <a:ext cx="2675417" cy="1810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C:\Users\sakuma\Desktop\MM_L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2639"/>
            <a:ext cx="5696389" cy="378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正方形/長方形 11"/>
          <p:cNvSpPr/>
          <p:nvPr/>
        </p:nvSpPr>
        <p:spPr>
          <a:xfrm>
            <a:off x="2231740" y="1042639"/>
            <a:ext cx="743743" cy="3201124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3751"/>
            <a:ext cx="8229600" cy="74695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000" b="1" dirty="0" smtClean="0"/>
              <a:t>Exclusive </a:t>
            </a:r>
            <a:r>
              <a:rPr kumimoji="1" lang="en-US" altLang="ja-JP" sz="4000" b="1" baseline="30000" dirty="0" smtClean="0"/>
              <a:t>3</a:t>
            </a:r>
            <a:r>
              <a:rPr kumimoji="1" lang="en-US" altLang="ja-JP" sz="4000" b="1" dirty="0" smtClean="0"/>
              <a:t>He(K</a:t>
            </a:r>
            <a:r>
              <a:rPr kumimoji="1" lang="en-US" altLang="ja-JP" sz="4000" b="1" baseline="30000" dirty="0" smtClean="0"/>
              <a:t>-</a:t>
            </a:r>
            <a:r>
              <a:rPr kumimoji="1" lang="en-US" altLang="ja-JP" sz="4000" b="1" dirty="0" smtClean="0"/>
              <a:t>,</a:t>
            </a:r>
            <a:r>
              <a:rPr kumimoji="1" lang="en-US" altLang="ja-JP" sz="40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4000" b="1" dirty="0" err="1" smtClean="0">
                <a:solidFill>
                  <a:srgbClr val="FF0000"/>
                </a:solidFill>
              </a:rPr>
              <a:t>p</a:t>
            </a:r>
            <a:r>
              <a:rPr kumimoji="1" lang="en-US" altLang="ja-JP" sz="4000" b="1" dirty="0" smtClean="0"/>
              <a:t>)n events</a:t>
            </a:r>
            <a:endParaRPr kumimoji="1" lang="ja-JP" altLang="en-US" sz="40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506" y="4977172"/>
            <a:ext cx="4896542" cy="1728192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sz="3000" b="1" dirty="0" smtClean="0"/>
              <a:t>K</a:t>
            </a:r>
            <a:r>
              <a:rPr kumimoji="1" lang="en-US" altLang="ja-JP" sz="3000" b="1" baseline="30000" dirty="0" smtClean="0"/>
              <a:t>-3</a:t>
            </a:r>
            <a:r>
              <a:rPr kumimoji="1" lang="en-US" altLang="ja-JP" sz="3000" b="1" dirty="0" smtClean="0"/>
              <a:t>He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sz="30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(</a:t>
            </a:r>
            <a:r>
              <a:rPr kumimoji="1" lang="en-US" altLang="ja-JP" sz="30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3000" b="1" baseline="30000" dirty="0" smtClean="0">
                <a:sym typeface="Wingdings" panose="05000000000000000000" pitchFamily="2" charset="2"/>
              </a:rPr>
              <a:t>0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)</a:t>
            </a:r>
            <a:r>
              <a:rPr kumimoji="1" lang="en-US" altLang="ja-JP" sz="3000" b="1" dirty="0" err="1" smtClean="0">
                <a:sym typeface="Wingdings" panose="05000000000000000000" pitchFamily="2" charset="2"/>
              </a:rPr>
              <a:t>pn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 events can be identified exclusively</a:t>
            </a:r>
          </a:p>
          <a:p>
            <a:pPr lvl="1"/>
            <a:r>
              <a:rPr lang="en-US" altLang="ja-JP" dirty="0" smtClean="0"/>
              <a:t># of </a:t>
            </a:r>
            <a:r>
              <a:rPr lang="en-US" altLang="ja-JP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>
                <a:sym typeface="Wingdings" panose="05000000000000000000" pitchFamily="2" charset="2"/>
              </a:rPr>
              <a:t>(</a:t>
            </a:r>
            <a:r>
              <a:rPr lang="en-US" altLang="ja-JP" dirty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baseline="30000" dirty="0">
                <a:sym typeface="Wingdings" panose="05000000000000000000" pitchFamily="2" charset="2"/>
              </a:rPr>
              <a:t>0</a:t>
            </a:r>
            <a:r>
              <a:rPr lang="en-US" altLang="ja-JP" dirty="0">
                <a:sym typeface="Wingdings" panose="05000000000000000000" pitchFamily="2" charset="2"/>
              </a:rPr>
              <a:t>)</a:t>
            </a:r>
            <a:r>
              <a:rPr lang="en-US" altLang="ja-JP" dirty="0" err="1">
                <a:sym typeface="Wingdings" panose="05000000000000000000" pitchFamily="2" charset="2"/>
              </a:rPr>
              <a:t>pn</a:t>
            </a:r>
            <a:r>
              <a:rPr lang="en-US" altLang="ja-JP" dirty="0">
                <a:sym typeface="Wingdings" panose="05000000000000000000" pitchFamily="2" charset="2"/>
              </a:rPr>
              <a:t> </a:t>
            </a:r>
            <a:r>
              <a:rPr lang="en-US" altLang="ja-JP" dirty="0" smtClean="0">
                <a:sym typeface="Wingdings" panose="05000000000000000000" pitchFamily="2" charset="2"/>
              </a:rPr>
              <a:t>events: ~190</a:t>
            </a:r>
          </a:p>
          <a:p>
            <a:pPr lvl="2"/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baseline="30000" dirty="0"/>
              <a:t>0</a:t>
            </a:r>
            <a:r>
              <a:rPr lang="en-US" altLang="ja-JP" dirty="0"/>
              <a:t>pn contamination: </a:t>
            </a:r>
            <a:r>
              <a:rPr lang="en-US" altLang="ja-JP" dirty="0" smtClean="0"/>
              <a:t>~20%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367522" y="2132856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直線矢印コネクタ 8"/>
          <p:cNvCxnSpPr>
            <a:stCxn id="8" idx="2"/>
          </p:cNvCxnSpPr>
          <p:nvPr/>
        </p:nvCxnSpPr>
        <p:spPr>
          <a:xfrm>
            <a:off x="2569661" y="2717631"/>
            <a:ext cx="0" cy="3960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図 12" descr="setup.jpg"/>
          <p:cNvPicPr>
            <a:picLocks noChangeAspect="1"/>
          </p:cNvPicPr>
          <p:nvPr/>
        </p:nvPicPr>
        <p:blipFill rotWithShape="1">
          <a:blip r:embed="rId4"/>
          <a:srcRect l="2847" t="47995" r="59728" b="3364"/>
          <a:stretch/>
        </p:blipFill>
        <p:spPr>
          <a:xfrm>
            <a:off x="5906086" y="881257"/>
            <a:ext cx="3237914" cy="3050994"/>
          </a:xfrm>
          <a:prstGeom prst="rect">
            <a:avLst/>
          </a:prstGeom>
        </p:spPr>
      </p:pic>
      <p:cxnSp>
        <p:nvCxnSpPr>
          <p:cNvPr id="14" name="直線矢印コネクタ 13"/>
          <p:cNvCxnSpPr/>
          <p:nvPr/>
        </p:nvCxnSpPr>
        <p:spPr>
          <a:xfrm flipV="1">
            <a:off x="5472331" y="2947513"/>
            <a:ext cx="656493" cy="339969"/>
          </a:xfrm>
          <a:prstGeom prst="straightConnector1">
            <a:avLst/>
          </a:prstGeom>
          <a:ln w="76200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5501080" y="3202005"/>
            <a:ext cx="10647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smtClean="0"/>
              <a:t>1GeV/c</a:t>
            </a:r>
          </a:p>
          <a:p>
            <a:pPr algn="ctr"/>
            <a:r>
              <a:rPr lang="en-US" altLang="ja-JP" sz="2000" b="1" dirty="0" smtClean="0"/>
              <a:t>K</a:t>
            </a:r>
            <a:r>
              <a:rPr lang="en-US" altLang="ja-JP" sz="2000" b="1" baseline="30000" dirty="0" smtClean="0"/>
              <a:t>-</a:t>
            </a:r>
            <a:r>
              <a:rPr lang="en-US" altLang="ja-JP" sz="2000" b="1" dirty="0" smtClean="0"/>
              <a:t> beam</a:t>
            </a:r>
            <a:endParaRPr kumimoji="1" lang="ja-JP" altLang="en-US" sz="2000" b="1" dirty="0"/>
          </a:p>
        </p:txBody>
      </p:sp>
      <p:cxnSp>
        <p:nvCxnSpPr>
          <p:cNvPr id="16" name="直線矢印コネクタ 15"/>
          <p:cNvCxnSpPr>
            <a:stCxn id="20" idx="1"/>
          </p:cNvCxnSpPr>
          <p:nvPr/>
        </p:nvCxnSpPr>
        <p:spPr>
          <a:xfrm rot="16200000" flipV="1">
            <a:off x="6990471" y="1863129"/>
            <a:ext cx="544704" cy="27507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7570764" y="2575514"/>
            <a:ext cx="375138" cy="219597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>
            <a:off x="7570762" y="2575512"/>
            <a:ext cx="0" cy="371999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>
            <a:stCxn id="20" idx="7"/>
          </p:cNvCxnSpPr>
          <p:nvPr/>
        </p:nvCxnSpPr>
        <p:spPr>
          <a:xfrm flipV="1">
            <a:off x="7483255" y="1717384"/>
            <a:ext cx="462647" cy="555634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円/楕円 19"/>
          <p:cNvSpPr/>
          <p:nvPr/>
        </p:nvSpPr>
        <p:spPr>
          <a:xfrm>
            <a:off x="7383192" y="2255850"/>
            <a:ext cx="117231" cy="11723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902547" y="1277881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p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910732" y="2646033"/>
            <a:ext cx="420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  <a:latin typeface="Symbol" pitchFamily="18" charset="2"/>
              </a:rPr>
              <a:t>p</a:t>
            </a:r>
            <a:r>
              <a:rPr kumimoji="1" lang="en-US" altLang="ja-JP" sz="2000" b="1" baseline="30000" dirty="0" smtClean="0">
                <a:solidFill>
                  <a:schemeClr val="bg1"/>
                </a:solidFill>
                <a:latin typeface="Symbol" pitchFamily="18" charset="2"/>
              </a:rPr>
              <a:t>-</a:t>
            </a:r>
            <a:endParaRPr kumimoji="1" lang="ja-JP" altLang="en-US" sz="2000" b="1" baseline="30000" dirty="0">
              <a:solidFill>
                <a:schemeClr val="bg1"/>
              </a:solidFill>
              <a:latin typeface="Symbol" pitchFamily="18" charset="2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453532" y="2898061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p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448342" y="1349889"/>
            <a:ext cx="1180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solidFill>
                  <a:schemeClr val="bg1"/>
                </a:solidFill>
              </a:rPr>
              <a:t>missing n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cxnSp>
        <p:nvCxnSpPr>
          <p:cNvPr id="32" name="直線矢印コネクタ 31"/>
          <p:cNvCxnSpPr>
            <a:stCxn id="20" idx="4"/>
          </p:cNvCxnSpPr>
          <p:nvPr/>
        </p:nvCxnSpPr>
        <p:spPr>
          <a:xfrm>
            <a:off x="7441808" y="2373081"/>
            <a:ext cx="128954" cy="202433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>
            <a:off x="7200292" y="2312071"/>
            <a:ext cx="360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  <a:latin typeface="Symbol" pitchFamily="18" charset="2"/>
              </a:rPr>
              <a:t>L</a:t>
            </a:r>
            <a:endParaRPr kumimoji="1" lang="ja-JP" altLang="en-US" sz="2000" b="1" baseline="30000" dirty="0">
              <a:solidFill>
                <a:schemeClr val="bg1"/>
              </a:solidFill>
              <a:latin typeface="Symbol" pitchFamily="18" charset="2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 rot="20481606">
            <a:off x="6418551" y="777948"/>
            <a:ext cx="854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/>
              <a:t>CDS</a:t>
            </a:r>
            <a:endParaRPr kumimoji="1" lang="ja-JP" altLang="en-US" sz="3200" b="1" dirty="0"/>
          </a:p>
        </p:txBody>
      </p:sp>
      <p:sp>
        <p:nvSpPr>
          <p:cNvPr id="25" name="Rectangle 5"/>
          <p:cNvSpPr>
            <a:spLocks/>
          </p:cNvSpPr>
          <p:nvPr/>
        </p:nvSpPr>
        <p:spPr bwMode="auto">
          <a:xfrm>
            <a:off x="802804" y="1038798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cxnSp>
        <p:nvCxnSpPr>
          <p:cNvPr id="30" name="直線コネクタ 29"/>
          <p:cNvCxnSpPr/>
          <p:nvPr/>
        </p:nvCxnSpPr>
        <p:spPr>
          <a:xfrm>
            <a:off x="1187624" y="6597352"/>
            <a:ext cx="3359223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737" y="3840205"/>
            <a:ext cx="3027771" cy="203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6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sakuma\Desktop\dalitz_Lpn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6659"/>
            <a:ext cx="6434667" cy="527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2008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/>
              <a:t>Dalitz</a:t>
            </a:r>
            <a:r>
              <a:rPr kumimoji="1" lang="en-US" altLang="ja-JP" b="1" dirty="0" smtClean="0"/>
              <a:t> plot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24</a:t>
            </a:fld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4896036" y="4853478"/>
            <a:ext cx="4176464" cy="181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800" b="1" dirty="0" smtClean="0"/>
              <a:t>Observed events seem to </a:t>
            </a:r>
            <a:r>
              <a:rPr lang="en-US" altLang="ja-JP" sz="2800" b="1" smtClean="0"/>
              <a:t>be scattered widely </a:t>
            </a:r>
            <a:r>
              <a:rPr lang="en-US" altLang="ja-JP" sz="2800" b="1" dirty="0"/>
              <a:t>in </a:t>
            </a:r>
            <a:r>
              <a:rPr lang="en-US" altLang="ja-JP" sz="2800" b="1" dirty="0" smtClean="0"/>
              <a:t>the phase-space of </a:t>
            </a:r>
          </a:p>
          <a:p>
            <a:pPr algn="ctr"/>
            <a:r>
              <a:rPr lang="en-US" altLang="ja-JP" sz="2800" b="1" dirty="0" smtClean="0"/>
              <a:t>K</a:t>
            </a:r>
            <a:r>
              <a:rPr lang="en-US" altLang="ja-JP" sz="2800" b="1" baseline="30000" dirty="0" smtClean="0"/>
              <a:t>-</a:t>
            </a:r>
            <a:r>
              <a:rPr lang="en-US" altLang="ja-JP" sz="2800" b="1" dirty="0" smtClean="0"/>
              <a:t>+</a:t>
            </a:r>
            <a:r>
              <a:rPr lang="en-US" altLang="ja-JP" sz="2800" b="1" baseline="30000" dirty="0" smtClean="0"/>
              <a:t>3</a:t>
            </a:r>
            <a:r>
              <a:rPr lang="en-US" altLang="ja-JP" sz="2800" b="1" dirty="0" smtClean="0"/>
              <a:t>He-&gt;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/>
              <a:t>+p+n</a:t>
            </a:r>
            <a:endParaRPr lang="ja-JP" altLang="en-US" sz="28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441294" y="1157843"/>
            <a:ext cx="23071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          </a:t>
            </a:r>
            <a:r>
              <a:rPr kumimoji="1" lang="en-US" altLang="ja-JP" sz="2400" b="1" dirty="0" smtClean="0"/>
              <a:t>3NA: </a:t>
            </a:r>
          </a:p>
          <a:p>
            <a:r>
              <a:rPr kumimoji="1" lang="en-US" altLang="ja-JP" sz="2400" dirty="0" smtClean="0"/>
              <a:t>e.g. K</a:t>
            </a:r>
            <a:r>
              <a:rPr kumimoji="1" lang="en-US" altLang="ja-JP" sz="2400" baseline="30000" dirty="0" smtClean="0"/>
              <a:t>-3</a:t>
            </a:r>
            <a:r>
              <a:rPr kumimoji="1" lang="en-US" altLang="ja-JP" sz="2400" dirty="0" smtClean="0"/>
              <a:t>He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sz="2400" b="1" dirty="0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n</a:t>
            </a:r>
            <a:endParaRPr kumimoji="1" lang="ja-JP" altLang="en-US" sz="2400" b="1" baseline="-25000" dirty="0"/>
          </a:p>
        </p:txBody>
      </p:sp>
      <p:sp>
        <p:nvSpPr>
          <p:cNvPr id="7" name="円/楕円 6"/>
          <p:cNvSpPr/>
          <p:nvPr/>
        </p:nvSpPr>
        <p:spPr>
          <a:xfrm rot="16200000">
            <a:off x="6496949" y="1015906"/>
            <a:ext cx="398574" cy="720080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1079612" y="1808820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95383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sakuma\Desktop\dalitz_Lpn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6659"/>
            <a:ext cx="6434667" cy="527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6427604" y="5289011"/>
            <a:ext cx="23568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          </a:t>
            </a:r>
            <a:r>
              <a:rPr kumimoji="1" lang="en-US" altLang="ja-JP" sz="2400" b="1" dirty="0" smtClean="0"/>
              <a:t>K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pp form.: </a:t>
            </a:r>
          </a:p>
          <a:p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-3</a:t>
            </a:r>
            <a:r>
              <a:rPr kumimoji="1" lang="en-US" altLang="ja-JP" sz="2400" dirty="0" smtClean="0"/>
              <a:t>He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(K</a:t>
            </a:r>
            <a:r>
              <a:rPr kumimoji="1" lang="en-US" altLang="ja-JP" sz="2400" baseline="30000" dirty="0" smtClean="0">
                <a:sym typeface="Wingdings" panose="05000000000000000000" pitchFamily="2" charset="2"/>
              </a:rPr>
              <a:t>-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pp)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n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,</a:t>
            </a:r>
          </a:p>
          <a:p>
            <a:r>
              <a:rPr lang="en-US" altLang="ja-JP" sz="2400" dirty="0">
                <a:sym typeface="Wingdings" panose="05000000000000000000" pitchFamily="2" charset="2"/>
              </a:rPr>
              <a:t>	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K</a:t>
            </a:r>
            <a:r>
              <a:rPr lang="en-US" altLang="ja-JP" sz="2400" baseline="30000" dirty="0" err="1" smtClean="0">
                <a:sym typeface="Wingdings" panose="05000000000000000000" pitchFamily="2" charset="2"/>
              </a:rPr>
              <a:t>-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pp</a:t>
            </a:r>
            <a:r>
              <a:rPr lang="en-US" altLang="ja-JP" sz="2400" b="1" dirty="0" err="1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441294" y="1157843"/>
            <a:ext cx="23071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          </a:t>
            </a:r>
            <a:r>
              <a:rPr kumimoji="1" lang="en-US" altLang="ja-JP" sz="2400" b="1" dirty="0" smtClean="0"/>
              <a:t>2NA: </a:t>
            </a:r>
          </a:p>
          <a:p>
            <a:r>
              <a:rPr kumimoji="1" lang="en-US" altLang="ja-JP" sz="2400" dirty="0" smtClean="0"/>
              <a:t>e.g. K</a:t>
            </a:r>
            <a:r>
              <a:rPr kumimoji="1" lang="en-US" altLang="ja-JP" sz="2400" baseline="30000" dirty="0" smtClean="0"/>
              <a:t>-3</a:t>
            </a:r>
            <a:r>
              <a:rPr kumimoji="1" lang="en-US" altLang="ja-JP" sz="2400" dirty="0" smtClean="0"/>
              <a:t>He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sz="2400" b="1" dirty="0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n</a:t>
            </a:r>
            <a:r>
              <a:rPr kumimoji="1" lang="en-US" altLang="ja-JP" sz="2400" b="1" baseline="-25000" dirty="0" smtClean="0">
                <a:sym typeface="Wingdings" panose="05000000000000000000" pitchFamily="2" charset="2"/>
              </a:rPr>
              <a:t>s</a:t>
            </a:r>
            <a:endParaRPr kumimoji="1" lang="ja-JP" altLang="en-US" sz="2400" b="1" baseline="-2500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2008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/>
              <a:t>Dalitz</a:t>
            </a:r>
            <a:r>
              <a:rPr kumimoji="1" lang="en-US" altLang="ja-JP" b="1" dirty="0" smtClean="0"/>
              <a:t> plot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3" name="円/楕円 2"/>
          <p:cNvSpPr/>
          <p:nvPr/>
        </p:nvSpPr>
        <p:spPr>
          <a:xfrm rot="16200000">
            <a:off x="3616629" y="5284472"/>
            <a:ext cx="398574" cy="720080"/>
          </a:xfrm>
          <a:prstGeom prst="ellipse">
            <a:avLst/>
          </a:prstGeom>
          <a:noFill/>
          <a:ln w="5080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 rot="12360000">
            <a:off x="4030555" y="3605677"/>
            <a:ext cx="398574" cy="2221112"/>
          </a:xfrm>
          <a:prstGeom prst="ellipse">
            <a:avLst/>
          </a:pr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 rot="5400000">
            <a:off x="3403437" y="2542805"/>
            <a:ext cx="398574" cy="1877871"/>
          </a:xfrm>
          <a:prstGeom prst="ellipse">
            <a:avLst/>
          </a:pr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/>
          <p:cNvSpPr/>
          <p:nvPr/>
        </p:nvSpPr>
        <p:spPr>
          <a:xfrm>
            <a:off x="2587698" y="3501008"/>
            <a:ext cx="2030051" cy="441157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 rot="16200000">
            <a:off x="6496949" y="1015906"/>
            <a:ext cx="398574" cy="720080"/>
          </a:xfrm>
          <a:prstGeom prst="ellipse">
            <a:avLst/>
          </a:prstGeom>
          <a:noFill/>
          <a:ln w="5080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382594" y="2060848"/>
            <a:ext cx="25458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          </a:t>
            </a:r>
            <a:r>
              <a:rPr kumimoji="1" lang="en-US" altLang="ja-JP" sz="2400" b="1" dirty="0" smtClean="0"/>
              <a:t>2NA+2step:</a:t>
            </a:r>
            <a:r>
              <a:rPr kumimoji="1" lang="en-US" altLang="ja-JP" sz="2400" dirty="0" smtClean="0"/>
              <a:t> </a:t>
            </a:r>
          </a:p>
          <a:p>
            <a:r>
              <a:rPr kumimoji="1" lang="en-US" altLang="ja-JP" sz="2400" dirty="0" smtClean="0"/>
              <a:t>e.g. K</a:t>
            </a:r>
            <a:r>
              <a:rPr kumimoji="1" lang="en-US" altLang="ja-JP" sz="2400" baseline="30000" dirty="0" smtClean="0"/>
              <a:t>-3</a:t>
            </a:r>
            <a:r>
              <a:rPr kumimoji="1" lang="en-US" altLang="ja-JP" sz="2400" dirty="0" smtClean="0"/>
              <a:t>He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400" baseline="30000" dirty="0" smtClean="0">
                <a:latin typeface="Symbol" panose="05050102010706020507" pitchFamily="18" charset="2"/>
                <a:sym typeface="Wingdings" panose="05000000000000000000" pitchFamily="2" charset="2"/>
              </a:rPr>
              <a:t>0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n</a:t>
            </a:r>
            <a:r>
              <a:rPr kumimoji="1" lang="en-US" altLang="ja-JP" sz="2400" baseline="-25000" dirty="0" smtClean="0">
                <a:sym typeface="Wingdings" panose="05000000000000000000" pitchFamily="2" charset="2"/>
              </a:rPr>
              <a:t>s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,</a:t>
            </a:r>
          </a:p>
          <a:p>
            <a:r>
              <a:rPr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	   S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0</a:t>
            </a:r>
            <a:r>
              <a:rPr lang="en-US" altLang="ja-JP" sz="2400" dirty="0" smtClean="0">
                <a:sym typeface="Wingdings" panose="05000000000000000000" pitchFamily="2" charset="2"/>
              </a:rPr>
              <a:t>n</a:t>
            </a:r>
            <a:r>
              <a:rPr lang="en-US" altLang="ja-JP" sz="2400" baseline="-25000" dirty="0" smtClean="0">
                <a:sym typeface="Wingdings" panose="05000000000000000000" pitchFamily="2" charset="2"/>
              </a:rPr>
              <a:t>s</a:t>
            </a:r>
            <a:r>
              <a:rPr lang="en-US" altLang="ja-JP" sz="2400" dirty="0" smtClean="0">
                <a:sym typeface="Wingdings" panose="05000000000000000000" pitchFamily="2" charset="2"/>
              </a:rPr>
              <a:t></a:t>
            </a:r>
            <a:r>
              <a:rPr lang="en-US" altLang="ja-JP" sz="2400" b="1" dirty="0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dirty="0" smtClean="0">
                <a:sym typeface="Wingdings" panose="05000000000000000000" pitchFamily="2" charset="2"/>
              </a:rPr>
              <a:t>n</a:t>
            </a:r>
            <a:endParaRPr kumimoji="1" lang="ja-JP" altLang="en-US" sz="2400" b="1" dirty="0"/>
          </a:p>
        </p:txBody>
      </p:sp>
      <p:sp>
        <p:nvSpPr>
          <p:cNvPr id="16" name="円/楕円 15"/>
          <p:cNvSpPr/>
          <p:nvPr/>
        </p:nvSpPr>
        <p:spPr>
          <a:xfrm rot="16200000">
            <a:off x="6496949" y="1952010"/>
            <a:ext cx="398574" cy="720080"/>
          </a:xfrm>
          <a:prstGeom prst="ellipse">
            <a:avLst/>
          </a:pr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384070" y="4136883"/>
            <a:ext cx="25444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          </a:t>
            </a:r>
            <a:r>
              <a:rPr kumimoji="1" lang="en-US" altLang="ja-JP" sz="2400" b="1" dirty="0" smtClean="0"/>
              <a:t>2NA+2step: </a:t>
            </a:r>
          </a:p>
          <a:p>
            <a:r>
              <a:rPr kumimoji="1" lang="en-US" altLang="ja-JP" sz="2400" dirty="0" smtClean="0"/>
              <a:t>e.g. K</a:t>
            </a:r>
            <a:r>
              <a:rPr kumimoji="1" lang="en-US" altLang="ja-JP" sz="2400" baseline="30000" dirty="0" smtClean="0"/>
              <a:t>-3</a:t>
            </a:r>
            <a:r>
              <a:rPr kumimoji="1" lang="en-US" altLang="ja-JP" sz="2400" dirty="0" smtClean="0"/>
              <a:t>He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400" baseline="30000" dirty="0" smtClean="0">
                <a:latin typeface="Symbol" panose="05050102010706020507" pitchFamily="18" charset="2"/>
                <a:sym typeface="Wingdings" panose="05000000000000000000" pitchFamily="2" charset="2"/>
              </a:rPr>
              <a:t>0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n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p</a:t>
            </a:r>
            <a:r>
              <a:rPr kumimoji="1" lang="en-US" altLang="ja-JP" sz="2400" baseline="-25000" dirty="0" smtClean="0">
                <a:sym typeface="Wingdings" panose="05000000000000000000" pitchFamily="2" charset="2"/>
              </a:rPr>
              <a:t>s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,</a:t>
            </a:r>
          </a:p>
          <a:p>
            <a:r>
              <a:rPr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	   S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0</a:t>
            </a:r>
            <a:r>
              <a:rPr lang="en-US" altLang="ja-JP" sz="2400" dirty="0" smtClean="0">
                <a:sym typeface="Wingdings" panose="05000000000000000000" pitchFamily="2" charset="2"/>
              </a:rPr>
              <a:t>p</a:t>
            </a:r>
            <a:r>
              <a:rPr lang="en-US" altLang="ja-JP" sz="2400" baseline="-25000" dirty="0" smtClean="0">
                <a:sym typeface="Wingdings" panose="05000000000000000000" pitchFamily="2" charset="2"/>
              </a:rPr>
              <a:t>s</a:t>
            </a:r>
            <a:r>
              <a:rPr lang="en-US" altLang="ja-JP" sz="2400" dirty="0" smtClean="0">
                <a:sym typeface="Wingdings" panose="05000000000000000000" pitchFamily="2" charset="2"/>
              </a:rPr>
              <a:t></a:t>
            </a:r>
            <a:r>
              <a:rPr lang="en-US" altLang="ja-JP" sz="2400" b="1" dirty="0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円/楕円 17"/>
          <p:cNvSpPr/>
          <p:nvPr/>
        </p:nvSpPr>
        <p:spPr>
          <a:xfrm rot="16200000">
            <a:off x="6496949" y="4028045"/>
            <a:ext cx="398574" cy="720080"/>
          </a:xfrm>
          <a:prstGeom prst="ellipse">
            <a:avLst/>
          </a:pr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 18"/>
          <p:cNvSpPr/>
          <p:nvPr/>
        </p:nvSpPr>
        <p:spPr>
          <a:xfrm>
            <a:off x="6372200" y="5301208"/>
            <a:ext cx="741576" cy="441157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 rot="8588644">
            <a:off x="2914798" y="3553677"/>
            <a:ext cx="398574" cy="2408757"/>
          </a:xfrm>
          <a:prstGeom prst="ellipse">
            <a:avLst/>
          </a:prstGeom>
          <a:noFill/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382594" y="3104964"/>
            <a:ext cx="24416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          </a:t>
            </a:r>
            <a:r>
              <a:rPr kumimoji="1" lang="en-US" altLang="ja-JP" sz="2400" b="1" dirty="0" smtClean="0"/>
              <a:t>2NA+2step:</a:t>
            </a:r>
            <a:r>
              <a:rPr kumimoji="1" lang="en-US" altLang="ja-JP" sz="2400" dirty="0" smtClean="0"/>
              <a:t> </a:t>
            </a:r>
          </a:p>
          <a:p>
            <a:r>
              <a:rPr kumimoji="1" lang="en-US" altLang="ja-JP" sz="2400" dirty="0" smtClean="0"/>
              <a:t>e.g. K</a:t>
            </a:r>
            <a:r>
              <a:rPr kumimoji="1" lang="en-US" altLang="ja-JP" sz="2400" baseline="30000" dirty="0" smtClean="0"/>
              <a:t>-3</a:t>
            </a:r>
            <a:r>
              <a:rPr kumimoji="1" lang="en-US" altLang="ja-JP" sz="2400" dirty="0" smtClean="0"/>
              <a:t>He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sz="2400" b="1" dirty="0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pn</a:t>
            </a:r>
            <a:r>
              <a:rPr kumimoji="1" lang="en-US" altLang="ja-JP" sz="2400" baseline="-25000" dirty="0" smtClean="0">
                <a:sym typeface="Wingdings" panose="05000000000000000000" pitchFamily="2" charset="2"/>
              </a:rPr>
              <a:t>s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,</a:t>
            </a:r>
          </a:p>
          <a:p>
            <a:r>
              <a:rPr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	   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pn</a:t>
            </a:r>
            <a:r>
              <a:rPr lang="en-US" altLang="ja-JP" sz="2400" baseline="-25000" dirty="0" err="1" smtClean="0">
                <a:sym typeface="Wingdings" panose="05000000000000000000" pitchFamily="2" charset="2"/>
              </a:rPr>
              <a:t>s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</a:t>
            </a:r>
            <a:r>
              <a:rPr lang="en-US" altLang="ja-JP" sz="24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lang="en-US" altLang="ja-JP" sz="2400" b="1" dirty="0" err="1" smtClean="0">
                <a:sym typeface="Wingdings" panose="05000000000000000000" pitchFamily="2" charset="2"/>
              </a:rPr>
              <a:t>n</a:t>
            </a:r>
            <a:endParaRPr kumimoji="1" lang="ja-JP" altLang="en-US" sz="2400" b="1" dirty="0"/>
          </a:p>
        </p:txBody>
      </p:sp>
      <p:sp>
        <p:nvSpPr>
          <p:cNvPr id="24" name="円/楕円 23"/>
          <p:cNvSpPr/>
          <p:nvPr/>
        </p:nvSpPr>
        <p:spPr>
          <a:xfrm rot="16200000">
            <a:off x="6496949" y="2996126"/>
            <a:ext cx="398574" cy="720080"/>
          </a:xfrm>
          <a:prstGeom prst="ellipse">
            <a:avLst/>
          </a:prstGeom>
          <a:noFill/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Rectangle 5"/>
          <p:cNvSpPr>
            <a:spLocks/>
          </p:cNvSpPr>
          <p:nvPr/>
        </p:nvSpPr>
        <p:spPr bwMode="auto">
          <a:xfrm>
            <a:off x="1079612" y="1808820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4056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3" y="3090773"/>
            <a:ext cx="4463988" cy="3767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5497" y="80628"/>
            <a:ext cx="5112568" cy="72008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K-induced vs </a:t>
            </a:r>
            <a:r>
              <a:rPr lang="en-US" altLang="ja-JP" b="1" dirty="0" smtClean="0">
                <a:latin typeface="Symbol" panose="05050102010706020507" pitchFamily="18" charset="2"/>
              </a:rPr>
              <a:t>p</a:t>
            </a:r>
            <a:r>
              <a:rPr lang="en-US" altLang="ja-JP" b="1" dirty="0" smtClean="0"/>
              <a:t>-induced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148064" y="80628"/>
            <a:ext cx="35067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[1] D. </a:t>
            </a:r>
            <a:r>
              <a:rPr lang="en-US" altLang="ja-JP" sz="1400" dirty="0" err="1" smtClean="0"/>
              <a:t>Gotta</a:t>
            </a:r>
            <a:r>
              <a:rPr lang="en-US" altLang="ja-JP" sz="1400" dirty="0" smtClean="0"/>
              <a:t>, et</a:t>
            </a:r>
            <a:r>
              <a:rPr lang="ja-JP" altLang="en-US" sz="1400" dirty="0"/>
              <a:t> </a:t>
            </a:r>
            <a:r>
              <a:rPr lang="en-US" altLang="ja-JP" sz="1400" dirty="0" smtClean="0"/>
              <a:t>al., PRC51. 496 (1995)</a:t>
            </a:r>
          </a:p>
          <a:p>
            <a:r>
              <a:rPr kumimoji="1" lang="en-US" altLang="ja-JP" sz="1400" dirty="0" smtClean="0"/>
              <a:t>[2] P. Weber  et al., NPA501 765 (1989)</a:t>
            </a:r>
          </a:p>
          <a:p>
            <a:r>
              <a:rPr kumimoji="1" lang="en-US" altLang="ja-JP" sz="1400" dirty="0" smtClean="0"/>
              <a:t>[3] G. </a:t>
            </a:r>
            <a:r>
              <a:rPr kumimoji="1" lang="en-US" altLang="ja-JP" sz="1400" dirty="0" err="1" smtClean="0"/>
              <a:t>Backenstoss</a:t>
            </a:r>
            <a:r>
              <a:rPr kumimoji="1" lang="en-US" altLang="ja-JP" sz="1400" dirty="0" smtClean="0"/>
              <a:t> et al., </a:t>
            </a:r>
            <a:r>
              <a:rPr lang="en-US" altLang="ja-JP" sz="1400" dirty="0" smtClean="0"/>
              <a:t>PRL55. </a:t>
            </a:r>
            <a:r>
              <a:rPr lang="en-US" altLang="ja-JP" sz="1400" dirty="0"/>
              <a:t>2782 </a:t>
            </a:r>
            <a:r>
              <a:rPr lang="en-US" altLang="ja-JP" sz="1400" dirty="0" smtClean="0"/>
              <a:t>(1985)</a:t>
            </a:r>
          </a:p>
        </p:txBody>
      </p:sp>
      <p:pic>
        <p:nvPicPr>
          <p:cNvPr id="28" name="Picture 2" descr="C:\Users\sakuma\Desktop\dalitz_Lpn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" y="3111489"/>
            <a:ext cx="4566886" cy="374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151620" y="728700"/>
            <a:ext cx="7056277" cy="2556284"/>
          </a:xfrm>
        </p:spPr>
        <p:txBody>
          <a:bodyPr>
            <a:normAutofit/>
          </a:bodyPr>
          <a:lstStyle/>
          <a:p>
            <a:r>
              <a:rPr kumimoji="1" lang="en-US" altLang="ja-JP" sz="2400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aseline="30000" dirty="0" smtClean="0">
                <a:latin typeface="Symbol" panose="05050102010706020507" pitchFamily="18" charset="2"/>
              </a:rPr>
              <a:t>-</a:t>
            </a:r>
            <a:r>
              <a:rPr kumimoji="1" lang="en-US" altLang="ja-JP" sz="2400" dirty="0" smtClean="0"/>
              <a:t> stopped [1]</a:t>
            </a:r>
          </a:p>
          <a:p>
            <a:pPr lvl="1"/>
            <a:r>
              <a:rPr lang="en-US" altLang="ja-JP" sz="1800" dirty="0" smtClean="0">
                <a:solidFill>
                  <a:schemeClr val="tx1"/>
                </a:solidFill>
              </a:rPr>
              <a:t>2nucleon absorption  &amp;FSI (50%/</a:t>
            </a:r>
            <a:r>
              <a:rPr lang="en-US" altLang="ja-JP" sz="1800" dirty="0" smtClean="0">
                <a:solidFill>
                  <a:schemeClr val="tx1"/>
                </a:solidFill>
                <a:latin typeface="Symbol" panose="05050102010706020507" pitchFamily="18" charset="2"/>
              </a:rPr>
              <a:t>p </a:t>
            </a:r>
            <a:r>
              <a:rPr lang="en-US" altLang="ja-JP" sz="1800" baseline="-25000" dirty="0" smtClean="0">
                <a:solidFill>
                  <a:schemeClr val="tx1"/>
                </a:solidFill>
              </a:rPr>
              <a:t>stopped</a:t>
            </a:r>
            <a:r>
              <a:rPr lang="en-US" altLang="ja-JP" sz="1800" dirty="0">
                <a:solidFill>
                  <a:schemeClr val="tx1"/>
                </a:solidFill>
              </a:rPr>
              <a:t>) </a:t>
            </a:r>
            <a:r>
              <a:rPr lang="en-US" altLang="ja-JP" sz="1800" dirty="0" smtClean="0">
                <a:solidFill>
                  <a:schemeClr val="tx1"/>
                </a:solidFill>
              </a:rPr>
              <a:t>are  clearly  </a:t>
            </a:r>
            <a:r>
              <a:rPr lang="en-US" altLang="ja-JP" sz="1800" dirty="0">
                <a:solidFill>
                  <a:schemeClr val="tx1"/>
                </a:solidFill>
              </a:rPr>
              <a:t>seen</a:t>
            </a:r>
            <a:endParaRPr lang="en-US" altLang="ja-JP" sz="1800" dirty="0" smtClean="0">
              <a:solidFill>
                <a:schemeClr val="tx1"/>
              </a:solidFill>
            </a:endParaRPr>
          </a:p>
          <a:p>
            <a:pPr lvl="1"/>
            <a:r>
              <a:rPr kumimoji="1" lang="en-US" altLang="ja-JP" sz="1800" dirty="0" smtClean="0">
                <a:solidFill>
                  <a:schemeClr val="tx1"/>
                </a:solidFill>
              </a:rPr>
              <a:t>3nucleon absorption &lt;3% /</a:t>
            </a:r>
            <a:r>
              <a:rPr kumimoji="1" lang="en-US" altLang="ja-JP" sz="1800" dirty="0" smtClean="0">
                <a:solidFill>
                  <a:schemeClr val="tx1"/>
                </a:solidFill>
                <a:latin typeface="Symbol" panose="05050102010706020507" pitchFamily="18" charset="2"/>
              </a:rPr>
              <a:t>p </a:t>
            </a:r>
            <a:r>
              <a:rPr kumimoji="1" lang="en-US" altLang="ja-JP" sz="1800" baseline="-25000" dirty="0" smtClean="0">
                <a:solidFill>
                  <a:schemeClr val="tx1"/>
                </a:solidFill>
              </a:rPr>
              <a:t>stopped</a:t>
            </a:r>
            <a:endParaRPr kumimoji="1" lang="en-US" altLang="ja-JP" sz="2000" baseline="-25000" dirty="0" smtClean="0">
              <a:solidFill>
                <a:schemeClr val="tx1"/>
              </a:solidFill>
            </a:endParaRPr>
          </a:p>
          <a:p>
            <a:r>
              <a:rPr lang="en-US" altLang="ja-JP" sz="2400" dirty="0" smtClean="0">
                <a:latin typeface="Symbol" panose="05050102010706020507" pitchFamily="18" charset="2"/>
              </a:rPr>
              <a:t>p</a:t>
            </a:r>
            <a:r>
              <a:rPr lang="en-US" altLang="ja-JP" sz="2400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dirty="0" smtClean="0"/>
              <a:t> in-flight [2],[3]</a:t>
            </a:r>
          </a:p>
          <a:p>
            <a:pPr lvl="1"/>
            <a:r>
              <a:rPr lang="en-US" altLang="ja-JP" sz="1800" dirty="0" smtClean="0">
                <a:solidFill>
                  <a:schemeClr val="tx1"/>
                </a:solidFill>
              </a:rPr>
              <a:t>2nucleon absorption 0.85 </a:t>
            </a:r>
            <a:r>
              <a:rPr lang="en-US" altLang="ja-JP" sz="1800" dirty="0">
                <a:solidFill>
                  <a:schemeClr val="tx1"/>
                </a:solidFill>
              </a:rPr>
              <a:t>± </a:t>
            </a:r>
            <a:r>
              <a:rPr lang="en-US" altLang="ja-JP" sz="1800" dirty="0" smtClean="0">
                <a:solidFill>
                  <a:schemeClr val="tx1"/>
                </a:solidFill>
              </a:rPr>
              <a:t>0.17mb (266 </a:t>
            </a:r>
            <a:r>
              <a:rPr lang="en-US" altLang="ja-JP" sz="1800" dirty="0">
                <a:solidFill>
                  <a:schemeClr val="tx1"/>
                </a:solidFill>
              </a:rPr>
              <a:t>M</a:t>
            </a:r>
            <a:r>
              <a:rPr lang="en-US" altLang="ja-JP" sz="1800" dirty="0" smtClean="0">
                <a:solidFill>
                  <a:schemeClr val="tx1"/>
                </a:solidFill>
              </a:rPr>
              <a:t>eV/c)</a:t>
            </a:r>
          </a:p>
          <a:p>
            <a:pPr lvl="1"/>
            <a:r>
              <a:rPr lang="en-US" altLang="ja-JP" sz="1800" dirty="0" smtClean="0">
                <a:solidFill>
                  <a:schemeClr val="tx1"/>
                </a:solidFill>
              </a:rPr>
              <a:t>3nucleon absorption 3.7 </a:t>
            </a:r>
            <a:r>
              <a:rPr lang="en-US" altLang="ja-JP" sz="1800" dirty="0">
                <a:solidFill>
                  <a:schemeClr val="tx1"/>
                </a:solidFill>
              </a:rPr>
              <a:t>± </a:t>
            </a:r>
            <a:r>
              <a:rPr lang="en-US" altLang="ja-JP" sz="1800" dirty="0" smtClean="0">
                <a:solidFill>
                  <a:schemeClr val="tx1"/>
                </a:solidFill>
              </a:rPr>
              <a:t>0.6 </a:t>
            </a:r>
            <a:r>
              <a:rPr lang="en-US" altLang="ja-JP" sz="1800" dirty="0" err="1" smtClean="0">
                <a:solidFill>
                  <a:schemeClr val="tx1"/>
                </a:solidFill>
              </a:rPr>
              <a:t>mb</a:t>
            </a:r>
            <a:r>
              <a:rPr lang="en-US" altLang="ja-JP" sz="1800" dirty="0" smtClean="0">
                <a:solidFill>
                  <a:schemeClr val="tx1"/>
                </a:solidFill>
              </a:rPr>
              <a:t>(220 MeV/c)</a:t>
            </a:r>
          </a:p>
          <a:p>
            <a:pPr lvl="1"/>
            <a:r>
              <a:rPr lang="en-US" altLang="ja-JP" sz="1800" dirty="0" smtClean="0"/>
              <a:t>3</a:t>
            </a:r>
            <a:r>
              <a:rPr lang="en-US" altLang="ja-JP" sz="1800" dirty="0" smtClean="0">
                <a:solidFill>
                  <a:schemeClr val="tx1"/>
                </a:solidFill>
              </a:rPr>
              <a:t>NA/2NA ~ 4</a:t>
            </a:r>
            <a:endParaRPr lang="en-US" altLang="ja-JP" sz="20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17955" y="3609020"/>
            <a:ext cx="1420902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in-flight K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505499" y="3620373"/>
            <a:ext cx="145898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chemeClr val="bg1"/>
                </a:solidFill>
              </a:rPr>
              <a:t>stopped </a:t>
            </a:r>
            <a:r>
              <a:rPr lang="en-US" altLang="ja-JP" sz="2400" b="1" dirty="0" smtClean="0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endParaRPr kumimoji="1" lang="ja-JP" altLang="en-US" sz="2400" b="1" dirty="0">
              <a:solidFill>
                <a:schemeClr val="bg1"/>
              </a:solidFill>
              <a:latin typeface="Symbol" panose="05050102010706020507" pitchFamily="18" charset="2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73422" y="5193196"/>
            <a:ext cx="39114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suggests that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3NA reactions are dominant?</a:t>
            </a:r>
            <a:endParaRPr lang="en-US" altLang="ja-JP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5"/>
          <p:cNvSpPr>
            <a:spLocks/>
          </p:cNvSpPr>
          <p:nvPr/>
        </p:nvSpPr>
        <p:spPr bwMode="auto">
          <a:xfrm>
            <a:off x="2267744" y="3573016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5991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620"/>
            <a:ext cx="8229600" cy="79208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 </a:t>
            </a:r>
            <a:r>
              <a:rPr lang="en-US" altLang="ja-JP" b="1" dirty="0" smtClean="0"/>
              <a:t>Invariant Mass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27</a:t>
            </a:fld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0" y="872716"/>
            <a:ext cx="5924572" cy="3968427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14" y="4833156"/>
            <a:ext cx="5230538" cy="2032893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91580" y="4832804"/>
            <a:ext cx="764953" cy="52322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chemeClr val="bg1"/>
                </a:solidFill>
              </a:rPr>
              <a:t>SIM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cxnSp>
        <p:nvCxnSpPr>
          <p:cNvPr id="8" name="直線コネクタ 7"/>
          <p:cNvCxnSpPr/>
          <p:nvPr/>
        </p:nvCxnSpPr>
        <p:spPr>
          <a:xfrm>
            <a:off x="2699792" y="836712"/>
            <a:ext cx="0" cy="565262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4626640" y="5625244"/>
            <a:ext cx="593432" cy="369332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B050"/>
                </a:solidFill>
              </a:rPr>
              <a:t>2</a:t>
            </a:r>
            <a:r>
              <a:rPr kumimoji="1" lang="en-US" altLang="ja-JP" b="1" dirty="0" smtClean="0">
                <a:solidFill>
                  <a:srgbClr val="00B050"/>
                </a:solidFill>
              </a:rPr>
              <a:t>NA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971600" y="5390636"/>
            <a:ext cx="995785" cy="738664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smtClean="0">
                <a:solidFill>
                  <a:srgbClr val="0070C0"/>
                </a:solidFill>
              </a:rPr>
              <a:t>K-</a:t>
            </a:r>
            <a:r>
              <a:rPr kumimoji="1" lang="en-US" altLang="ja-JP" b="1" dirty="0" err="1" smtClean="0">
                <a:solidFill>
                  <a:srgbClr val="0070C0"/>
                </a:solidFill>
              </a:rPr>
              <a:t>pp</a:t>
            </a:r>
            <a:endParaRPr kumimoji="1" lang="en-US" altLang="ja-JP" b="1" dirty="0" smtClean="0">
              <a:solidFill>
                <a:srgbClr val="0070C0"/>
              </a:solidFill>
            </a:endParaRPr>
          </a:p>
          <a:p>
            <a:pPr algn="ctr"/>
            <a:r>
              <a:rPr kumimoji="1" lang="en-US" altLang="ja-JP" sz="1200" b="1" dirty="0" smtClean="0">
                <a:solidFill>
                  <a:srgbClr val="0070C0"/>
                </a:solidFill>
              </a:rPr>
              <a:t>B.E = 50MeV</a:t>
            </a:r>
          </a:p>
          <a:p>
            <a:pPr algn="ctr"/>
            <a:r>
              <a:rPr lang="en-US" altLang="ja-JP" sz="1200" b="1" dirty="0" smtClean="0">
                <a:solidFill>
                  <a:srgbClr val="0070C0"/>
                </a:solidFill>
                <a:latin typeface="Symbol" pitchFamily="18" charset="2"/>
              </a:rPr>
              <a:t>G</a:t>
            </a:r>
            <a:r>
              <a:rPr lang="en-US" altLang="ja-JP" sz="1200" b="1" dirty="0" smtClean="0">
                <a:solidFill>
                  <a:srgbClr val="0070C0"/>
                </a:solidFill>
              </a:rPr>
              <a:t> = 50MeV</a:t>
            </a:r>
            <a:endParaRPr kumimoji="1" lang="ja-JP" altLang="en-US" sz="1200" b="1" dirty="0">
              <a:solidFill>
                <a:srgbClr val="0070C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262159" y="6084004"/>
            <a:ext cx="593432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</a:rPr>
              <a:t>3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NA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976156" y="2474893"/>
            <a:ext cx="3060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/>
              <a:t>Excess around the threshold?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20172" y="4744305"/>
            <a:ext cx="28443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Further study is ongoing, such as contribution from 2NA+2step.</a:t>
            </a:r>
            <a:endParaRPr kumimoji="1" lang="ja-JP" alt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856190" y="6237312"/>
            <a:ext cx="447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S</a:t>
            </a:r>
            <a:r>
              <a:rPr kumimoji="1" lang="en-US" altLang="ja-JP" sz="1400" b="1" baseline="30000" dirty="0" smtClean="0">
                <a:solidFill>
                  <a:srgbClr val="0070C0"/>
                </a:solidFill>
              </a:rPr>
              <a:t>0</a:t>
            </a:r>
            <a:r>
              <a:rPr kumimoji="1" lang="en-US" altLang="ja-JP" sz="1400" b="1" dirty="0" smtClean="0">
                <a:solidFill>
                  <a:srgbClr val="0070C0"/>
                </a:solidFill>
              </a:rPr>
              <a:t>p</a:t>
            </a:r>
            <a:endParaRPr kumimoji="1" lang="ja-JP" altLang="en-US" sz="1400" b="1" dirty="0">
              <a:solidFill>
                <a:srgbClr val="0070C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231740" y="6237312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err="1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1400" b="1" dirty="0" err="1" smtClean="0">
                <a:solidFill>
                  <a:srgbClr val="0070C0"/>
                </a:solidFill>
              </a:rPr>
              <a:t>p</a:t>
            </a:r>
            <a:endParaRPr kumimoji="1" lang="ja-JP" altLang="en-US" sz="1400" b="1" dirty="0">
              <a:solidFill>
                <a:srgbClr val="0070C0"/>
              </a:solidFill>
            </a:endParaRPr>
          </a:p>
        </p:txBody>
      </p:sp>
      <p:sp>
        <p:nvSpPr>
          <p:cNvPr id="16" name="Rectangle 5"/>
          <p:cNvSpPr>
            <a:spLocks/>
          </p:cNvSpPr>
          <p:nvPr/>
        </p:nvSpPr>
        <p:spPr bwMode="auto">
          <a:xfrm>
            <a:off x="215516" y="764704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cxnSp>
        <p:nvCxnSpPr>
          <p:cNvPr id="20" name="直線コネクタ 19"/>
          <p:cNvCxnSpPr>
            <a:stCxn id="12" idx="1"/>
          </p:cNvCxnSpPr>
          <p:nvPr/>
        </p:nvCxnSpPr>
        <p:spPr>
          <a:xfrm flipH="1" flipV="1">
            <a:off x="2636018" y="2168860"/>
            <a:ext cx="3340138" cy="78308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>
            <a:off x="6104276" y="1048960"/>
            <a:ext cx="25001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i="1" dirty="0">
                <a:solidFill>
                  <a:srgbClr val="FF0000"/>
                </a:solidFill>
              </a:rPr>
              <a:t>FS = </a:t>
            </a:r>
            <a:r>
              <a:rPr lang="en-US" altLang="ja-JP" sz="2400" b="1" i="1" dirty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i="1" dirty="0">
                <a:solidFill>
                  <a:srgbClr val="FF0000"/>
                </a:solidFill>
              </a:rPr>
              <a:t> (</a:t>
            </a:r>
            <a:r>
              <a:rPr lang="en-US" altLang="ja-JP" sz="2400" b="1" i="1" dirty="0">
                <a:solidFill>
                  <a:srgbClr val="FF0000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2400" b="1" i="1" baseline="30000" dirty="0">
                <a:solidFill>
                  <a:srgbClr val="FF0000"/>
                </a:solidFill>
                <a:latin typeface="Symbol" panose="05050102010706020507" pitchFamily="18" charset="2"/>
              </a:rPr>
              <a:t>0</a:t>
            </a:r>
            <a:r>
              <a:rPr lang="en-US" altLang="ja-JP" sz="2400" b="1" i="1" dirty="0">
                <a:solidFill>
                  <a:srgbClr val="FF0000"/>
                </a:solidFill>
              </a:rPr>
              <a:t> ) </a:t>
            </a:r>
            <a:r>
              <a:rPr lang="en-US" altLang="ja-JP" sz="2400" b="1" i="1" dirty="0" err="1">
                <a:solidFill>
                  <a:srgbClr val="FF0000"/>
                </a:solidFill>
              </a:rPr>
              <a:t>pn</a:t>
            </a:r>
            <a:endParaRPr lang="ja-JP" altLang="en-US" sz="2400" b="1" i="1" dirty="0">
              <a:solidFill>
                <a:srgbClr val="FF0000"/>
              </a:solidFill>
            </a:endParaRPr>
          </a:p>
          <a:p>
            <a:pPr algn="ctr"/>
            <a:r>
              <a:rPr lang="en-US" altLang="ja-JP" sz="2400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c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annot </a:t>
            </a:r>
            <a:r>
              <a:rPr lang="en-US" altLang="ja-JP" sz="2400" b="1" i="1" dirty="0">
                <a:solidFill>
                  <a:srgbClr val="FF0000"/>
                </a:solidFill>
              </a:rPr>
              <a:t>be 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from</a:t>
            </a:r>
          </a:p>
          <a:p>
            <a:pPr algn="ctr"/>
            <a:r>
              <a:rPr lang="en-US" altLang="ja-JP" sz="2400" b="1" i="1" dirty="0" smtClean="0">
                <a:solidFill>
                  <a:srgbClr val="FF0000"/>
                </a:solidFill>
              </a:rPr>
              <a:t>2NA of </a:t>
            </a:r>
            <a:r>
              <a:rPr lang="en-US" altLang="ja-JP" sz="24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*n </a:t>
            </a:r>
          </a:p>
        </p:txBody>
      </p:sp>
    </p:spTree>
    <p:extLst>
      <p:ext uri="{BB962C8B-B14F-4D97-AF65-F5344CB8AC3E}">
        <p14:creationId xmlns:p14="http://schemas.microsoft.com/office/powerpoint/2010/main" val="48501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akuma\Desktop\IM_Lp_Lp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" y="872716"/>
            <a:ext cx="7083103" cy="458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28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95836" y="1315767"/>
            <a:ext cx="1719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~</a:t>
            </a:r>
            <a:r>
              <a:rPr lang="en-US" altLang="ja-JP" sz="2400" b="1" dirty="0" smtClean="0"/>
              <a:t>190</a:t>
            </a:r>
            <a:r>
              <a:rPr kumimoji="1" lang="en-US" altLang="ja-JP" sz="2400" b="1" dirty="0" smtClean="0"/>
              <a:t> events</a:t>
            </a:r>
            <a:endParaRPr kumimoji="1" lang="ja-JP" altLang="en-US" sz="24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79512" y="5517232"/>
            <a:ext cx="8964488" cy="1340768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kumimoji="1" lang="en-US" altLang="ja-JP" b="1" dirty="0" smtClean="0"/>
              <a:t>total CS : ~200 </a:t>
            </a:r>
            <a:r>
              <a:rPr lang="en-US" altLang="ja-JP" b="1" dirty="0" err="1" smtClean="0">
                <a:latin typeface="Symbol" panose="05050102010706020507" pitchFamily="18" charset="2"/>
              </a:rPr>
              <a:t>m</a:t>
            </a:r>
            <a:r>
              <a:rPr kumimoji="1" lang="en-US" altLang="ja-JP" b="1" dirty="0" err="1" smtClean="0"/>
              <a:t>b</a:t>
            </a:r>
            <a:endParaRPr kumimoji="1" lang="en-US" altLang="ja-JP" b="1" dirty="0" smtClean="0"/>
          </a:p>
          <a:p>
            <a:pPr lvl="1"/>
            <a:r>
              <a:rPr kumimoji="1" lang="en-US" altLang="ja-JP" b="1" dirty="0" smtClean="0"/>
              <a:t>when phase-space distributions are assumed</a:t>
            </a:r>
          </a:p>
          <a:p>
            <a:r>
              <a:rPr lang="en-US" altLang="ja-JP" b="1" dirty="0"/>
              <a:t>Excess around the threshold? 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079612" y="1196752"/>
            <a:ext cx="1410964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</a:rPr>
              <a:t>IM(</a:t>
            </a:r>
            <a:r>
              <a:rPr kumimoji="1" lang="en-US" altLang="ja-JP" sz="3200" b="1" dirty="0" err="1" smtClean="0">
                <a:solidFill>
                  <a:srgbClr val="0070C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3200" b="1" dirty="0" err="1" smtClean="0">
                <a:solidFill>
                  <a:srgbClr val="0070C0"/>
                </a:solidFill>
              </a:rPr>
              <a:t>p</a:t>
            </a:r>
            <a:r>
              <a:rPr kumimoji="1" lang="en-US" altLang="ja-JP" sz="3200" b="1" dirty="0" smtClean="0">
                <a:solidFill>
                  <a:srgbClr val="0070C0"/>
                </a:solidFill>
              </a:rPr>
              <a:t>)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599892" y="5549170"/>
            <a:ext cx="4264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(~ </a:t>
            </a:r>
            <a:r>
              <a:rPr lang="en-US" altLang="ja-JP" sz="2000" dirty="0">
                <a:solidFill>
                  <a:srgbClr val="00B050"/>
                </a:solidFill>
              </a:rPr>
              <a:t>0.1% of total cross section of K</a:t>
            </a:r>
            <a:r>
              <a:rPr lang="en-US" altLang="ja-JP" sz="2000" baseline="30000" dirty="0">
                <a:solidFill>
                  <a:srgbClr val="00B050"/>
                </a:solidFill>
              </a:rPr>
              <a:t>-3</a:t>
            </a:r>
            <a:r>
              <a:rPr lang="en-US" altLang="ja-JP" sz="2000" dirty="0">
                <a:solidFill>
                  <a:srgbClr val="00B050"/>
                </a:solidFill>
              </a:rPr>
              <a:t>He) </a:t>
            </a:r>
            <a:endParaRPr kumimoji="1" lang="ja-JP" altLang="en-US" sz="2000" dirty="0">
              <a:solidFill>
                <a:srgbClr val="00B050"/>
              </a:solidFill>
            </a:endParaRPr>
          </a:p>
        </p:txBody>
      </p:sp>
      <p:pic>
        <p:nvPicPr>
          <p:cNvPr id="10243" name="Picture 3" descr="C:\Users\sakuma\Desktop\IM_Ln_Lp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960" y="3140968"/>
            <a:ext cx="3404544" cy="230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6192180" y="3429000"/>
            <a:ext cx="110479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IM(</a:t>
            </a:r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2400" b="1" dirty="0" smtClean="0">
                <a:solidFill>
                  <a:srgbClr val="0070C0"/>
                </a:solidFill>
              </a:rPr>
              <a:t>n)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12" name="タイトル 1"/>
          <p:cNvSpPr>
            <a:spLocks noGrp="1"/>
          </p:cNvSpPr>
          <p:nvPr>
            <p:ph type="title"/>
          </p:nvPr>
        </p:nvSpPr>
        <p:spPr>
          <a:xfrm>
            <a:off x="468052" y="80628"/>
            <a:ext cx="81724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Comparison </a:t>
            </a:r>
            <a:r>
              <a:rPr lang="en-US" altLang="ja-JP" b="1" dirty="0"/>
              <a:t>with </a:t>
            </a:r>
            <a:r>
              <a:rPr lang="en-US" altLang="ja-JP" b="1" dirty="0" smtClean="0"/>
              <a:t>Phase-Space</a:t>
            </a:r>
            <a:endParaRPr kumimoji="1" lang="ja-JP" altLang="en-US" b="1" dirty="0"/>
          </a:p>
        </p:txBody>
      </p:sp>
      <p:sp>
        <p:nvSpPr>
          <p:cNvPr id="13" name="Rectangle 5"/>
          <p:cNvSpPr>
            <a:spLocks/>
          </p:cNvSpPr>
          <p:nvPr/>
        </p:nvSpPr>
        <p:spPr bwMode="auto">
          <a:xfrm>
            <a:off x="4115172" y="2550966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4" name="Rectangle 5"/>
          <p:cNvSpPr>
            <a:spLocks/>
          </p:cNvSpPr>
          <p:nvPr/>
        </p:nvSpPr>
        <p:spPr bwMode="auto">
          <a:xfrm>
            <a:off x="6192180" y="3864162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69756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C:\Users\sakuma\Desktop\momn_Lp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108" y="3887251"/>
            <a:ext cx="3278400" cy="22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C:\Users\sakuma\Desktop\momp_Lp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784" y="3897052"/>
            <a:ext cx="3278400" cy="22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sakuma\Desktop\momL_Lp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" y="3942904"/>
            <a:ext cx="3278400" cy="22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sakuma\Desktop\OAln_Lp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286" y="800707"/>
            <a:ext cx="4683429" cy="317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sakuma\Desktop\OAlp_Lp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60" y="800708"/>
            <a:ext cx="4683429" cy="317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3548" y="6309320"/>
            <a:ext cx="8136396" cy="506312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b="1" dirty="0" smtClean="0"/>
              <a:t>data cannot be reproduced by the phase-space?</a:t>
            </a:r>
            <a:endParaRPr kumimoji="1" lang="ja-JP" altLang="en-US" b="1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052" y="80628"/>
            <a:ext cx="81724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Comparison </a:t>
            </a:r>
            <a:r>
              <a:rPr lang="en-US" altLang="ja-JP" b="1" dirty="0"/>
              <a:t>with </a:t>
            </a:r>
            <a:r>
              <a:rPr lang="en-US" altLang="ja-JP" b="1" dirty="0" smtClean="0"/>
              <a:t>Phase-Space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29</a:t>
            </a:fld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706707" y="1080754"/>
            <a:ext cx="1497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</a:rPr>
              <a:t>cos(</a:t>
            </a:r>
            <a:r>
              <a:rPr kumimoji="1" lang="en-US" altLang="ja-JP" sz="3200" b="1" dirty="0" err="1" smtClean="0">
                <a:solidFill>
                  <a:srgbClr val="0070C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3200" b="1" dirty="0" err="1" smtClean="0">
                <a:solidFill>
                  <a:srgbClr val="0070C0"/>
                </a:solidFill>
              </a:rPr>
              <a:t>p</a:t>
            </a:r>
            <a:r>
              <a:rPr kumimoji="1" lang="en-US" altLang="ja-JP" sz="3200" b="1" dirty="0" smtClean="0">
                <a:solidFill>
                  <a:srgbClr val="0070C0"/>
                </a:solidFill>
              </a:rPr>
              <a:t>)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991183" y="1080754"/>
            <a:ext cx="1497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</a:rPr>
              <a:t>cos(</a:t>
            </a:r>
            <a:r>
              <a:rPr kumimoji="1" lang="en-US" altLang="ja-JP" sz="3200" b="1" dirty="0" smtClean="0">
                <a:solidFill>
                  <a:srgbClr val="0070C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3200" b="1" dirty="0" smtClean="0">
                <a:solidFill>
                  <a:srgbClr val="0070C0"/>
                </a:solidFill>
              </a:rPr>
              <a:t>n)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9552" y="4226240"/>
            <a:ext cx="5918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err="1" smtClean="0">
                <a:solidFill>
                  <a:srgbClr val="0070C0"/>
                </a:solidFill>
              </a:rPr>
              <a:t>p</a:t>
            </a:r>
            <a:r>
              <a:rPr kumimoji="1" lang="en-US" altLang="ja-JP" sz="3200" b="1" baseline="-25000" dirty="0" err="1" smtClean="0">
                <a:solidFill>
                  <a:srgbClr val="0070C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endParaRPr kumimoji="1" lang="ja-JP" alt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516190" y="4185084"/>
            <a:ext cx="5517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solidFill>
                  <a:srgbClr val="0070C0"/>
                </a:solidFill>
              </a:rPr>
              <a:t>p</a:t>
            </a:r>
            <a:r>
              <a:rPr lang="en-US" altLang="ja-JP" sz="3200" b="1" baseline="-25000" dirty="0" smtClean="0">
                <a:solidFill>
                  <a:srgbClr val="0070C0"/>
                </a:solidFill>
              </a:rPr>
              <a:t>p</a:t>
            </a:r>
            <a:endParaRPr kumimoji="1" lang="ja-JP" alt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468518" y="4193795"/>
            <a:ext cx="5517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err="1" smtClean="0">
                <a:solidFill>
                  <a:srgbClr val="0070C0"/>
                </a:solidFill>
              </a:rPr>
              <a:t>p</a:t>
            </a:r>
            <a:r>
              <a:rPr lang="en-US" altLang="ja-JP" sz="3200" b="1" baseline="-25000" dirty="0" err="1" smtClean="0">
                <a:solidFill>
                  <a:srgbClr val="0070C0"/>
                </a:solidFill>
              </a:rPr>
              <a:t>n</a:t>
            </a:r>
            <a:endParaRPr kumimoji="1" lang="ja-JP" alt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5" name="Rectangle 5"/>
          <p:cNvSpPr>
            <a:spLocks/>
          </p:cNvSpPr>
          <p:nvPr/>
        </p:nvSpPr>
        <p:spPr bwMode="auto">
          <a:xfrm>
            <a:off x="3851920" y="4093331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6" name="Rectangle 5"/>
          <p:cNvSpPr>
            <a:spLocks/>
          </p:cNvSpPr>
          <p:nvPr/>
        </p:nvSpPr>
        <p:spPr bwMode="auto">
          <a:xfrm>
            <a:off x="2438493" y="2001549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7" name="Rectangle 5"/>
          <p:cNvSpPr>
            <a:spLocks/>
          </p:cNvSpPr>
          <p:nvPr/>
        </p:nvSpPr>
        <p:spPr bwMode="auto">
          <a:xfrm>
            <a:off x="6372200" y="4769859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8" name="Rectangle 5"/>
          <p:cNvSpPr>
            <a:spLocks/>
          </p:cNvSpPr>
          <p:nvPr/>
        </p:nvSpPr>
        <p:spPr bwMode="auto">
          <a:xfrm>
            <a:off x="6588224" y="2060848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9" name="Rectangle 5"/>
          <p:cNvSpPr>
            <a:spLocks/>
          </p:cNvSpPr>
          <p:nvPr/>
        </p:nvSpPr>
        <p:spPr bwMode="auto">
          <a:xfrm>
            <a:off x="935596" y="4189903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87244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2639194"/>
            <a:ext cx="8543292" cy="1579612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sz="4800" b="1" dirty="0" smtClean="0"/>
              <a:t>Formation + Decay</a:t>
            </a:r>
            <a:r>
              <a:rPr kumimoji="1" lang="en-US" altLang="ja-JP" sz="4800" b="1" dirty="0" smtClean="0"/>
              <a:t> Channel,</a:t>
            </a:r>
            <a:br>
              <a:rPr kumimoji="1" lang="en-US" altLang="ja-JP" sz="4800" b="1" dirty="0" smtClean="0"/>
            </a:br>
            <a:r>
              <a:rPr lang="en-US" altLang="ja-JP" sz="4800" b="1" dirty="0" err="1" smtClean="0"/>
              <a:t>Kinematically</a:t>
            </a:r>
            <a:r>
              <a:rPr lang="en-US" altLang="ja-JP" sz="4800" b="1" dirty="0" smtClean="0"/>
              <a:t> Complete </a:t>
            </a:r>
            <a:r>
              <a:rPr lang="en-US" altLang="ja-JP" sz="4800" b="1" baseline="30000" dirty="0" smtClean="0"/>
              <a:t>3</a:t>
            </a:r>
            <a:r>
              <a:rPr lang="en-US" altLang="ja-JP" sz="4800" b="1" dirty="0" smtClean="0"/>
              <a:t>He(K</a:t>
            </a:r>
            <a:r>
              <a:rPr lang="en-US" altLang="ja-JP" sz="4800" b="1" baseline="30000" dirty="0" smtClean="0"/>
              <a:t>-</a:t>
            </a:r>
            <a:r>
              <a:rPr lang="en-US" altLang="ja-JP" sz="4800" b="1" dirty="0" smtClean="0"/>
              <a:t>,</a:t>
            </a:r>
            <a:r>
              <a:rPr lang="en-US" altLang="ja-JP" sz="48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4800" b="1" dirty="0" err="1" smtClean="0">
                <a:solidFill>
                  <a:srgbClr val="FF0000"/>
                </a:solidFill>
              </a:rPr>
              <a:t>pn</a:t>
            </a:r>
            <a:r>
              <a:rPr lang="en-US" altLang="ja-JP" sz="4800" b="1" dirty="0" smtClean="0"/>
              <a:t>)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82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akuma\Desktop\nMm_n_Lp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340768"/>
            <a:ext cx="5381101" cy="392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" y="188640"/>
            <a:ext cx="8686800" cy="114300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/>
              <a:t>Kinematically</a:t>
            </a:r>
            <a:r>
              <a:rPr kumimoji="1" lang="en-US" altLang="ja-JP" b="1" dirty="0" smtClean="0"/>
              <a:t>-complete measurement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 </a:t>
            </a:r>
            <a:r>
              <a:rPr kumimoji="1" lang="en-US" altLang="ja-JP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pn</a:t>
            </a:r>
            <a:r>
              <a:rPr kumimoji="1" lang="en-US" altLang="ja-JP" b="1" dirty="0" smtClean="0"/>
              <a:t>)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" y="5292588"/>
            <a:ext cx="9144000" cy="1664804"/>
          </a:xfrm>
        </p:spPr>
        <p:txBody>
          <a:bodyPr>
            <a:normAutofit/>
          </a:bodyPr>
          <a:lstStyle/>
          <a:p>
            <a:r>
              <a:rPr kumimoji="1" lang="en-US" altLang="ja-JP" sz="2800" dirty="0" smtClean="0"/>
              <a:t>Minimum momentum transfer of the </a:t>
            </a:r>
            <a:r>
              <a:rPr kumimoji="1" lang="en-US" altLang="ja-JP" sz="2800" baseline="30000" dirty="0" smtClean="0"/>
              <a:t>3</a:t>
            </a:r>
            <a:r>
              <a:rPr kumimoji="1" lang="en-US" altLang="ja-JP" sz="2800" dirty="0" smtClean="0"/>
              <a:t>He(K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,n) reaction </a:t>
            </a:r>
          </a:p>
          <a:p>
            <a:pPr marL="0" indent="0">
              <a:buNone/>
            </a:pPr>
            <a:r>
              <a:rPr kumimoji="1" lang="en-US" altLang="ja-JP" sz="2800" dirty="0" smtClean="0">
                <a:sym typeface="Wingdings" panose="05000000000000000000" pitchFamily="2" charset="2"/>
              </a:rPr>
              <a:t>	 would enhance the S=-1 di-baryon production</a:t>
            </a:r>
            <a:endParaRPr kumimoji="1" lang="en-US" altLang="ja-JP" sz="2800" dirty="0" smtClean="0"/>
          </a:p>
          <a:p>
            <a:r>
              <a:rPr kumimoji="1" lang="en-US" altLang="ja-JP" sz="2800" b="1" dirty="0" smtClean="0"/>
              <a:t>More beam time is required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31</a:t>
            </a:fld>
            <a:endParaRPr kumimoji="1" lang="ja-JP" altLang="en-US"/>
          </a:p>
        </p:txBody>
      </p:sp>
      <p:pic>
        <p:nvPicPr>
          <p:cNvPr id="5123" name="Picture 3" descr="C:\Users\sakuma\Desktop\dalitz_Lpn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3800229" cy="311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4620533" y="1916832"/>
            <a:ext cx="17953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/>
              <a:t>only</a:t>
            </a:r>
          </a:p>
          <a:p>
            <a:pPr algn="ctr"/>
            <a:r>
              <a:rPr kumimoji="1" lang="en-US" altLang="ja-JP" sz="2800" b="1" dirty="0" smtClean="0"/>
              <a:t>~</a:t>
            </a:r>
            <a:r>
              <a:rPr lang="en-US" altLang="ja-JP" sz="2800" b="1" dirty="0" smtClean="0"/>
              <a:t>15</a:t>
            </a:r>
            <a:r>
              <a:rPr kumimoji="1" lang="en-US" altLang="ja-JP" sz="2800" b="1" dirty="0" smtClean="0"/>
              <a:t> events</a:t>
            </a:r>
            <a:endParaRPr kumimoji="1" lang="ja-JP" altLang="en-US" sz="2800" b="1" dirty="0"/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1436616" y="2247770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6984268" y="1661506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58740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2639194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ja-JP" sz="4800" b="1" dirty="0" smtClean="0"/>
              <a:t>Future Prospects of E15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56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75656" y="80628"/>
            <a:ext cx="6156684" cy="72008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000" b="1" dirty="0" smtClean="0"/>
              <a:t>E15 2</a:t>
            </a:r>
            <a:r>
              <a:rPr kumimoji="1" lang="en-US" altLang="ja-JP" sz="4000" b="1" baseline="30000" dirty="0" smtClean="0"/>
              <a:t>nd</a:t>
            </a:r>
            <a:r>
              <a:rPr kumimoji="1" lang="en-US" altLang="ja-JP" sz="4000" b="1" dirty="0" smtClean="0"/>
              <a:t> stage (approved)</a:t>
            </a:r>
            <a:endParaRPr kumimoji="1" lang="ja-JP" altLang="en-US" sz="40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434226" y="2672916"/>
            <a:ext cx="6234118" cy="57606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ja-JP" b="1" dirty="0" smtClean="0"/>
              <a:t>E15</a:t>
            </a:r>
            <a:r>
              <a:rPr lang="en-US" altLang="ja-JP" b="1" baseline="30000" dirty="0" smtClean="0"/>
              <a:t>2nd</a:t>
            </a:r>
            <a:r>
              <a:rPr lang="en-US" altLang="ja-JP" b="1" dirty="0" smtClean="0"/>
              <a:t>: 50x10</a:t>
            </a:r>
            <a:r>
              <a:rPr lang="en-US" altLang="ja-JP" b="1" baseline="30000" dirty="0" smtClean="0"/>
              <a:t>9</a:t>
            </a:r>
            <a:r>
              <a:rPr lang="en-US" altLang="ja-JP" b="1" dirty="0" smtClean="0"/>
              <a:t> </a:t>
            </a:r>
            <a:r>
              <a:rPr lang="en-US" altLang="ja-JP" b="1" dirty="0" err="1" smtClean="0"/>
              <a:t>kaons</a:t>
            </a:r>
            <a:r>
              <a:rPr lang="en-US" altLang="ja-JP" b="1" dirty="0" smtClean="0"/>
              <a:t> on target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33</a:t>
            </a:fld>
            <a:endParaRPr kumimoji="1" lang="ja-JP" altLang="en-US"/>
          </a:p>
        </p:txBody>
      </p:sp>
      <p:sp>
        <p:nvSpPr>
          <p:cNvPr id="5" name="下矢印 4"/>
          <p:cNvSpPr/>
          <p:nvPr/>
        </p:nvSpPr>
        <p:spPr>
          <a:xfrm>
            <a:off x="3815916" y="1808820"/>
            <a:ext cx="144016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b="1" dirty="0" smtClean="0"/>
              <a:t>x10</a:t>
            </a:r>
            <a:endParaRPr kumimoji="1" lang="ja-JP" altLang="en-US" sz="28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559816" y="3456293"/>
            <a:ext cx="4011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goal </a:t>
            </a:r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E15</a:t>
            </a:r>
            <a:r>
              <a:rPr kumimoji="1" lang="en-US" altLang="ja-JP" sz="3200" b="1" baseline="30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2nd</a:t>
            </a:r>
            <a:endParaRPr kumimoji="1" lang="ja-JP" alt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1500" y="3969060"/>
            <a:ext cx="89284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ja-JP" sz="2800" b="1" dirty="0"/>
              <a:t>derive </a:t>
            </a:r>
            <a:r>
              <a:rPr lang="en-US" altLang="ja-JP" sz="2800" b="1" dirty="0" err="1">
                <a:latin typeface="Symbol" panose="05050102010706020507" pitchFamily="18" charset="2"/>
              </a:rPr>
              <a:t>pS</a:t>
            </a:r>
            <a:r>
              <a:rPr lang="en-US" altLang="ja-JP" sz="2800" b="1" dirty="0" err="1"/>
              <a:t>N</a:t>
            </a:r>
            <a:r>
              <a:rPr lang="en-US" altLang="ja-JP" sz="2800" b="1" dirty="0"/>
              <a:t> decay </a:t>
            </a:r>
            <a:r>
              <a:rPr lang="en-US" altLang="ja-JP" sz="2800" b="1" dirty="0" smtClean="0"/>
              <a:t>information in </a:t>
            </a:r>
            <a:r>
              <a:rPr lang="en-US" altLang="ja-JP" sz="2800" b="1" baseline="30000" dirty="0" smtClean="0"/>
              <a:t>3</a:t>
            </a:r>
            <a:r>
              <a:rPr lang="en-US" altLang="ja-JP" sz="2800" b="1" dirty="0" smtClean="0"/>
              <a:t>He(K</a:t>
            </a:r>
            <a:r>
              <a:rPr lang="en-US" altLang="ja-JP" sz="2800" b="1" baseline="30000" dirty="0" smtClean="0"/>
              <a:t>-</a:t>
            </a:r>
            <a:r>
              <a:rPr lang="en-US" altLang="ja-JP" sz="2800" b="1" dirty="0" smtClean="0"/>
              <a:t>,</a:t>
            </a:r>
            <a:r>
              <a:rPr lang="en-US" altLang="ja-JP" sz="2800" b="1" dirty="0" smtClean="0">
                <a:solidFill>
                  <a:srgbClr val="FF0000"/>
                </a:solidFill>
              </a:rPr>
              <a:t>n</a:t>
            </a:r>
            <a:r>
              <a:rPr lang="en-US" altLang="ja-JP" sz="2800" b="1" dirty="0" smtClean="0"/>
              <a:t>)X reaction</a:t>
            </a:r>
            <a:endParaRPr lang="en-US" altLang="ja-JP" sz="2800" b="1" dirty="0"/>
          </a:p>
          <a:p>
            <a:pPr marL="514350" indent="-514350">
              <a:buFont typeface="+mj-lt"/>
              <a:buAutoNum type="arabicPeriod"/>
            </a:pPr>
            <a:endParaRPr lang="en-US" altLang="ja-JP" sz="10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ja-JP" sz="2800" b="1" dirty="0" smtClean="0"/>
              <a:t>confirm </a:t>
            </a:r>
            <a:r>
              <a:rPr lang="en-US" altLang="ja-JP" sz="2800" b="1" dirty="0"/>
              <a:t>the spectral shape of the 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/>
              <a:t>p</a:t>
            </a:r>
            <a:r>
              <a:rPr lang="en-US" altLang="ja-JP" sz="2800" i="1" dirty="0" smtClean="0"/>
              <a:t> </a:t>
            </a:r>
            <a:r>
              <a:rPr lang="en-US" altLang="ja-JP" sz="2800" b="1" dirty="0"/>
              <a:t>invariant-mass by the </a:t>
            </a:r>
            <a:r>
              <a:rPr lang="en-US" altLang="ja-JP" sz="2800" b="1" dirty="0" smtClean="0"/>
              <a:t>exclusive measurement </a:t>
            </a:r>
            <a:r>
              <a:rPr lang="en-US" altLang="ja-JP" sz="2800" b="1" dirty="0"/>
              <a:t>of </a:t>
            </a:r>
            <a:r>
              <a:rPr lang="en-US" altLang="ja-JP" sz="2800" b="1" baseline="30000" dirty="0" smtClean="0"/>
              <a:t>3</a:t>
            </a:r>
            <a:r>
              <a:rPr lang="en-US" altLang="ja-JP" sz="2800" b="1" dirty="0" smtClean="0"/>
              <a:t>He(K</a:t>
            </a:r>
            <a:r>
              <a:rPr lang="en-US" altLang="ja-JP" sz="2800" b="1" baseline="30000" dirty="0" smtClean="0"/>
              <a:t>-</a:t>
            </a:r>
            <a:r>
              <a:rPr lang="en-US" altLang="ja-JP" sz="2800" b="1" dirty="0" smtClean="0"/>
              <a:t>,</a:t>
            </a:r>
            <a:r>
              <a:rPr lang="en-US" altLang="ja-JP" sz="28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2800" b="1" dirty="0" smtClean="0"/>
              <a:t>)n</a:t>
            </a:r>
            <a:endParaRPr lang="en-US" altLang="ja-JP" sz="2800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sz="1000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sz="2800" b="1" dirty="0" smtClean="0"/>
              <a:t>explore </a:t>
            </a:r>
            <a:r>
              <a:rPr lang="en-US" altLang="ja-JP" sz="2800" b="1" dirty="0"/>
              <a:t>the neutron spectrum at 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q</a:t>
            </a:r>
            <a:r>
              <a:rPr lang="en-US" altLang="ja-JP" sz="2800" b="1" baseline="-25000" dirty="0" err="1" smtClean="0"/>
              <a:t>lab</a:t>
            </a:r>
            <a:r>
              <a:rPr lang="en-US" altLang="ja-JP" sz="2800" b="1" dirty="0" smtClean="0"/>
              <a:t>=0</a:t>
            </a:r>
            <a:r>
              <a:rPr lang="en-US" altLang="ja-JP" sz="2800" b="1" baseline="30000" dirty="0" smtClean="0"/>
              <a:t>O</a:t>
            </a:r>
            <a:r>
              <a:rPr lang="en-US" altLang="ja-JP" sz="2800" i="1" dirty="0" smtClean="0"/>
              <a:t> </a:t>
            </a:r>
            <a:r>
              <a:rPr lang="en-US" altLang="ja-JP" sz="2800" b="1" dirty="0"/>
              <a:t>with the </a:t>
            </a:r>
            <a:r>
              <a:rPr lang="en-US" altLang="ja-JP" sz="2800" b="1" dirty="0" err="1" smtClean="0"/>
              <a:t>kinematically</a:t>
            </a:r>
            <a:r>
              <a:rPr lang="en-US" altLang="ja-JP" sz="2800" b="1" dirty="0" smtClean="0"/>
              <a:t> complete measurement of </a:t>
            </a:r>
            <a:r>
              <a:rPr lang="en-US" altLang="ja-JP" sz="2800" b="1" baseline="30000" dirty="0" smtClean="0"/>
              <a:t>3</a:t>
            </a:r>
            <a:r>
              <a:rPr lang="en-US" altLang="ja-JP" sz="2800" b="1" dirty="0" smtClean="0"/>
              <a:t>He(K</a:t>
            </a:r>
            <a:r>
              <a:rPr lang="en-US" altLang="ja-JP" sz="2800" b="1" baseline="30000" dirty="0" smtClean="0"/>
              <a:t>-</a:t>
            </a:r>
            <a:r>
              <a:rPr lang="en-US" altLang="ja-JP" sz="2800" b="1" dirty="0" smtClean="0"/>
              <a:t>,</a:t>
            </a:r>
            <a:r>
              <a:rPr lang="en-US" altLang="ja-JP" sz="28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rgbClr val="FF0000"/>
                </a:solidFill>
              </a:rPr>
              <a:t>pn</a:t>
            </a:r>
            <a:r>
              <a:rPr lang="en-US" altLang="ja-JP" sz="2800" b="1" dirty="0" smtClean="0"/>
              <a:t>)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72008" y="3356992"/>
            <a:ext cx="8928484" cy="32763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075" name="Picture 3" descr="C:\Users\sakuma\Desktop\図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1" y="908720"/>
            <a:ext cx="8643938" cy="8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7236296" y="2679303"/>
            <a:ext cx="1277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</a:rPr>
              <a:t>in 2015</a:t>
            </a:r>
            <a:endParaRPr kumimoji="1" lang="ja-JP" alt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95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" r="1434" b="11780"/>
          <a:stretch/>
        </p:blipFill>
        <p:spPr>
          <a:xfrm>
            <a:off x="4139952" y="296652"/>
            <a:ext cx="3974713" cy="30741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7504" y="78656"/>
            <a:ext cx="4248472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Summary</a:t>
            </a:r>
            <a:r>
              <a:rPr kumimoji="1" lang="en-US" altLang="ja-JP" b="1" dirty="0" smtClean="0"/>
              <a:t> of E15 1</a:t>
            </a:r>
            <a:r>
              <a:rPr kumimoji="1" lang="en-US" altLang="ja-JP" b="1" baseline="30000" dirty="0" smtClean="0"/>
              <a:t>st</a:t>
            </a:r>
            <a:endParaRPr kumimoji="1" lang="ja-JP" altLang="en-US" b="1" baseline="300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095" y="3356992"/>
            <a:ext cx="5233210" cy="3505335"/>
          </a:xfrm>
          <a:prstGeom prst="rect">
            <a:avLst/>
          </a:prstGeom>
        </p:spPr>
      </p:pic>
      <p:cxnSp>
        <p:nvCxnSpPr>
          <p:cNvPr id="18" name="直線コネクタ 17"/>
          <p:cNvCxnSpPr/>
          <p:nvPr/>
        </p:nvCxnSpPr>
        <p:spPr>
          <a:xfrm flipH="1">
            <a:off x="6264188" y="620688"/>
            <a:ext cx="36004" cy="565262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6696235" y="389855"/>
            <a:ext cx="2247731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,n)X M.M.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-508" y="1052736"/>
            <a:ext cx="432048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Formation Channel</a:t>
            </a:r>
          </a:p>
          <a:p>
            <a:r>
              <a:rPr lang="en-US" altLang="ja-JP" sz="2400" i="1" dirty="0" smtClean="0"/>
              <a:t>Semi-Inclusive </a:t>
            </a:r>
            <a:r>
              <a:rPr lang="en-US" altLang="ja-JP" sz="2400" i="1" baseline="30000" dirty="0" smtClean="0"/>
              <a:t>3</a:t>
            </a:r>
            <a:r>
              <a:rPr lang="en-US" altLang="ja-JP" sz="2400" i="1" dirty="0" smtClean="0"/>
              <a:t>He(K</a:t>
            </a:r>
            <a:r>
              <a:rPr lang="en-US" altLang="ja-JP" sz="2400" i="1" baseline="30000" dirty="0" smtClean="0"/>
              <a:t>-</a:t>
            </a:r>
            <a:r>
              <a:rPr lang="en-US" altLang="ja-JP" sz="2400" i="1" dirty="0" smtClean="0"/>
              <a:t>,n)X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No significant bump structure </a:t>
            </a:r>
            <a:r>
              <a:rPr kumimoji="1" lang="en-US" altLang="ja-JP" sz="2400" dirty="0" smtClean="0"/>
              <a:t>in the d</a:t>
            </a:r>
            <a:r>
              <a:rPr lang="en-US" altLang="ja-JP" sz="2400" dirty="0" smtClean="0"/>
              <a:t>eeply </a:t>
            </a:r>
            <a:r>
              <a:rPr lang="en-US" altLang="ja-JP" sz="2400" dirty="0"/>
              <a:t>bound region</a:t>
            </a:r>
            <a:endParaRPr kumimoji="1" lang="en-US" altLang="ja-JP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Excess </a:t>
            </a:r>
            <a:r>
              <a:rPr lang="en-US" altLang="ja-JP" sz="2400" b="1" dirty="0" smtClean="0"/>
              <a:t>below </a:t>
            </a:r>
            <a:r>
              <a:rPr lang="en-US" altLang="ja-JP" sz="2400" b="1" dirty="0"/>
              <a:t>the threshold</a:t>
            </a:r>
            <a:r>
              <a:rPr kumimoji="1" lang="en-US" altLang="ja-JP" sz="2400" b="1" dirty="0" smtClean="0"/>
              <a:t> </a:t>
            </a:r>
            <a:r>
              <a:rPr kumimoji="1" lang="en-US" altLang="ja-JP" sz="2400" dirty="0" smtClean="0"/>
              <a:t>attributed to 2NA of 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smtClean="0"/>
              <a:t>*n?</a:t>
            </a:r>
            <a:endParaRPr kumimoji="1" lang="ja-JP" altLang="en-US" sz="2400" dirty="0"/>
          </a:p>
        </p:txBody>
      </p:sp>
      <p:cxnSp>
        <p:nvCxnSpPr>
          <p:cNvPr id="23" name="直線コネクタ 22"/>
          <p:cNvCxnSpPr/>
          <p:nvPr/>
        </p:nvCxnSpPr>
        <p:spPr>
          <a:xfrm flipV="1">
            <a:off x="5832140" y="296652"/>
            <a:ext cx="0" cy="5976664"/>
          </a:xfrm>
          <a:prstGeom prst="line">
            <a:avLst/>
          </a:prstGeom>
          <a:ln w="25400">
            <a:solidFill>
              <a:srgbClr val="00B0F0"/>
            </a:solidFill>
            <a:prstDash val="dash"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5135486" y="-5898"/>
            <a:ext cx="1416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00B0F0"/>
                </a:solidFill>
              </a:rPr>
              <a:t>FINUDA/DISTO</a:t>
            </a:r>
            <a:endParaRPr kumimoji="1" lang="ja-JP" altLang="en-US" sz="1600" dirty="0">
              <a:solidFill>
                <a:srgbClr val="00B0F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0" y="3903436"/>
            <a:ext cx="41976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Decay Channel</a:t>
            </a:r>
          </a:p>
          <a:p>
            <a:r>
              <a:rPr lang="en-US" altLang="ja-JP" sz="2400" i="1" dirty="0" smtClean="0"/>
              <a:t>Exclusive </a:t>
            </a:r>
            <a:r>
              <a:rPr lang="en-US" altLang="ja-JP" sz="2400" i="1" baseline="30000" dirty="0" smtClean="0"/>
              <a:t>3</a:t>
            </a:r>
            <a:r>
              <a:rPr lang="en-US" altLang="ja-JP" sz="2400" i="1" dirty="0" smtClean="0"/>
              <a:t>He(K</a:t>
            </a:r>
            <a:r>
              <a:rPr lang="en-US" altLang="ja-JP" sz="2400" i="1" baseline="30000" dirty="0" smtClean="0"/>
              <a:t>-</a:t>
            </a:r>
            <a:r>
              <a:rPr lang="en-US" altLang="ja-JP" sz="2400" i="1" dirty="0" smtClean="0"/>
              <a:t>,</a:t>
            </a:r>
            <a:r>
              <a:rPr lang="en-US" altLang="ja-JP" sz="2400" i="1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400" i="1" dirty="0" err="1" smtClean="0"/>
              <a:t>p</a:t>
            </a:r>
            <a:r>
              <a:rPr lang="en-US" altLang="ja-JP" sz="2400" i="1" dirty="0" smtClean="0"/>
              <a:t>)n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Hint </a:t>
            </a:r>
            <a:r>
              <a:rPr kumimoji="1" lang="en-US" altLang="ja-JP" sz="2400" b="1" smtClean="0"/>
              <a:t>of the excess </a:t>
            </a:r>
            <a:r>
              <a:rPr kumimoji="1" lang="en-US" altLang="ja-JP" sz="2400" b="1" dirty="0" smtClean="0"/>
              <a:t>around the threshold</a:t>
            </a:r>
            <a:endParaRPr kumimoji="1" lang="en-US" altLang="ja-JP" sz="2400" b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400" dirty="0" smtClean="0"/>
              <a:t>Cannot be from</a:t>
            </a:r>
            <a:r>
              <a:rPr kumimoji="1" lang="en-US" altLang="ja-JP" sz="2400" dirty="0" smtClean="0"/>
              <a:t> 2NA of 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smtClean="0"/>
              <a:t>*n (final state = </a:t>
            </a:r>
            <a:r>
              <a:rPr kumimoji="1" lang="en-US" altLang="ja-JP" sz="24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err="1" smtClean="0"/>
              <a:t>pn</a:t>
            </a:r>
            <a:r>
              <a:rPr kumimoji="1" lang="en-US" altLang="ja-JP" sz="2400" dirty="0" smtClean="0"/>
              <a:t>)</a:t>
            </a:r>
            <a:endParaRPr kumimoji="1" lang="ja-JP" altLang="en-US" sz="24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310355" y="3501008"/>
            <a:ext cx="1712328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 I.M.</a:t>
            </a:r>
          </a:p>
          <a:p>
            <a:pPr algn="ctr"/>
            <a:r>
              <a:rPr lang="en-US" altLang="ja-JP" sz="2000" b="1" dirty="0" smtClean="0">
                <a:solidFill>
                  <a:schemeClr val="bg1"/>
                </a:solidFill>
              </a:rPr>
              <a:t>of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ja-JP" sz="20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0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0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)n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Rectangle 5"/>
          <p:cNvSpPr>
            <a:spLocks/>
          </p:cNvSpPr>
          <p:nvPr/>
        </p:nvSpPr>
        <p:spPr bwMode="auto">
          <a:xfrm>
            <a:off x="6779468" y="4207150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 rot="690841">
            <a:off x="431188" y="2458097"/>
            <a:ext cx="8532948" cy="193899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altLang="ja-JP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Interesting hints of S=-1 system  have been obtained in E15 1</a:t>
            </a:r>
            <a:r>
              <a:rPr lang="en-US" altLang="ja-JP" sz="4000" b="1" baseline="30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st</a:t>
            </a:r>
            <a:r>
              <a:rPr lang="en-US" altLang="ja-JP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altLang="ja-JP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E15 2</a:t>
            </a:r>
            <a:r>
              <a:rPr lang="en-US" altLang="ja-JP" sz="4000" b="1" baseline="30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nd</a:t>
            </a:r>
            <a:r>
              <a:rPr lang="en-US" altLang="ja-JP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will be performed in 2015.</a:t>
            </a:r>
            <a:endParaRPr lang="en-US" altLang="ja-JP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050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" t="12001" r="3084" b="4081"/>
          <a:stretch/>
        </p:blipFill>
        <p:spPr>
          <a:xfrm>
            <a:off x="-1" y="1052736"/>
            <a:ext cx="9144001" cy="5832648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The J-PARC E15 Collaboration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39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13262</TotalTime>
  <Words>1497</Words>
  <Application>Microsoft Office PowerPoint</Application>
  <PresentationFormat>画面に合わせる (4:3)</PresentationFormat>
  <Paragraphs>356</Paragraphs>
  <Slides>35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36" baseType="lpstr">
      <vt:lpstr>Office ​​テーマ</vt:lpstr>
      <vt:lpstr>Recent results and future prospects of the KbarNN search via the (K-,N) reaction at J-PARC </vt:lpstr>
      <vt:lpstr>Kaonic Nuclei</vt:lpstr>
      <vt:lpstr>K-pp Bound State</vt:lpstr>
      <vt:lpstr>Experimental Principle of E15</vt:lpstr>
      <vt:lpstr>Experimental Setup</vt:lpstr>
      <vt:lpstr>E15 1st Stage Physics-Run</vt:lpstr>
      <vt:lpstr>Summary of E15 1st</vt:lpstr>
      <vt:lpstr>Formation Channel, Semi-Inclusive 3He(K-,n)X</vt:lpstr>
      <vt:lpstr>Semi-Inclusive Spectrum</vt:lpstr>
      <vt:lpstr>Background Evaluation</vt:lpstr>
      <vt:lpstr>Spectrum below the Threshold</vt:lpstr>
      <vt:lpstr>Comparison between E15 and Other Results</vt:lpstr>
      <vt:lpstr>Comparison between E15 and Other Results</vt:lpstr>
      <vt:lpstr>U.L. of the deeply-Bound K-pp</vt:lpstr>
      <vt:lpstr>U.L. of the deeply-Bound K-pp</vt:lpstr>
      <vt:lpstr>Spectrum below the Threshold</vt:lpstr>
      <vt:lpstr>Excess = Elementary Processes?</vt:lpstr>
      <vt:lpstr>Excess = pSN, pSNN, etc?</vt:lpstr>
      <vt:lpstr>Excess = L*N, etc?</vt:lpstr>
      <vt:lpstr>Excess = Loosely-Bound K-pp?</vt:lpstr>
      <vt:lpstr>Comparison between E15 and Calc.</vt:lpstr>
      <vt:lpstr>Decay Channel, Exclusive 3He(K-,Lp)n</vt:lpstr>
      <vt:lpstr>Exclusive 3He(K-,Lp)n events</vt:lpstr>
      <vt:lpstr>Dalitz plot</vt:lpstr>
      <vt:lpstr>Dalitz plot</vt:lpstr>
      <vt:lpstr>K-induced vs p-induced</vt:lpstr>
      <vt:lpstr>Lp Invariant Mass</vt:lpstr>
      <vt:lpstr>Comparison with Phase-Space</vt:lpstr>
      <vt:lpstr>Comparison with Phase-Space</vt:lpstr>
      <vt:lpstr>Formation + Decay Channel, Kinematically Complete 3He(K-,Lpn)</vt:lpstr>
      <vt:lpstr>Kinematically-complete measurement of 3He(K-, Lpn)</vt:lpstr>
      <vt:lpstr>Future Prospects of E15</vt:lpstr>
      <vt:lpstr>E15 2nd stage (approved)</vt:lpstr>
      <vt:lpstr>Summary of E15 1st</vt:lpstr>
      <vt:lpstr>The J-PARC E15 Collaboration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search for deeply-bound kaonic nuclear states by in-flight   3He(K-, N) reactions at J-PARC</dc:title>
  <dc:creator>sakuma</dc:creator>
  <cp:lastModifiedBy>sakuma</cp:lastModifiedBy>
  <cp:revision>665</cp:revision>
  <cp:lastPrinted>2014-10-20T03:16:28Z</cp:lastPrinted>
  <dcterms:created xsi:type="dcterms:W3CDTF">2013-09-03T00:26:31Z</dcterms:created>
  <dcterms:modified xsi:type="dcterms:W3CDTF">2014-10-29T15:55:13Z</dcterms:modified>
</cp:coreProperties>
</file>