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6" r:id="rId2"/>
    <p:sldId id="265" r:id="rId3"/>
    <p:sldId id="356" r:id="rId4"/>
    <p:sldId id="267" r:id="rId5"/>
    <p:sldId id="303" r:id="rId6"/>
    <p:sldId id="304" r:id="rId7"/>
    <p:sldId id="302" r:id="rId8"/>
    <p:sldId id="359" r:id="rId9"/>
    <p:sldId id="357" r:id="rId10"/>
    <p:sldId id="355" r:id="rId11"/>
    <p:sldId id="361" r:id="rId12"/>
    <p:sldId id="274" r:id="rId13"/>
    <p:sldId id="305" r:id="rId14"/>
    <p:sldId id="328" r:id="rId15"/>
    <p:sldId id="363" r:id="rId16"/>
    <p:sldId id="369" r:id="rId17"/>
    <p:sldId id="370" r:id="rId18"/>
    <p:sldId id="371" r:id="rId19"/>
    <p:sldId id="364" r:id="rId20"/>
    <p:sldId id="366" r:id="rId21"/>
    <p:sldId id="327" r:id="rId22"/>
    <p:sldId id="373" r:id="rId23"/>
    <p:sldId id="266" r:id="rId24"/>
  </p:sldIdLst>
  <p:sldSz cx="9144000" cy="6858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2692" autoAdjust="0"/>
  </p:normalViewPr>
  <p:slideViewPr>
    <p:cSldViewPr showGuides="1">
      <p:cViewPr varScale="1">
        <p:scale>
          <a:sx n="72" d="100"/>
          <a:sy n="72" d="100"/>
        </p:scale>
        <p:origin x="-7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CC1AE-A8DE-46F2-844C-02971CD49016}" type="datetimeFigureOut">
              <a:rPr kumimoji="1" lang="ja-JP" altLang="en-US" smtClean="0"/>
              <a:t>2015/8/3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90C00-EA69-4F0C-909F-E277F70E84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6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969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439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9BC9-F67F-4679-8349-C1ACD35871DB}" type="datetime1">
              <a:rPr kumimoji="1" lang="ja-JP" altLang="en-US" smtClean="0"/>
              <a:t>2015/8/3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20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FCEE-1865-4AAD-9F9E-A2D6E3755E8E}" type="datetime1">
              <a:rPr kumimoji="1" lang="ja-JP" altLang="en-US" smtClean="0"/>
              <a:t>2015/8/3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1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63F2-55FB-48EC-A55C-464AA772023A}" type="datetime1">
              <a:rPr kumimoji="1" lang="ja-JP" altLang="en-US" smtClean="0"/>
              <a:t>2015/8/3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8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EF9E-32A3-4A8F-9EEB-0A692080B380}" type="datetime1">
              <a:rPr kumimoji="1" lang="ja-JP" altLang="en-US" smtClean="0"/>
              <a:t>2015/8/3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2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2DC2-5C1C-4E6E-821B-9E11CBC2A274}" type="datetime1">
              <a:rPr kumimoji="1" lang="ja-JP" altLang="en-US" smtClean="0"/>
              <a:t>2015/8/3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91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DEF-6E06-49DB-9190-941FBB79C13D}" type="datetime1">
              <a:rPr kumimoji="1" lang="ja-JP" altLang="en-US" smtClean="0"/>
              <a:t>2015/8/3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31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AC70-81B7-4472-B9D9-08DEE53C718C}" type="datetime1">
              <a:rPr kumimoji="1" lang="ja-JP" altLang="en-US" smtClean="0"/>
              <a:t>2015/8/3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03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FA9C5-A7CB-44F0-A4F6-D6AEF342B734}" type="datetime1">
              <a:rPr kumimoji="1" lang="ja-JP" altLang="en-US" smtClean="0"/>
              <a:t>2015/8/3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9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947-CCFC-4773-A4F8-1BE9B4B55235}" type="datetime1">
              <a:rPr kumimoji="1" lang="ja-JP" altLang="en-US" smtClean="0"/>
              <a:t>2015/8/3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8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1F6DE-BBC9-4794-941C-1E081893D801}" type="datetime1">
              <a:rPr kumimoji="1" lang="ja-JP" altLang="en-US" smtClean="0"/>
              <a:t>2015/8/3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553D-9173-4A63-9EE9-11DCAB1AC4C6}" type="datetime1">
              <a:rPr kumimoji="1" lang="ja-JP" altLang="en-US" smtClean="0"/>
              <a:t>2015/8/3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68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5C378-136C-486B-81F6-664933FE7268}" type="datetime1">
              <a:rPr kumimoji="1" lang="ja-JP" altLang="en-US" smtClean="0"/>
              <a:t>2015/8/3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1520" y="1457349"/>
            <a:ext cx="8676964" cy="2691731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ja-JP" sz="5400" b="1" dirty="0"/>
              <a:t>Latest results of the </a:t>
            </a:r>
            <a:r>
              <a:rPr lang="en-US" altLang="ja-JP" sz="5400" b="1" dirty="0" err="1"/>
              <a:t>K</a:t>
            </a:r>
            <a:r>
              <a:rPr lang="en-US" altLang="ja-JP" sz="5400" b="1" baseline="30000" dirty="0" err="1"/>
              <a:t>bar</a:t>
            </a:r>
            <a:r>
              <a:rPr lang="en-US" altLang="ja-JP" sz="5400" b="1" dirty="0" err="1"/>
              <a:t>NN</a:t>
            </a:r>
            <a:r>
              <a:rPr lang="en-US" altLang="ja-JP" sz="5400" b="1" dirty="0"/>
              <a:t> search via the (K</a:t>
            </a:r>
            <a:r>
              <a:rPr lang="en-US" altLang="ja-JP" sz="5400" b="1" baseline="30000" dirty="0"/>
              <a:t>-</a:t>
            </a:r>
            <a:r>
              <a:rPr lang="en-US" altLang="ja-JP" sz="5400" b="1" dirty="0"/>
              <a:t>,N) </a:t>
            </a:r>
            <a:r>
              <a:rPr lang="en-US" altLang="ja-JP" sz="5400" b="1" dirty="0" smtClean="0"/>
              <a:t>reaction</a:t>
            </a:r>
            <a:br>
              <a:rPr lang="en-US" altLang="ja-JP" sz="5400" b="1" dirty="0" smtClean="0"/>
            </a:br>
            <a:r>
              <a:rPr lang="en-US" altLang="ja-JP" sz="5400" b="1" dirty="0" smtClean="0"/>
              <a:t>in </a:t>
            </a:r>
            <a:r>
              <a:rPr lang="en-US" altLang="ja-JP" sz="5400" b="1" dirty="0"/>
              <a:t>J-PARC E15</a:t>
            </a:r>
            <a:endParaRPr kumimoji="1" lang="ja-JP" altLang="en-US" sz="54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400800" cy="1152128"/>
          </a:xfrm>
        </p:spPr>
        <p:txBody>
          <a:bodyPr>
            <a:noAutofit/>
          </a:bodyPr>
          <a:lstStyle/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F. Sakuma, </a:t>
            </a:r>
            <a:r>
              <a:rPr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RIKEN</a:t>
            </a: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 the J-PARC E15 collaboration</a:t>
            </a:r>
            <a:endParaRPr kumimoji="1"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218346" y="6518818"/>
            <a:ext cx="4693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ストレンジネス核物理の</a:t>
            </a:r>
            <a:r>
              <a:rPr lang="ja-JP" altLang="en-US" sz="1600" dirty="0" smtClean="0"/>
              <a:t>発展方向研究会 </a:t>
            </a:r>
            <a:r>
              <a:rPr lang="en-US" altLang="ja-JP" sz="1600" dirty="0" smtClean="0"/>
              <a:t>2015 </a:t>
            </a:r>
            <a:r>
              <a:rPr lang="en-US" altLang="ja-JP" sz="1600" dirty="0" smtClean="0"/>
              <a:t>8/3-5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0168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1960880"/>
            <a:ext cx="8891629" cy="39884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J-PARC E15 Experiment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12548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ja-JP" b="1" dirty="0"/>
              <a:t>A search for the simplest </a:t>
            </a:r>
            <a:r>
              <a:rPr lang="en-US" altLang="ja-JP" b="1" dirty="0" err="1"/>
              <a:t>kaonic</a:t>
            </a:r>
            <a:r>
              <a:rPr lang="en-US" altLang="ja-JP" b="1" dirty="0"/>
              <a:t> </a:t>
            </a:r>
            <a:r>
              <a:rPr lang="en-US" altLang="ja-JP" b="1" dirty="0" smtClean="0"/>
              <a:t>nucleus, K</a:t>
            </a:r>
            <a:r>
              <a:rPr lang="en-US" altLang="ja-JP" b="1" baseline="30000" dirty="0" smtClean="0"/>
              <a:t>-</a:t>
            </a:r>
            <a:r>
              <a:rPr lang="en-US" altLang="ja-JP" b="1" dirty="0" err="1" smtClean="0"/>
              <a:t>pp</a:t>
            </a:r>
            <a:r>
              <a:rPr lang="en-US" altLang="ja-JP" b="1" dirty="0" smtClean="0"/>
              <a:t>, using </a:t>
            </a:r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</a:t>
            </a:r>
            <a:r>
              <a:rPr lang="en-US" altLang="ja-JP" b="1" i="1" dirty="0" smtClean="0"/>
              <a:t>in-flight</a:t>
            </a:r>
            <a:r>
              <a:rPr lang="en-US" altLang="ja-JP" b="1" dirty="0" smtClean="0"/>
              <a:t> 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,n) reaction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39419" y="5949280"/>
            <a:ext cx="3545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kumimoji="1" lang="en-US" altLang="ja-JP" sz="2400" b="1" dirty="0" smtClean="0">
                <a:solidFill>
                  <a:srgbClr val="0070C0"/>
                </a:solidFill>
              </a:rPr>
              <a:t>two-nucleon absorption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ja-JP" sz="2400" b="1" dirty="0" smtClean="0">
                <a:solidFill>
                  <a:srgbClr val="0070C0"/>
                </a:solidFill>
              </a:rPr>
              <a:t>hyperon decays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右中かっこ 5"/>
          <p:cNvSpPr/>
          <p:nvPr/>
        </p:nvSpPr>
        <p:spPr>
          <a:xfrm>
            <a:off x="3690582" y="6093296"/>
            <a:ext cx="125334" cy="720080"/>
          </a:xfrm>
          <a:prstGeom prst="rightBrac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779912" y="6165304"/>
            <a:ext cx="5467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</a:rPr>
              <a:t>CAN be discriminated </a:t>
            </a:r>
            <a:r>
              <a:rPr kumimoji="1" lang="en-US" altLang="ja-JP" sz="2800" b="1" dirty="0" err="1" smtClean="0">
                <a:solidFill>
                  <a:srgbClr val="0070C0"/>
                </a:solidFill>
              </a:rPr>
              <a:t>kinematically</a:t>
            </a:r>
            <a:endParaRPr kumimoji="1" lang="ja-JP" alt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25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Setup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3711104"/>
            <a:ext cx="4478351" cy="278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7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Status of the E15 Experiment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1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9756" y="908720"/>
            <a:ext cx="8964488" cy="1656184"/>
          </a:xfrm>
        </p:spPr>
        <p:txBody>
          <a:bodyPr>
            <a:noAutofit/>
          </a:bodyPr>
          <a:lstStyle/>
          <a:p>
            <a:r>
              <a:rPr kumimoji="1" lang="en-US" altLang="ja-JP" sz="2800" dirty="0" smtClean="0"/>
              <a:t>Production run of </a:t>
            </a:r>
            <a:r>
              <a:rPr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~1% of the approved proposal </a:t>
            </a:r>
            <a:r>
              <a:rPr kumimoji="1" lang="en-US" altLang="ja-JP" sz="2800" dirty="0" smtClean="0"/>
              <a:t>was successfully carried out in 2013.</a:t>
            </a:r>
          </a:p>
          <a:p>
            <a:r>
              <a:rPr lang="en-US" altLang="ja-JP" sz="2800" b="1" dirty="0" smtClean="0">
                <a:solidFill>
                  <a:srgbClr val="0070C0"/>
                </a:solidFill>
              </a:rPr>
              <a:t>2</a:t>
            </a:r>
            <a:r>
              <a:rPr lang="en-US" altLang="ja-JP" sz="2800" b="1" baseline="30000" dirty="0" smtClean="0">
                <a:solidFill>
                  <a:srgbClr val="0070C0"/>
                </a:solidFill>
              </a:rPr>
              <a:t>nd</a:t>
            </a:r>
            <a:r>
              <a:rPr lang="en-US" altLang="ja-JP" sz="2800" b="1" dirty="0" smtClean="0">
                <a:solidFill>
                  <a:srgbClr val="0070C0"/>
                </a:solidFill>
              </a:rPr>
              <a:t> physics run will be performed in the autumn of 2015</a:t>
            </a:r>
            <a:endParaRPr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51520" y="6192024"/>
            <a:ext cx="8633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i="1" dirty="0" smtClean="0"/>
              <a:t>* production </a:t>
            </a:r>
            <a:r>
              <a:rPr lang="en-US" altLang="ja-JP" i="1" dirty="0"/>
              <a:t>target: Au 50% loss, spill length: </a:t>
            </a:r>
            <a:r>
              <a:rPr lang="en-US" altLang="ja-JP" i="1" dirty="0" smtClean="0"/>
              <a:t>2s</a:t>
            </a:r>
            <a:r>
              <a:rPr lang="en-US" altLang="ja-JP" i="1" dirty="0"/>
              <a:t>, spill duty factor: </a:t>
            </a:r>
            <a:r>
              <a:rPr lang="en-US" altLang="ja-JP" i="1" dirty="0" smtClean="0"/>
              <a:t>35~45%, K/pi ratio: ~1/2</a:t>
            </a:r>
          </a:p>
          <a:p>
            <a:r>
              <a:rPr lang="en-US" altLang="ja-JP" i="1" dirty="0" smtClean="0"/>
              <a:t>* ~70% of beam </a:t>
            </a:r>
            <a:r>
              <a:rPr lang="en-US" altLang="ja-JP" i="1" dirty="0" err="1" smtClean="0"/>
              <a:t>kaons</a:t>
            </a:r>
            <a:r>
              <a:rPr lang="en-US" altLang="ja-JP" i="1" dirty="0" smtClean="0"/>
              <a:t> hit the </a:t>
            </a:r>
            <a:r>
              <a:rPr lang="en-US" altLang="ja-JP" i="1" dirty="0" err="1" smtClean="0"/>
              <a:t>fiducial</a:t>
            </a:r>
            <a:r>
              <a:rPr lang="en-US" altLang="ja-JP" i="1" dirty="0" smtClean="0"/>
              <a:t> volume of </a:t>
            </a:r>
            <a:r>
              <a:rPr lang="en-US" altLang="ja-JP" i="1" baseline="30000" dirty="0" smtClean="0"/>
              <a:t>3</a:t>
            </a:r>
            <a:r>
              <a:rPr lang="en-US" altLang="ja-JP" i="1" dirty="0" smtClean="0"/>
              <a:t>He target</a:t>
            </a:r>
            <a:endParaRPr lang="en-US" altLang="ja-JP" i="1" dirty="0"/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162497"/>
              </p:ext>
            </p:extLst>
          </p:nvPr>
        </p:nvGraphicFramePr>
        <p:xfrm>
          <a:off x="62879" y="2463316"/>
          <a:ext cx="9018241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2737"/>
                <a:gridCol w="803290"/>
                <a:gridCol w="1570067"/>
                <a:gridCol w="1606580"/>
                <a:gridCol w="1095395"/>
                <a:gridCol w="1880172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Exp. Target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Primary-beam intensity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Secondary-</a:t>
                      </a:r>
                      <a:r>
                        <a:rPr kumimoji="1" lang="en-US" altLang="ja-JP" baseline="0" dirty="0" err="1" smtClean="0"/>
                        <a:t>kaon</a:t>
                      </a:r>
                      <a:r>
                        <a:rPr kumimoji="1" lang="en-US" altLang="ja-JP" baseline="0" dirty="0" smtClean="0"/>
                        <a:t> intensity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Duration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Kaons</a:t>
                      </a:r>
                      <a:r>
                        <a:rPr kumimoji="1" lang="en-US" altLang="ja-JP" baseline="0" dirty="0" smtClean="0"/>
                        <a:t> on target</a:t>
                      </a:r>
                    </a:p>
                    <a:p>
                      <a:pPr algn="ctr"/>
                      <a:r>
                        <a:rPr kumimoji="1" lang="en-US" altLang="ja-JP" baseline="0" dirty="0" smtClean="0"/>
                        <a:t>(w/ </a:t>
                      </a:r>
                      <a:r>
                        <a:rPr kumimoji="1" lang="en-US" altLang="ja-JP" baseline="0" dirty="0" err="1" smtClean="0"/>
                        <a:t>tgt</a:t>
                      </a:r>
                      <a:r>
                        <a:rPr kumimoji="1" lang="en-US" altLang="ja-JP" baseline="0" dirty="0" smtClean="0"/>
                        <a:t> selection)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May, 2013</a:t>
                      </a:r>
                    </a:p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(Run#49c)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He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24 kW</a:t>
                      </a:r>
                    </a:p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(30 </a:t>
                      </a:r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Tppp</a:t>
                      </a:r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kumimoji="1" lang="en-US" altLang="ja-JP" sz="2000" baseline="0" dirty="0" smtClean="0">
                          <a:solidFill>
                            <a:schemeClr val="tx1"/>
                          </a:solidFill>
                        </a:rPr>
                        <a:t> 6s)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140 k/spill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88 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5.3 x 10</a:t>
                      </a:r>
                      <a:r>
                        <a:rPr kumimoji="1" lang="en-US" altLang="ja-JP" sz="2400" baseline="30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kumimoji="1" lang="ja-JP" altLang="en-US" sz="2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Apr-May,</a:t>
                      </a:r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 2015</a:t>
                      </a:r>
                    </a:p>
                    <a:p>
                      <a:pPr algn="ctr"/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(Run#62)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kumimoji="1" lang="en-US" altLang="ja-JP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kumimoji="1" lang="ja-JP" alt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26.5 kW</a:t>
                      </a:r>
                    </a:p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(33 </a:t>
                      </a:r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Tppp</a:t>
                      </a:r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kumimoji="1" lang="en-US" altLang="ja-JP" sz="2000" baseline="0" dirty="0" smtClean="0">
                          <a:solidFill>
                            <a:schemeClr val="tx1"/>
                          </a:solidFill>
                        </a:rPr>
                        <a:t> 6s)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130 k/spill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73 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3.7 x 10</a:t>
                      </a:r>
                      <a:r>
                        <a:rPr kumimoji="1" lang="en-US" altLang="ja-JP" sz="2400" baseline="30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kumimoji="1" lang="ja-JP" altLang="en-US" sz="2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Apr-May,</a:t>
                      </a:r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 2015</a:t>
                      </a:r>
                    </a:p>
                    <a:p>
                      <a:pPr algn="ctr"/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(Run#62)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kumimoji="1" lang="en-US" altLang="ja-JP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kumimoji="1" lang="ja-JP" alt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26.5 kW</a:t>
                      </a:r>
                    </a:p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(33 </a:t>
                      </a:r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Tppp</a:t>
                      </a:r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kumimoji="1" lang="en-US" altLang="ja-JP" sz="2000" baseline="0" dirty="0" smtClean="0">
                          <a:solidFill>
                            <a:schemeClr val="tx1"/>
                          </a:solidFill>
                        </a:rPr>
                        <a:t> 6s)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130 k/spill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53 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2.8 x 10</a:t>
                      </a:r>
                      <a:r>
                        <a:rPr kumimoji="1" lang="en-US" altLang="ja-JP" sz="2400" baseline="30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kumimoji="1" lang="ja-JP" altLang="en-US" sz="2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rgbClr val="0070C0"/>
                          </a:solidFill>
                        </a:rPr>
                        <a:t>Autumn,</a:t>
                      </a:r>
                      <a:r>
                        <a:rPr kumimoji="1" lang="en-US" altLang="ja-JP" sz="2400" b="1" baseline="0" dirty="0" smtClean="0">
                          <a:solidFill>
                            <a:srgbClr val="0070C0"/>
                          </a:solidFill>
                        </a:rPr>
                        <a:t> 2015</a:t>
                      </a:r>
                      <a:endParaRPr kumimoji="1" lang="ja-JP" alt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aseline="30000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r>
                        <a:rPr kumimoji="1" lang="en-US" altLang="ja-JP" sz="2000" baseline="0" dirty="0" smtClean="0">
                          <a:solidFill>
                            <a:srgbClr val="0070C0"/>
                          </a:solidFill>
                        </a:rPr>
                        <a:t>He</a:t>
                      </a:r>
                      <a:endParaRPr kumimoji="1" lang="ja-JP" altLang="en-US" sz="2000" baseline="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 smtClean="0">
                          <a:solidFill>
                            <a:srgbClr val="0070C0"/>
                          </a:solidFill>
                        </a:rPr>
                        <a:t>40 kW</a:t>
                      </a:r>
                    </a:p>
                    <a:p>
                      <a:pPr algn="ctr"/>
                      <a:r>
                        <a:rPr kumimoji="1" lang="en-US" altLang="ja-JP" sz="2000" dirty="0" smtClean="0">
                          <a:solidFill>
                            <a:srgbClr val="0070C0"/>
                          </a:solidFill>
                        </a:rPr>
                        <a:t>(50 </a:t>
                      </a:r>
                      <a:r>
                        <a:rPr kumimoji="1" lang="en-US" altLang="ja-JP" sz="2000" dirty="0" err="1" smtClean="0">
                          <a:solidFill>
                            <a:srgbClr val="0070C0"/>
                          </a:solidFill>
                        </a:rPr>
                        <a:t>Tppp</a:t>
                      </a:r>
                      <a:r>
                        <a:rPr kumimoji="1" lang="en-US" altLang="ja-JP" sz="2000" dirty="0" smtClean="0">
                          <a:solidFill>
                            <a:srgbClr val="0070C0"/>
                          </a:solidFill>
                        </a:rPr>
                        <a:t>,</a:t>
                      </a:r>
                      <a:r>
                        <a:rPr kumimoji="1" lang="en-US" altLang="ja-JP" sz="2000" baseline="0" dirty="0" smtClean="0">
                          <a:solidFill>
                            <a:srgbClr val="0070C0"/>
                          </a:solidFill>
                        </a:rPr>
                        <a:t> 6s)</a:t>
                      </a:r>
                      <a:endParaRPr kumimoji="1" lang="ja-JP" altLang="en-US" sz="2000" dirty="0" smtClean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rgbClr val="0070C0"/>
                          </a:solidFill>
                        </a:rPr>
                        <a:t>200k/spill</a:t>
                      </a:r>
                      <a:endParaRPr kumimoji="1" lang="ja-JP" alt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 smtClean="0">
                          <a:solidFill>
                            <a:srgbClr val="0070C0"/>
                          </a:solidFill>
                        </a:rPr>
                        <a:t>26d</a:t>
                      </a:r>
                      <a:endParaRPr kumimoji="1" lang="ja-JP" altLang="en-US" sz="2400" b="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baseline="0" dirty="0" smtClean="0">
                          <a:solidFill>
                            <a:srgbClr val="0070C0"/>
                          </a:solidFill>
                        </a:rPr>
                        <a:t>50x10</a:t>
                      </a:r>
                      <a:r>
                        <a:rPr kumimoji="1" lang="en-US" altLang="ja-JP" sz="2400" b="0" baseline="30000" dirty="0" smtClean="0">
                          <a:solidFill>
                            <a:srgbClr val="0070C0"/>
                          </a:solidFill>
                        </a:rPr>
                        <a:t>9</a:t>
                      </a:r>
                      <a:endParaRPr kumimoji="1" lang="ja-JP" altLang="en-US" sz="2400" b="0" baseline="300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2194675" y="3104964"/>
            <a:ext cx="660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</a:rPr>
              <a:t>E15</a:t>
            </a:r>
            <a:r>
              <a:rPr kumimoji="1" lang="en-US" altLang="ja-JP" sz="1600" b="1" baseline="30000" dirty="0" smtClean="0">
                <a:solidFill>
                  <a:srgbClr val="FF0000"/>
                </a:solidFill>
              </a:rPr>
              <a:t>1st</a:t>
            </a:r>
            <a:endParaRPr kumimoji="1" lang="ja-JP" altLang="en-US" sz="1600" b="1" baseline="30000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195736" y="5471936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E15</a:t>
            </a:r>
            <a:r>
              <a:rPr kumimoji="1" lang="en-US" altLang="ja-JP" b="1" baseline="30000" dirty="0" smtClean="0">
                <a:solidFill>
                  <a:srgbClr val="FF0000"/>
                </a:solidFill>
              </a:rPr>
              <a:t>2nd</a:t>
            </a:r>
            <a:endParaRPr kumimoji="1" lang="ja-JP" alt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979712" y="3954542"/>
            <a:ext cx="1090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</a:rPr>
              <a:t>calibration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979712" y="4782634"/>
            <a:ext cx="1090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</a:rPr>
              <a:t>calibration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53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コンテンツ プレースホルダー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17"/>
          <a:stretch/>
        </p:blipFill>
        <p:spPr>
          <a:xfrm>
            <a:off x="4031940" y="-9382"/>
            <a:ext cx="4140460" cy="3366374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7504" y="78656"/>
            <a:ext cx="4248472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Summary</a:t>
            </a:r>
            <a:r>
              <a:rPr kumimoji="1" lang="en-US" altLang="ja-JP" b="1" dirty="0" smtClean="0"/>
              <a:t> of E15 1</a:t>
            </a:r>
            <a:r>
              <a:rPr kumimoji="1" lang="en-US" altLang="ja-JP" b="1" baseline="30000" dirty="0" smtClean="0"/>
              <a:t>st</a:t>
            </a:r>
            <a:endParaRPr kumimoji="1" lang="ja-JP" altLang="en-US" b="1" baseline="300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932" y="3356992"/>
            <a:ext cx="5135297" cy="3505335"/>
          </a:xfrm>
          <a:prstGeom prst="rect">
            <a:avLst/>
          </a:prstGeom>
        </p:spPr>
      </p:pic>
      <p:cxnSp>
        <p:nvCxnSpPr>
          <p:cNvPr id="18" name="直線コネクタ 17"/>
          <p:cNvCxnSpPr/>
          <p:nvPr/>
        </p:nvCxnSpPr>
        <p:spPr>
          <a:xfrm flipH="1">
            <a:off x="6264188" y="620688"/>
            <a:ext cx="36004" cy="5652628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6680562" y="397870"/>
            <a:ext cx="2247731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400" b="1" dirty="0" smtClean="0">
                <a:solidFill>
                  <a:srgbClr val="FFFF00"/>
                </a:solidFill>
              </a:rPr>
              <a:t>n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)X M.M.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-508" y="1052736"/>
            <a:ext cx="432048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Formation Channel</a:t>
            </a:r>
          </a:p>
          <a:p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Semi-Inclusive </a:t>
            </a:r>
            <a:r>
              <a:rPr lang="en-US" altLang="ja-JP" sz="2400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400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,n)X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No significant bump structure </a:t>
            </a:r>
            <a:r>
              <a:rPr kumimoji="1" lang="en-US" altLang="ja-JP" sz="2400" dirty="0" smtClean="0"/>
              <a:t>in the d</a:t>
            </a:r>
            <a:r>
              <a:rPr lang="en-US" altLang="ja-JP" sz="2400" dirty="0" smtClean="0"/>
              <a:t>eeply </a:t>
            </a:r>
            <a:r>
              <a:rPr lang="en-US" altLang="ja-JP" sz="2400" dirty="0"/>
              <a:t>bound region</a:t>
            </a:r>
            <a:endParaRPr kumimoji="1" lang="en-US" altLang="ja-JP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Excess below</a:t>
            </a:r>
            <a:r>
              <a:rPr lang="en-US" altLang="ja-JP" sz="2400" b="1" dirty="0" smtClean="0"/>
              <a:t> </a:t>
            </a:r>
            <a:r>
              <a:rPr lang="en-US" altLang="ja-JP" sz="2400" b="1" dirty="0"/>
              <a:t>the threshold</a:t>
            </a:r>
            <a:r>
              <a:rPr kumimoji="1" lang="en-US" altLang="ja-JP" sz="2400" b="1" dirty="0" smtClean="0"/>
              <a:t> </a:t>
            </a:r>
          </a:p>
          <a:p>
            <a:r>
              <a:rPr lang="en-US" altLang="ja-JP" sz="2400" b="1" dirty="0" smtClean="0"/>
              <a:t>     </a:t>
            </a:r>
            <a:r>
              <a:rPr kumimoji="1" lang="en-US" altLang="ja-JP" sz="2400" dirty="0" smtClean="0"/>
              <a:t>2NA of 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smtClean="0"/>
              <a:t>*N?</a:t>
            </a:r>
            <a:endParaRPr kumimoji="1" lang="ja-JP" altLang="en-US" sz="2400" dirty="0"/>
          </a:p>
        </p:txBody>
      </p:sp>
      <p:cxnSp>
        <p:nvCxnSpPr>
          <p:cNvPr id="23" name="直線コネクタ 22"/>
          <p:cNvCxnSpPr/>
          <p:nvPr/>
        </p:nvCxnSpPr>
        <p:spPr>
          <a:xfrm flipV="1">
            <a:off x="5832140" y="296652"/>
            <a:ext cx="0" cy="5976664"/>
          </a:xfrm>
          <a:prstGeom prst="line">
            <a:avLst/>
          </a:prstGeom>
          <a:ln w="12700">
            <a:solidFill>
              <a:srgbClr val="00B0F0"/>
            </a:solidFill>
            <a:prstDash val="dash"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4932040" y="-5898"/>
            <a:ext cx="1852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B0F0"/>
                </a:solidFill>
              </a:rPr>
              <a:t>FINUDA/DISTO/E27</a:t>
            </a:r>
            <a:endParaRPr kumimoji="1" lang="ja-JP" altLang="en-US" sz="1600" b="1" dirty="0">
              <a:solidFill>
                <a:srgbClr val="00B0F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0" y="3903436"/>
            <a:ext cx="44639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Decay Channel</a:t>
            </a:r>
          </a:p>
          <a:p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</a:t>
            </a:r>
            <a:r>
              <a:rPr lang="en-US" altLang="ja-JP" sz="2400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400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400" b="1" dirty="0" smtClean="0"/>
              <a:t>Clear structure</a:t>
            </a:r>
            <a:r>
              <a:rPr kumimoji="1" lang="en-US" altLang="ja-JP" sz="2400" b="1" dirty="0" smtClean="0"/>
              <a:t> around the threshold</a:t>
            </a:r>
          </a:p>
          <a:p>
            <a:r>
              <a:rPr kumimoji="1" lang="en-US" altLang="ja-JP" sz="2400" b="1" dirty="0" smtClean="0"/>
              <a:t>     </a:t>
            </a:r>
            <a:r>
              <a:rPr lang="en-US" altLang="ja-JP" sz="2400" dirty="0" smtClean="0"/>
              <a:t>multi-</a:t>
            </a:r>
            <a:r>
              <a:rPr kumimoji="1" lang="en-US" altLang="ja-JP" sz="2400" dirty="0" smtClean="0"/>
              <a:t>step</a:t>
            </a:r>
            <a:r>
              <a:rPr lang="en-US" altLang="ja-JP" sz="2400" dirty="0" smtClean="0"/>
              <a:t>? di-baryon???</a:t>
            </a:r>
            <a:endParaRPr kumimoji="1" lang="en-US" altLang="ja-JP" sz="2400" b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400" dirty="0" smtClean="0"/>
              <a:t>Cannot be from</a:t>
            </a:r>
            <a:r>
              <a:rPr kumimoji="1" lang="en-US" altLang="ja-JP" sz="2400" dirty="0" smtClean="0"/>
              <a:t> 2NA of 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smtClean="0"/>
              <a:t>*n (final state = </a:t>
            </a:r>
            <a:r>
              <a:rPr kumimoji="1" lang="en-US" altLang="ja-JP" sz="24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err="1" smtClean="0"/>
              <a:t>pn</a:t>
            </a:r>
            <a:r>
              <a:rPr kumimoji="1" lang="en-US" altLang="ja-JP" sz="2400" dirty="0" smtClean="0"/>
              <a:t>)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796780" y="3477198"/>
            <a:ext cx="2015296" cy="830997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 I.M.</a:t>
            </a:r>
          </a:p>
          <a:p>
            <a:pPr algn="ctr"/>
            <a:r>
              <a:rPr lang="en-US" altLang="ja-JP" sz="2400" b="1" dirty="0" smtClean="0">
                <a:solidFill>
                  <a:schemeClr val="bg1"/>
                </a:solidFill>
              </a:rPr>
              <a:t>of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400" b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rgbClr val="FFFF00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)n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30" name="Rectangle 5"/>
          <p:cNvSpPr>
            <a:spLocks/>
          </p:cNvSpPr>
          <p:nvPr/>
        </p:nvSpPr>
        <p:spPr bwMode="auto">
          <a:xfrm>
            <a:off x="6660232" y="4351166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58536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589248"/>
            <a:ext cx="8229600" cy="1579612"/>
          </a:xfrm>
          <a:ln cmpd="sng">
            <a:solidFill>
              <a:schemeClr val="tx1"/>
            </a:solidFill>
            <a:prstDash val="solid"/>
          </a:ln>
        </p:spPr>
        <p:txBody>
          <a:bodyPr>
            <a:normAutofit/>
          </a:bodyPr>
          <a:lstStyle/>
          <a:p>
            <a:r>
              <a:rPr kumimoji="1" lang="en-US" altLang="ja-JP" sz="4800" b="1" dirty="0" smtClean="0"/>
              <a:t>Formation Channel,</a:t>
            </a:r>
            <a:br>
              <a:rPr kumimoji="1" lang="en-US" altLang="ja-JP" sz="4800" b="1" dirty="0" smtClean="0"/>
            </a:br>
            <a:r>
              <a:rPr kumimoji="1" lang="en-US" altLang="ja-JP" sz="4800" b="1" dirty="0" smtClean="0"/>
              <a:t>S</a:t>
            </a:r>
            <a:r>
              <a:rPr lang="en-US" altLang="ja-JP" sz="4800" b="1" dirty="0" smtClean="0"/>
              <a:t>emi-Inclusive </a:t>
            </a:r>
            <a:r>
              <a:rPr lang="en-US" altLang="ja-JP" sz="4800" b="1" baseline="30000" dirty="0" smtClean="0"/>
              <a:t>3</a:t>
            </a:r>
            <a:r>
              <a:rPr lang="en-US" altLang="ja-JP" sz="4800" b="1" dirty="0" smtClean="0"/>
              <a:t>He(K</a:t>
            </a:r>
            <a:r>
              <a:rPr lang="en-US" altLang="ja-JP" sz="4800" b="1" baseline="30000" dirty="0" smtClean="0"/>
              <a:t>-</a:t>
            </a:r>
            <a:r>
              <a:rPr lang="en-US" altLang="ja-JP" sz="4800" b="1" dirty="0" smtClean="0"/>
              <a:t>,</a:t>
            </a:r>
            <a:r>
              <a:rPr lang="en-US" altLang="ja-JP" sz="4800" b="1" dirty="0" smtClean="0">
                <a:solidFill>
                  <a:srgbClr val="FF0000"/>
                </a:solidFill>
              </a:rPr>
              <a:t>n</a:t>
            </a:r>
            <a:r>
              <a:rPr lang="en-US" altLang="ja-JP" sz="4800" b="1" dirty="0" smtClean="0"/>
              <a:t>)X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511" y="2367868"/>
            <a:ext cx="6987877" cy="449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98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" y="1116124"/>
            <a:ext cx="5866095" cy="5661247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71500" y="78655"/>
            <a:ext cx="5525615" cy="1113921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Semi-Inclusive Spectrum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,n)X</a:t>
            </a:r>
            <a:endParaRPr kumimoji="1" lang="ja-JP" altLang="en-US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78490" y="2796194"/>
            <a:ext cx="3330014" cy="1200329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 Elastic</a:t>
            </a:r>
            <a:endParaRPr lang="en-US" altLang="ja-JP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 + </a:t>
            </a:r>
            <a:r>
              <a:rPr kumimoji="1" lang="en-US" altLang="ja-JP" sz="2400" baseline="30000" dirty="0" smtClean="0"/>
              <a:t>3</a:t>
            </a:r>
            <a:r>
              <a:rPr kumimoji="1" lang="en-US" altLang="ja-JP" sz="2400" dirty="0" smtClean="0"/>
              <a:t>He 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 K</a:t>
            </a:r>
            <a:r>
              <a:rPr kumimoji="1" lang="en-US" altLang="ja-JP" sz="2400" baseline="30000" dirty="0" smtClean="0">
                <a:sym typeface="Wingdings" panose="05000000000000000000" pitchFamily="2" charset="2"/>
              </a:rPr>
              <a:t>-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kumimoji="1" lang="en-US" altLang="ja-JP" sz="2400" baseline="-25000" dirty="0" err="1" smtClean="0">
                <a:sym typeface="Wingdings" panose="05000000000000000000" pitchFamily="2" charset="2"/>
              </a:rPr>
              <a:t>s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kumimoji="1" lang="en-US" altLang="ja-JP" sz="2400" baseline="-25000" dirty="0" err="1" smtClean="0">
                <a:sym typeface="Wingdings" panose="05000000000000000000" pitchFamily="2" charset="2"/>
              </a:rPr>
              <a:t>s</a:t>
            </a:r>
            <a:endParaRPr kumimoji="1" lang="en-US" altLang="ja-JP" sz="2400" baseline="-25000" dirty="0" smtClean="0">
              <a:sym typeface="Wingdings" panose="05000000000000000000" pitchFamily="2" charset="2"/>
            </a:endParaRPr>
          </a:p>
          <a:p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W</a:t>
            </a:r>
            <a:r>
              <a:rPr kumimoji="1" lang="en-US" altLang="ja-JP" sz="2400" b="1" baseline="-25000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kumimoji="1" lang="en-US" altLang="ja-JP" sz="2400" b="1" baseline="-25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=0deg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~ 6mb/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sr</a:t>
            </a:r>
            <a:endParaRPr kumimoji="1" lang="en-US" altLang="ja-JP" sz="2400" b="1" dirty="0" smtClean="0">
              <a:solidFill>
                <a:srgbClr val="0070C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904148" y="4559640"/>
            <a:ext cx="3128100" cy="1569660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Charge-Exchange</a:t>
            </a:r>
            <a:endParaRPr lang="en-US" altLang="ja-JP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 + </a:t>
            </a:r>
            <a:r>
              <a:rPr kumimoji="1" lang="en-US" altLang="ja-JP" sz="2400" baseline="30000" dirty="0" smtClean="0"/>
              <a:t>3</a:t>
            </a:r>
            <a:r>
              <a:rPr kumimoji="1" lang="en-US" altLang="ja-JP" sz="2400" dirty="0" smtClean="0"/>
              <a:t>He 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 K</a:t>
            </a:r>
            <a:r>
              <a:rPr kumimoji="1" lang="en-US" altLang="ja-JP" sz="2400" baseline="30000" dirty="0" smtClean="0">
                <a:sym typeface="Wingdings" panose="05000000000000000000" pitchFamily="2" charset="2"/>
              </a:rPr>
              <a:t>0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d</a:t>
            </a:r>
            <a:r>
              <a:rPr kumimoji="1" lang="en-US" altLang="ja-JP" sz="2400" baseline="-25000" dirty="0" smtClean="0">
                <a:sym typeface="Wingdings" panose="05000000000000000000" pitchFamily="2" charset="2"/>
              </a:rPr>
              <a:t>s</a:t>
            </a:r>
          </a:p>
          <a:p>
            <a:r>
              <a:rPr lang="en-US" altLang="ja-JP" sz="2400" dirty="0">
                <a:sym typeface="Wingdings" panose="05000000000000000000" pitchFamily="2" charset="2"/>
              </a:rPr>
              <a:t> </a:t>
            </a:r>
            <a:r>
              <a:rPr lang="en-US" altLang="ja-JP" sz="2400" dirty="0" smtClean="0">
                <a:sym typeface="Wingdings" panose="05000000000000000000" pitchFamily="2" charset="2"/>
              </a:rPr>
              <a:t>         K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0</a:t>
            </a:r>
            <a:r>
              <a:rPr lang="en-US" altLang="ja-JP" sz="2400" dirty="0" smtClean="0">
                <a:sym typeface="Wingdings" panose="05000000000000000000" pitchFamily="2" charset="2"/>
              </a:rPr>
              <a:t>  </a:t>
            </a:r>
            <a:r>
              <a:rPr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+</a:t>
            </a:r>
            <a:r>
              <a:rPr lang="en-US" altLang="ja-JP" sz="2400" dirty="0" smtClean="0">
                <a:sym typeface="Wingdings" panose="05000000000000000000" pitchFamily="2" charset="2"/>
              </a:rPr>
              <a:t> + </a:t>
            </a:r>
            <a:r>
              <a:rPr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-</a:t>
            </a:r>
          </a:p>
          <a:p>
            <a:r>
              <a:rPr lang="en-US" altLang="ja-JP" sz="2400" b="1" dirty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W</a:t>
            </a:r>
            <a:r>
              <a:rPr kumimoji="1" lang="en-US" altLang="ja-JP" sz="2400" b="1" baseline="-25000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kumimoji="1" lang="en-US" altLang="ja-JP" sz="2400" b="1" baseline="-25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=0deg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~ 11mb/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sr</a:t>
            </a:r>
            <a:endParaRPr kumimoji="1" lang="en-US" altLang="ja-JP" sz="2400" b="1" dirty="0" smtClean="0">
              <a:solidFill>
                <a:srgbClr val="0070C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012395" y="4055584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and</a:t>
            </a:r>
            <a:endParaRPr kumimoji="1" lang="ja-JP" altLang="en-US" sz="2400" dirty="0"/>
          </a:p>
        </p:txBody>
      </p:sp>
      <p:cxnSp>
        <p:nvCxnSpPr>
          <p:cNvPr id="14" name="直線矢印コネクタ 13"/>
          <p:cNvCxnSpPr>
            <a:stCxn id="7" idx="1"/>
          </p:cNvCxnSpPr>
          <p:nvPr/>
        </p:nvCxnSpPr>
        <p:spPr>
          <a:xfrm flipH="1">
            <a:off x="3383868" y="3396359"/>
            <a:ext cx="2394622" cy="6592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>
            <a:stCxn id="8" idx="1"/>
          </p:cNvCxnSpPr>
          <p:nvPr/>
        </p:nvCxnSpPr>
        <p:spPr>
          <a:xfrm flipH="1" flipV="1">
            <a:off x="3383868" y="4286416"/>
            <a:ext cx="2520280" cy="105805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flipV="1">
            <a:off x="467544" y="4437112"/>
            <a:ext cx="0" cy="46805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"/>
          <a:stretch/>
        </p:blipFill>
        <p:spPr bwMode="auto">
          <a:xfrm>
            <a:off x="5720381" y="324307"/>
            <a:ext cx="3384376" cy="1736541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5" name="直線矢印コネクタ 14"/>
          <p:cNvCxnSpPr/>
          <p:nvPr/>
        </p:nvCxnSpPr>
        <p:spPr>
          <a:xfrm flipH="1" flipV="1">
            <a:off x="2159732" y="4286416"/>
            <a:ext cx="4428492" cy="1266820"/>
          </a:xfrm>
          <a:prstGeom prst="straightConnector1">
            <a:avLst/>
          </a:prstGeom>
          <a:ln w="3810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フリーフォーム 10"/>
          <p:cNvSpPr/>
          <p:nvPr/>
        </p:nvSpPr>
        <p:spPr>
          <a:xfrm>
            <a:off x="2548493" y="4810991"/>
            <a:ext cx="2722418" cy="1402773"/>
          </a:xfrm>
          <a:custGeom>
            <a:avLst/>
            <a:gdLst>
              <a:gd name="connsiteX0" fmla="*/ 2431473 w 2431473"/>
              <a:gd name="connsiteY0" fmla="*/ 0 h 1454728"/>
              <a:gd name="connsiteX1" fmla="*/ 1257300 w 2431473"/>
              <a:gd name="connsiteY1" fmla="*/ 685800 h 1454728"/>
              <a:gd name="connsiteX2" fmla="*/ 550718 w 2431473"/>
              <a:gd name="connsiteY2" fmla="*/ 1215737 h 1454728"/>
              <a:gd name="connsiteX3" fmla="*/ 0 w 2431473"/>
              <a:gd name="connsiteY3" fmla="*/ 1454728 h 1454728"/>
              <a:gd name="connsiteX0" fmla="*/ 2431473 w 2431473"/>
              <a:gd name="connsiteY0" fmla="*/ 0 h 1454728"/>
              <a:gd name="connsiteX1" fmla="*/ 1288473 w 2431473"/>
              <a:gd name="connsiteY1" fmla="*/ 727363 h 1454728"/>
              <a:gd name="connsiteX2" fmla="*/ 550718 w 2431473"/>
              <a:gd name="connsiteY2" fmla="*/ 1215737 h 1454728"/>
              <a:gd name="connsiteX3" fmla="*/ 0 w 2431473"/>
              <a:gd name="connsiteY3" fmla="*/ 1454728 h 1454728"/>
              <a:gd name="connsiteX0" fmla="*/ 2680855 w 2680855"/>
              <a:gd name="connsiteY0" fmla="*/ 0 h 1475510"/>
              <a:gd name="connsiteX1" fmla="*/ 1537855 w 2680855"/>
              <a:gd name="connsiteY1" fmla="*/ 727363 h 1475510"/>
              <a:gd name="connsiteX2" fmla="*/ 800100 w 2680855"/>
              <a:gd name="connsiteY2" fmla="*/ 1215737 h 1475510"/>
              <a:gd name="connsiteX3" fmla="*/ 0 w 2680855"/>
              <a:gd name="connsiteY3" fmla="*/ 1475510 h 1475510"/>
              <a:gd name="connsiteX0" fmla="*/ 2680855 w 2680855"/>
              <a:gd name="connsiteY0" fmla="*/ 0 h 1475510"/>
              <a:gd name="connsiteX1" fmla="*/ 1537855 w 2680855"/>
              <a:gd name="connsiteY1" fmla="*/ 727363 h 1475510"/>
              <a:gd name="connsiteX2" fmla="*/ 872836 w 2680855"/>
              <a:gd name="connsiteY2" fmla="*/ 1122219 h 1475510"/>
              <a:gd name="connsiteX3" fmla="*/ 0 w 2680855"/>
              <a:gd name="connsiteY3" fmla="*/ 1475510 h 1475510"/>
              <a:gd name="connsiteX0" fmla="*/ 2680855 w 2680855"/>
              <a:gd name="connsiteY0" fmla="*/ 0 h 1475510"/>
              <a:gd name="connsiteX1" fmla="*/ 1537855 w 2680855"/>
              <a:gd name="connsiteY1" fmla="*/ 727363 h 1475510"/>
              <a:gd name="connsiteX2" fmla="*/ 872836 w 2680855"/>
              <a:gd name="connsiteY2" fmla="*/ 1174173 h 1475510"/>
              <a:gd name="connsiteX3" fmla="*/ 0 w 2680855"/>
              <a:gd name="connsiteY3" fmla="*/ 1475510 h 1475510"/>
              <a:gd name="connsiteX0" fmla="*/ 2680855 w 2680855"/>
              <a:gd name="connsiteY0" fmla="*/ 0 h 1475510"/>
              <a:gd name="connsiteX1" fmla="*/ 1537855 w 2680855"/>
              <a:gd name="connsiteY1" fmla="*/ 727363 h 1475510"/>
              <a:gd name="connsiteX2" fmla="*/ 914399 w 2680855"/>
              <a:gd name="connsiteY2" fmla="*/ 1132610 h 1475510"/>
              <a:gd name="connsiteX3" fmla="*/ 0 w 2680855"/>
              <a:gd name="connsiteY3" fmla="*/ 1475510 h 1475510"/>
              <a:gd name="connsiteX0" fmla="*/ 2732809 w 2732809"/>
              <a:gd name="connsiteY0" fmla="*/ 0 h 1454728"/>
              <a:gd name="connsiteX1" fmla="*/ 1589809 w 2732809"/>
              <a:gd name="connsiteY1" fmla="*/ 727363 h 1454728"/>
              <a:gd name="connsiteX2" fmla="*/ 966353 w 2732809"/>
              <a:gd name="connsiteY2" fmla="*/ 1132610 h 1454728"/>
              <a:gd name="connsiteX3" fmla="*/ 0 w 2732809"/>
              <a:gd name="connsiteY3" fmla="*/ 1454728 h 1454728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966353 w 2732809"/>
              <a:gd name="connsiteY2" fmla="*/ 1059873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966353 w 2732809"/>
              <a:gd name="connsiteY2" fmla="*/ 1059873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966353 w 2732809"/>
              <a:gd name="connsiteY2" fmla="*/ 1059873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758535 w 2732809"/>
              <a:gd name="connsiteY2" fmla="*/ 1184564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758535 w 2732809"/>
              <a:gd name="connsiteY2" fmla="*/ 1226128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413163 w 2732809"/>
              <a:gd name="connsiteY1" fmla="*/ 789708 h 1381991"/>
              <a:gd name="connsiteX2" fmla="*/ 758535 w 2732809"/>
              <a:gd name="connsiteY2" fmla="*/ 1226128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48245 w 2732809"/>
              <a:gd name="connsiteY1" fmla="*/ 685799 h 1381991"/>
              <a:gd name="connsiteX2" fmla="*/ 758535 w 2732809"/>
              <a:gd name="connsiteY2" fmla="*/ 1226128 h 1381991"/>
              <a:gd name="connsiteX3" fmla="*/ 0 w 2732809"/>
              <a:gd name="connsiteY3" fmla="*/ 1381991 h 1381991"/>
              <a:gd name="connsiteX0" fmla="*/ 2722418 w 2722418"/>
              <a:gd name="connsiteY0" fmla="*/ 0 h 1402773"/>
              <a:gd name="connsiteX1" fmla="*/ 1548245 w 2722418"/>
              <a:gd name="connsiteY1" fmla="*/ 706581 h 1402773"/>
              <a:gd name="connsiteX2" fmla="*/ 758535 w 2722418"/>
              <a:gd name="connsiteY2" fmla="*/ 1246910 h 1402773"/>
              <a:gd name="connsiteX3" fmla="*/ 0 w 2722418"/>
              <a:gd name="connsiteY3" fmla="*/ 1402773 h 140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2418" h="1402773">
                <a:moveTo>
                  <a:pt x="2722418" y="0"/>
                </a:moveTo>
                <a:cubicBezTo>
                  <a:pt x="2292061" y="262370"/>
                  <a:pt x="1875559" y="498763"/>
                  <a:pt x="1548245" y="706581"/>
                </a:cubicBezTo>
                <a:cubicBezTo>
                  <a:pt x="1220931" y="914399"/>
                  <a:pt x="1016576" y="1130878"/>
                  <a:pt x="758535" y="1246910"/>
                </a:cubicBezTo>
                <a:cubicBezTo>
                  <a:pt x="500494" y="1362942"/>
                  <a:pt x="170584" y="1347355"/>
                  <a:pt x="0" y="1402773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563888" y="5687960"/>
            <a:ext cx="17648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Hypero</a:t>
            </a:r>
            <a:r>
              <a:rPr lang="en-US" altLang="ja-JP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decay</a:t>
            </a:r>
            <a:endParaRPr kumimoji="1" lang="ja-JP" altLang="en-US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51620" y="5631631"/>
            <a:ext cx="1822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tail structure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フリーフォーム 18"/>
          <p:cNvSpPr/>
          <p:nvPr/>
        </p:nvSpPr>
        <p:spPr>
          <a:xfrm>
            <a:off x="2254827" y="5444836"/>
            <a:ext cx="883228" cy="748146"/>
          </a:xfrm>
          <a:custGeom>
            <a:avLst/>
            <a:gdLst>
              <a:gd name="connsiteX0" fmla="*/ 883228 w 883228"/>
              <a:gd name="connsiteY0" fmla="*/ 0 h 748146"/>
              <a:gd name="connsiteX1" fmla="*/ 883228 w 883228"/>
              <a:gd name="connsiteY1" fmla="*/ 654628 h 748146"/>
              <a:gd name="connsiteX2" fmla="*/ 332509 w 883228"/>
              <a:gd name="connsiteY2" fmla="*/ 748146 h 748146"/>
              <a:gd name="connsiteX3" fmla="*/ 0 w 883228"/>
              <a:gd name="connsiteY3" fmla="*/ 748146 h 748146"/>
              <a:gd name="connsiteX4" fmla="*/ 436418 w 883228"/>
              <a:gd name="connsiteY4" fmla="*/ 665019 h 748146"/>
              <a:gd name="connsiteX5" fmla="*/ 685800 w 883228"/>
              <a:gd name="connsiteY5" fmla="*/ 498764 h 748146"/>
              <a:gd name="connsiteX6" fmla="*/ 758537 w 883228"/>
              <a:gd name="connsiteY6" fmla="*/ 332509 h 748146"/>
              <a:gd name="connsiteX7" fmla="*/ 883228 w 883228"/>
              <a:gd name="connsiteY7" fmla="*/ 0 h 748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3228" h="748146">
                <a:moveTo>
                  <a:pt x="883228" y="0"/>
                </a:moveTo>
                <a:lnTo>
                  <a:pt x="883228" y="654628"/>
                </a:lnTo>
                <a:lnTo>
                  <a:pt x="332509" y="748146"/>
                </a:lnTo>
                <a:lnTo>
                  <a:pt x="0" y="748146"/>
                </a:lnTo>
                <a:lnTo>
                  <a:pt x="436418" y="665019"/>
                </a:lnTo>
                <a:lnTo>
                  <a:pt x="685800" y="498764"/>
                </a:lnTo>
                <a:lnTo>
                  <a:pt x="758537" y="332509"/>
                </a:lnTo>
                <a:lnTo>
                  <a:pt x="883228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60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27" y="1412229"/>
            <a:ext cx="2359249" cy="344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コンテンツ プレースホルダー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9"/>
          <a:stretch/>
        </p:blipFill>
        <p:spPr>
          <a:xfrm>
            <a:off x="2735796" y="0"/>
            <a:ext cx="6391073" cy="6841556"/>
          </a:xfrm>
        </p:spPr>
      </p:pic>
      <p:sp>
        <p:nvSpPr>
          <p:cNvPr id="22" name="正方形/長方形 21"/>
          <p:cNvSpPr/>
          <p:nvPr/>
        </p:nvSpPr>
        <p:spPr>
          <a:xfrm>
            <a:off x="6552220" y="44624"/>
            <a:ext cx="2484276" cy="1980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5947" y="0"/>
            <a:ext cx="3305913" cy="138548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Comparison of</a:t>
            </a:r>
            <a:br>
              <a:rPr kumimoji="1" lang="en-US" altLang="ja-JP" b="1" dirty="0" smtClean="0"/>
            </a:b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,n)X</a:t>
            </a:r>
            <a:endParaRPr kumimoji="1" lang="ja-JP" altLang="en-US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336196" y="-7337"/>
            <a:ext cx="28078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The </a:t>
            </a:r>
            <a:r>
              <a:rPr lang="en-US" altLang="ja-JP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tail structure </a:t>
            </a:r>
            <a:r>
              <a:rPr lang="en-US" altLang="ja-JP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cannot be </a:t>
            </a:r>
            <a:r>
              <a:rPr lang="en-US" altLang="ja-JP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explained by any </a:t>
            </a:r>
            <a:r>
              <a:rPr lang="en-US" altLang="ja-JP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elementary processes!</a:t>
            </a:r>
            <a:endParaRPr lang="ja-JP" altLang="en-US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4860032" y="5193196"/>
            <a:ext cx="1296144" cy="1044116"/>
          </a:xfrm>
          <a:prstGeom prst="roundRect">
            <a:avLst/>
          </a:prstGeom>
          <a:noFill/>
          <a:ln w="63500">
            <a:solidFill>
              <a:srgbClr val="FF0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80012" y="728700"/>
            <a:ext cx="1069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kumimoji="1" lang="ja-JP" alt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833804" y="3636313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</a:t>
            </a:r>
            <a:endParaRPr kumimoji="1" lang="ja-JP" alt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" name="グループ化 29"/>
          <p:cNvGrpSpPr/>
          <p:nvPr/>
        </p:nvGrpSpPr>
        <p:grpSpPr>
          <a:xfrm>
            <a:off x="387028" y="3356992"/>
            <a:ext cx="1952724" cy="1178260"/>
            <a:chOff x="459037" y="3294856"/>
            <a:chExt cx="1952724" cy="1178260"/>
          </a:xfrm>
        </p:grpSpPr>
        <p:cxnSp>
          <p:nvCxnSpPr>
            <p:cNvPr id="15" name="直線コネクタ 14"/>
            <p:cNvCxnSpPr/>
            <p:nvPr/>
          </p:nvCxnSpPr>
          <p:spPr>
            <a:xfrm>
              <a:off x="459037" y="3294856"/>
              <a:ext cx="1952724" cy="117826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>
              <a:off x="459038" y="3294856"/>
              <a:ext cx="1952723" cy="117826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図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53" y="5001320"/>
            <a:ext cx="2668841" cy="1871561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71500" y="4869160"/>
            <a:ext cx="26484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/>
              <a:t>1/</a:t>
            </a:r>
            <a:r>
              <a:rPr kumimoji="1" lang="en-US" altLang="ja-JP" sz="2000" b="1" i="1" dirty="0" smtClean="0">
                <a:latin typeface="Symbol" panose="05050102010706020507" pitchFamily="18" charset="2"/>
              </a:rPr>
              <a:t>b</a:t>
            </a:r>
            <a:r>
              <a:rPr kumimoji="1" lang="en-US" altLang="ja-JP" sz="2000" b="1" i="1" dirty="0" smtClean="0"/>
              <a:t> distribution for </a:t>
            </a:r>
            <a:r>
              <a:rPr kumimoji="1" lang="en-US" altLang="ja-JP" sz="2000" b="1" i="1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sz="2000" b="1" i="1" dirty="0" smtClean="0"/>
              <a:t>/n</a:t>
            </a:r>
            <a:endParaRPr kumimoji="1" lang="ja-JP" altLang="en-US" sz="2000" b="1" i="1" dirty="0"/>
          </a:p>
        </p:txBody>
      </p:sp>
      <p:cxnSp>
        <p:nvCxnSpPr>
          <p:cNvPr id="19" name="直線矢印コネクタ 18"/>
          <p:cNvCxnSpPr/>
          <p:nvPr/>
        </p:nvCxnSpPr>
        <p:spPr>
          <a:xfrm flipV="1">
            <a:off x="2051720" y="1412230"/>
            <a:ext cx="1440160" cy="936650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 flipV="1">
            <a:off x="1007604" y="2233318"/>
            <a:ext cx="2484276" cy="4112006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角丸四角形 31"/>
          <p:cNvSpPr/>
          <p:nvPr/>
        </p:nvSpPr>
        <p:spPr>
          <a:xfrm>
            <a:off x="4860032" y="2456892"/>
            <a:ext cx="1296144" cy="1044116"/>
          </a:xfrm>
          <a:prstGeom prst="roundRect">
            <a:avLst/>
          </a:prstGeom>
          <a:noFill/>
          <a:ln w="63500">
            <a:solidFill>
              <a:srgbClr val="FF0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686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6"/>
          <a:stretch/>
        </p:blipFill>
        <p:spPr>
          <a:xfrm>
            <a:off x="0" y="836712"/>
            <a:ext cx="5749297" cy="6021288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95536" y="78655"/>
            <a:ext cx="8316924" cy="758057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S</a:t>
            </a:r>
            <a:r>
              <a:rPr kumimoji="1" lang="en-US" altLang="ja-JP" b="1" dirty="0" smtClean="0"/>
              <a:t>ubthreshold Excess?</a:t>
            </a:r>
            <a:endParaRPr kumimoji="1" lang="ja-JP" altLang="en-US" b="1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19572" y="1628800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p(K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,n)X</a:t>
            </a:r>
            <a:endParaRPr kumimoji="1" lang="ja-JP" altLang="en-US" sz="2400" b="1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19572" y="5667635"/>
            <a:ext cx="1527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baseline="30000" dirty="0" smtClean="0"/>
              <a:t>3</a:t>
            </a:r>
            <a:r>
              <a:rPr lang="en-US" altLang="ja-JP" sz="2400" b="1" dirty="0" smtClean="0"/>
              <a:t>He</a:t>
            </a:r>
            <a:r>
              <a:rPr kumimoji="1" lang="en-US" altLang="ja-JP" sz="2400" b="1" dirty="0" smtClean="0"/>
              <a:t>(K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,n)X</a:t>
            </a:r>
            <a:endParaRPr kumimoji="1" lang="ja-JP" altLang="en-US" sz="2400" b="1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719572" y="3645024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/>
              <a:t>d</a:t>
            </a:r>
            <a:r>
              <a:rPr kumimoji="1" lang="en-US" altLang="ja-JP" sz="2400" b="1" dirty="0" smtClean="0"/>
              <a:t>(K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,n)X</a:t>
            </a:r>
            <a:endParaRPr kumimoji="1" lang="ja-JP" altLang="en-US" sz="2400" b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835696" y="1151456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M(K</a:t>
            </a:r>
            <a:r>
              <a:rPr kumimoji="1" lang="en-US" altLang="ja-JP" b="1" baseline="30000" dirty="0" smtClean="0">
                <a:solidFill>
                  <a:srgbClr val="0070C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)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660853" y="3131676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M(K</a:t>
            </a:r>
            <a:r>
              <a:rPr kumimoji="1" lang="en-US" altLang="ja-JP" b="1" baseline="30000" dirty="0" smtClean="0">
                <a:solidFill>
                  <a:srgbClr val="0070C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+p)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446050" y="5121188"/>
            <a:ext cx="118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M(K</a:t>
            </a:r>
            <a:r>
              <a:rPr kumimoji="1" lang="en-US" altLang="ja-JP" b="1" baseline="30000" dirty="0" smtClean="0">
                <a:solidFill>
                  <a:srgbClr val="0070C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+</a:t>
            </a:r>
            <a:r>
              <a:rPr kumimoji="1" lang="en-US" altLang="ja-JP" b="1" dirty="0" err="1" smtClean="0">
                <a:solidFill>
                  <a:srgbClr val="0070C0"/>
                </a:solidFill>
              </a:rPr>
              <a:t>p+p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)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22" name="コンテンツ プレースホルダー 3"/>
          <p:cNvSpPr>
            <a:spLocks noGrp="1"/>
          </p:cNvSpPr>
          <p:nvPr>
            <p:ph idx="1"/>
          </p:nvPr>
        </p:nvSpPr>
        <p:spPr>
          <a:xfrm>
            <a:off x="5292080" y="1145440"/>
            <a:ext cx="3851920" cy="5739944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p</a:t>
            </a:r>
            <a:r>
              <a:rPr lang="en-US" altLang="ja-JP" dirty="0">
                <a:sym typeface="Wingdings" panose="05000000000000000000" pitchFamily="2" charset="2"/>
              </a:rPr>
              <a:t></a:t>
            </a:r>
            <a:r>
              <a:rPr lang="en-US" altLang="ja-JP" dirty="0" smtClean="0">
                <a:sym typeface="Wingdings" panose="05000000000000000000" pitchFamily="2" charset="2"/>
              </a:rPr>
              <a:t>K</a:t>
            </a:r>
            <a:r>
              <a:rPr lang="en-US" altLang="ja-JP" baseline="30000" dirty="0" smtClean="0">
                <a:sym typeface="Wingdings" panose="05000000000000000000" pitchFamily="2" charset="2"/>
              </a:rPr>
              <a:t>0</a:t>
            </a:r>
            <a:r>
              <a:rPr lang="en-US" altLang="ja-JP" dirty="0" smtClean="0">
                <a:sym typeface="Wingdings" panose="05000000000000000000" pitchFamily="2" charset="2"/>
              </a:rPr>
              <a:t>+n</a:t>
            </a:r>
            <a:r>
              <a:rPr lang="en-US" altLang="ja-JP" baseline="-25000" dirty="0" smtClean="0">
                <a:sym typeface="Wingdings" panose="05000000000000000000" pitchFamily="2" charset="2"/>
              </a:rPr>
              <a:t>fw</a:t>
            </a:r>
          </a:p>
          <a:p>
            <a:endParaRPr kumimoji="1" lang="en-US" altLang="ja-JP" sz="2200" dirty="0" smtClean="0"/>
          </a:p>
          <a:p>
            <a:endParaRPr kumimoji="1" lang="en-US" altLang="ja-JP" sz="2200" dirty="0" smtClean="0"/>
          </a:p>
          <a:p>
            <a:endParaRPr kumimoji="1" lang="en-US" altLang="ja-JP" sz="2200" dirty="0" smtClean="0"/>
          </a:p>
          <a:p>
            <a:r>
              <a:rPr lang="en-US" altLang="ja-JP" dirty="0" err="1" smtClean="0"/>
              <a:t>K</a:t>
            </a:r>
            <a:r>
              <a:rPr lang="en-US" altLang="ja-JP" baseline="30000" dirty="0" err="1" smtClean="0"/>
              <a:t>-</a:t>
            </a:r>
            <a:r>
              <a:rPr lang="en-US" altLang="ja-JP" dirty="0" err="1" smtClean="0"/>
              <a:t>d</a:t>
            </a:r>
            <a:r>
              <a:rPr lang="en-US" altLang="ja-JP" dirty="0" err="1" smtClean="0">
                <a:sym typeface="Wingdings" panose="05000000000000000000" pitchFamily="2" charset="2"/>
              </a:rPr>
              <a:t>Y</a:t>
            </a:r>
            <a:r>
              <a:rPr lang="en-US" altLang="ja-JP" dirty="0" smtClean="0">
                <a:sym typeface="Wingdings" panose="05000000000000000000" pitchFamily="2" charset="2"/>
              </a:rPr>
              <a:t>*+</a:t>
            </a:r>
            <a:r>
              <a:rPr lang="en-US" altLang="ja-JP" dirty="0" err="1" smtClean="0">
                <a:sym typeface="Wingdings" panose="05000000000000000000" pitchFamily="2" charset="2"/>
              </a:rPr>
              <a:t>n</a:t>
            </a:r>
            <a:r>
              <a:rPr lang="en-US" altLang="ja-JP" baseline="-25000" dirty="0" err="1" smtClean="0">
                <a:sym typeface="Wingdings" panose="05000000000000000000" pitchFamily="2" charset="2"/>
              </a:rPr>
              <a:t>fw</a:t>
            </a:r>
            <a:endParaRPr lang="en-US" altLang="ja-JP" baseline="-25000" dirty="0" smtClean="0">
              <a:sym typeface="Wingdings" panose="05000000000000000000" pitchFamily="2" charset="2"/>
            </a:endParaRPr>
          </a:p>
          <a:p>
            <a:endParaRPr kumimoji="1" lang="en-US" altLang="ja-JP" sz="2200" dirty="0" smtClean="0"/>
          </a:p>
          <a:p>
            <a:endParaRPr kumimoji="1" lang="en-US" altLang="ja-JP" sz="2200" dirty="0" smtClean="0"/>
          </a:p>
          <a:p>
            <a:endParaRPr lang="en-US" altLang="ja-JP" dirty="0" smtClean="0">
              <a:sym typeface="Wingdings" panose="05000000000000000000" pitchFamily="2" charset="2"/>
            </a:endParaRPr>
          </a:p>
          <a:p>
            <a:r>
              <a:rPr lang="en-US" altLang="ja-JP" dirty="0" smtClean="0">
                <a:sym typeface="Wingdings" panose="05000000000000000000" pitchFamily="2" charset="2"/>
              </a:rPr>
              <a:t>K</a:t>
            </a:r>
            <a:r>
              <a:rPr lang="en-US" altLang="ja-JP" baseline="30000" dirty="0" smtClean="0">
                <a:sym typeface="Wingdings" panose="05000000000000000000" pitchFamily="2" charset="2"/>
              </a:rPr>
              <a:t>-3</a:t>
            </a:r>
            <a:r>
              <a:rPr lang="en-US" altLang="ja-JP" dirty="0" smtClean="0">
                <a:sym typeface="Wingdings" panose="05000000000000000000" pitchFamily="2" charset="2"/>
              </a:rPr>
              <a:t>HeY*</a:t>
            </a:r>
            <a:r>
              <a:rPr lang="en-US" altLang="ja-JP" dirty="0" err="1" smtClean="0">
                <a:sym typeface="Wingdings" panose="05000000000000000000" pitchFamily="2" charset="2"/>
              </a:rPr>
              <a:t>N+n</a:t>
            </a:r>
            <a:r>
              <a:rPr lang="en-US" altLang="ja-JP" baseline="-25000" dirty="0" err="1" smtClean="0">
                <a:sym typeface="Wingdings" panose="05000000000000000000" pitchFamily="2" charset="2"/>
              </a:rPr>
              <a:t>fw</a:t>
            </a:r>
            <a:endParaRPr lang="en-US" altLang="ja-JP" baseline="-25000" dirty="0" smtClean="0">
              <a:sym typeface="Wingdings" panose="05000000000000000000" pitchFamily="2" charset="2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300192" y="4145014"/>
            <a:ext cx="2367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000" i="1" dirty="0" smtClean="0">
                <a:solidFill>
                  <a:srgbClr val="0070C0"/>
                </a:solidFill>
              </a:rPr>
              <a:t>The main goal of E31</a:t>
            </a:r>
            <a:endParaRPr lang="en-US" altLang="ja-JP" sz="2000" i="1" dirty="0">
              <a:solidFill>
                <a:srgbClr val="0070C0"/>
              </a:solidFill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>
            <a:off x="2951820" y="3349441"/>
            <a:ext cx="0" cy="1159679"/>
          </a:xfrm>
          <a:prstGeom prst="line">
            <a:avLst/>
          </a:prstGeom>
          <a:ln w="38100">
            <a:solidFill>
              <a:srgbClr val="00B050">
                <a:alpha val="3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3131840" y="5365665"/>
            <a:ext cx="0" cy="1159679"/>
          </a:xfrm>
          <a:prstGeom prst="line">
            <a:avLst/>
          </a:prstGeom>
          <a:ln w="38100">
            <a:solidFill>
              <a:srgbClr val="00B050">
                <a:alpha val="3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2519772" y="4291355"/>
            <a:ext cx="468052" cy="0"/>
          </a:xfrm>
          <a:prstGeom prst="straightConnector1">
            <a:avLst/>
          </a:prstGeom>
          <a:ln w="63500">
            <a:solidFill>
              <a:srgbClr val="00B050">
                <a:alpha val="30000"/>
              </a:srgb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>
            <a:off x="2555776" y="6345324"/>
            <a:ext cx="576064" cy="0"/>
          </a:xfrm>
          <a:prstGeom prst="straightConnector1">
            <a:avLst/>
          </a:prstGeom>
          <a:ln w="63500">
            <a:solidFill>
              <a:srgbClr val="00B050">
                <a:alpha val="30000"/>
              </a:srgb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>
            <a:off x="2447764" y="4257092"/>
            <a:ext cx="1179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smtClean="0">
                <a:solidFill>
                  <a:srgbClr val="00B050"/>
                </a:solidFill>
              </a:rPr>
              <a:t>Fermi motion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985661" y="1624734"/>
            <a:ext cx="3050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i="1" dirty="0">
                <a:solidFill>
                  <a:srgbClr val="0070C0"/>
                </a:solidFill>
                <a:sym typeface="Wingdings" panose="05000000000000000000" pitchFamily="2" charset="2"/>
              </a:rPr>
              <a:t>well describes the </a:t>
            </a:r>
            <a:r>
              <a:rPr lang="en-US" altLang="ja-JP" sz="2000" i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spectrum</a:t>
            </a:r>
            <a:endParaRPr lang="en-US" altLang="ja-JP" sz="2000" i="1" dirty="0">
              <a:solidFill>
                <a:srgbClr val="0070C0"/>
              </a:solidFill>
              <a:sym typeface="Wingdings" panose="05000000000000000000" pitchFamily="2" charset="2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877738" y="3491716"/>
            <a:ext cx="34467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Y* production </a:t>
            </a:r>
            <a:r>
              <a:rPr lang="en-US" altLang="ja-JP" sz="2000" dirty="0"/>
              <a:t>are seen as </a:t>
            </a:r>
            <a:r>
              <a:rPr lang="en-US" altLang="ja-JP" sz="2000" dirty="0" smtClean="0"/>
              <a:t>excess</a:t>
            </a:r>
            <a:endParaRPr lang="en-US" altLang="ja-JP" sz="160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877738" y="5421414"/>
            <a:ext cx="3281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Y* production and/or exotic production are </a:t>
            </a:r>
            <a:r>
              <a:rPr lang="en-US" altLang="ja-JP" sz="2000" dirty="0"/>
              <a:t>seen as </a:t>
            </a:r>
            <a:r>
              <a:rPr lang="en-US" altLang="ja-JP" sz="2000" dirty="0" smtClean="0"/>
              <a:t>excess</a:t>
            </a:r>
            <a:endParaRPr lang="en-US" altLang="ja-JP" sz="16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051692" y="6309320"/>
            <a:ext cx="4272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analysis is crucial!</a:t>
            </a:r>
            <a:endParaRPr kumimoji="1" lang="ja-JP" alt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263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768705"/>
            <a:ext cx="6300700" cy="6080676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399276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Close-Up of the Deeply-Bound Region</a:t>
            </a:r>
            <a:endParaRPr kumimoji="1" lang="ja-JP" altLang="en-US" b="1" dirty="0"/>
          </a:p>
        </p:txBody>
      </p:sp>
      <p:sp>
        <p:nvSpPr>
          <p:cNvPr id="17" name="下矢印 16"/>
          <p:cNvSpPr/>
          <p:nvPr/>
        </p:nvSpPr>
        <p:spPr>
          <a:xfrm>
            <a:off x="5580112" y="4776000"/>
            <a:ext cx="396044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971691" y="4257092"/>
            <a:ext cx="15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solidFill>
                  <a:srgbClr val="0070C0"/>
                </a:solidFill>
              </a:rPr>
              <a:t>FINUDA/DISTO/</a:t>
            </a:r>
          </a:p>
          <a:p>
            <a:pPr algn="ctr"/>
            <a:r>
              <a:rPr kumimoji="1" lang="en-US" altLang="ja-JP" sz="1600" b="1" dirty="0" smtClean="0">
                <a:solidFill>
                  <a:srgbClr val="0070C0"/>
                </a:solidFill>
              </a:rPr>
              <a:t>E27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56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9242"/>
            <a:ext cx="9177613" cy="6887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44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6" t="-226" r="32941" b="12318"/>
          <a:stretch/>
        </p:blipFill>
        <p:spPr>
          <a:xfrm>
            <a:off x="5424755" y="872716"/>
            <a:ext cx="3719245" cy="1577334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0" t="-226" r="9711" b="12318"/>
          <a:stretch/>
        </p:blipFill>
        <p:spPr>
          <a:xfrm>
            <a:off x="361741" y="836712"/>
            <a:ext cx="3922227" cy="1649342"/>
          </a:xfrm>
          <a:prstGeom prst="rect">
            <a:avLst/>
          </a:prstGeom>
        </p:spPr>
      </p:pic>
      <p:pic>
        <p:nvPicPr>
          <p:cNvPr id="2053" name="図 20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48" y="2486054"/>
            <a:ext cx="3642068" cy="353523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78656"/>
            <a:ext cx="8219208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Theoretical Calculations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-389510" y="3472046"/>
            <a:ext cx="2147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err="1" smtClean="0"/>
              <a:t>Koite</a:t>
            </a:r>
            <a:r>
              <a:rPr kumimoji="1" lang="en-US" altLang="ja-JP" dirty="0" smtClean="0"/>
              <a:t>, Harada,</a:t>
            </a:r>
          </a:p>
          <a:p>
            <a:pPr algn="ctr"/>
            <a:r>
              <a:rPr kumimoji="1" lang="en-US" altLang="ja-JP" dirty="0" smtClean="0"/>
              <a:t>PRC80(2009)055208</a:t>
            </a:r>
            <a:endParaRPr kumimoji="1" lang="ja-JP" altLang="en-US" dirty="0"/>
          </a:p>
        </p:txBody>
      </p:sp>
      <p:cxnSp>
        <p:nvCxnSpPr>
          <p:cNvPr id="8" name="直線矢印コネクタ 7"/>
          <p:cNvCxnSpPr/>
          <p:nvPr/>
        </p:nvCxnSpPr>
        <p:spPr>
          <a:xfrm flipH="1">
            <a:off x="1943708" y="5085184"/>
            <a:ext cx="468052" cy="0"/>
          </a:xfrm>
          <a:prstGeom prst="straightConnector1">
            <a:avLst/>
          </a:prstGeom>
          <a:ln w="38100">
            <a:solidFill>
              <a:srgbClr val="00B05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-35774" y="4881354"/>
            <a:ext cx="16684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00B050"/>
                </a:solidFill>
              </a:rPr>
              <a:t>integrated 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CS:</a:t>
            </a:r>
          </a:p>
          <a:p>
            <a:pPr algn="ctr"/>
            <a:r>
              <a:rPr lang="en-US" altLang="ja-JP" sz="2000" b="1" dirty="0" smtClean="0">
                <a:solidFill>
                  <a:srgbClr val="00B050"/>
                </a:solidFill>
              </a:rPr>
              <a:t>~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mb</a:t>
            </a:r>
            <a:r>
              <a:rPr lang="en-US" altLang="ja-JP" sz="2000" b="1" i="1" dirty="0" smtClean="0">
                <a:solidFill>
                  <a:srgbClr val="00B050"/>
                </a:solidFill>
              </a:rPr>
              <a:t>/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sr</a:t>
            </a:r>
            <a:endParaRPr kumimoji="1" lang="ja-JP" altLang="en-US" sz="2000" b="1" dirty="0">
              <a:solidFill>
                <a:srgbClr val="00B05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7"/>
          <a:stretch/>
        </p:blipFill>
        <p:spPr bwMode="auto">
          <a:xfrm>
            <a:off x="5065619" y="2473528"/>
            <a:ext cx="3676650" cy="232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テキスト ボックス 39"/>
          <p:cNvSpPr txBox="1"/>
          <p:nvPr/>
        </p:nvSpPr>
        <p:spPr>
          <a:xfrm>
            <a:off x="6009461" y="3320988"/>
            <a:ext cx="1669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00B050"/>
                </a:solidFill>
              </a:rPr>
              <a:t>integrated 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CS:</a:t>
            </a:r>
          </a:p>
          <a:p>
            <a:pPr algn="ctr"/>
            <a:r>
              <a:rPr lang="en-US" altLang="ja-JP" sz="2000" b="1" dirty="0" smtClean="0">
                <a:solidFill>
                  <a:srgbClr val="00B050"/>
                </a:solidFill>
              </a:rPr>
              <a:t>~0.1 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mb</a:t>
            </a:r>
            <a:r>
              <a:rPr lang="en-US" altLang="ja-JP" sz="2000" b="1" i="1" dirty="0" smtClean="0">
                <a:solidFill>
                  <a:srgbClr val="00B050"/>
                </a:solidFill>
              </a:rPr>
              <a:t>/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sr</a:t>
            </a:r>
            <a:endParaRPr kumimoji="1" lang="ja-JP" altLang="en-US" sz="2000" b="1" dirty="0">
              <a:solidFill>
                <a:srgbClr val="00B050"/>
              </a:solidFill>
            </a:endParaRPr>
          </a:p>
        </p:txBody>
      </p:sp>
      <p:cxnSp>
        <p:nvCxnSpPr>
          <p:cNvPr id="41" name="直線矢印コネクタ 40"/>
          <p:cNvCxnSpPr/>
          <p:nvPr/>
        </p:nvCxnSpPr>
        <p:spPr>
          <a:xfrm flipH="1">
            <a:off x="6765146" y="3320988"/>
            <a:ext cx="468052" cy="0"/>
          </a:xfrm>
          <a:prstGeom prst="straightConnector1">
            <a:avLst/>
          </a:prstGeom>
          <a:ln w="38100">
            <a:solidFill>
              <a:srgbClr val="00B05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508" y="5985284"/>
            <a:ext cx="9037004" cy="864096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sz="2800" dirty="0" smtClean="0"/>
              <a:t>CS is </a:t>
            </a:r>
            <a:r>
              <a:rPr lang="en-US" altLang="ja-JP" sz="2800" dirty="0"/>
              <a:t>roughly </a:t>
            </a:r>
            <a:r>
              <a:rPr lang="en-US" altLang="ja-JP" sz="2800" dirty="0" smtClean="0"/>
              <a:t>consistent with KH</a:t>
            </a:r>
          </a:p>
          <a:p>
            <a:r>
              <a:rPr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</a:t>
            </a:r>
            <a:r>
              <a:rPr lang="en-US" altLang="ja-JP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measurement is </a:t>
            </a:r>
            <a:r>
              <a:rPr lang="en-US" altLang="ja-JP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important </a:t>
            </a:r>
            <a:r>
              <a:rPr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for further study</a:t>
            </a:r>
            <a:endParaRPr lang="en-US" altLang="ja-JP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ja-JP" sz="2800" dirty="0" smtClean="0"/>
          </a:p>
          <a:p>
            <a:endParaRPr lang="en-US" altLang="ja-JP" sz="2800" dirty="0" smtClean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896924" y="1045972"/>
            <a:ext cx="1531060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b="1" dirty="0" smtClean="0">
                <a:solidFill>
                  <a:schemeClr val="bg1"/>
                </a:solidFill>
              </a:rPr>
              <a:t>E15</a:t>
            </a:r>
            <a:endParaRPr kumimoji="1" lang="en-US" altLang="ja-JP" sz="16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ja-JP" sz="1600" b="1" dirty="0" smtClean="0">
                <a:solidFill>
                  <a:schemeClr val="bg1"/>
                </a:solidFill>
              </a:rPr>
              <a:t>(BG subtracted)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292080" y="1116033"/>
            <a:ext cx="1516954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solidFill>
                  <a:schemeClr val="bg1"/>
                </a:solidFill>
              </a:rPr>
              <a:t>E15</a:t>
            </a:r>
          </a:p>
          <a:p>
            <a:pPr algn="ctr"/>
            <a:r>
              <a:rPr lang="en-US" altLang="ja-JP" sz="1600" b="1" dirty="0" smtClean="0">
                <a:solidFill>
                  <a:schemeClr val="bg1"/>
                </a:solidFill>
              </a:rPr>
              <a:t>(BG subtracted)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75556" y="1153693"/>
            <a:ext cx="1504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semi-inclusive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704348" y="971436"/>
            <a:ext cx="1504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semi-inclusive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699792" y="324898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112525" y="284364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 rot="16200000">
            <a:off x="7564300" y="3252948"/>
            <a:ext cx="25860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Yamagata-</a:t>
            </a:r>
            <a:r>
              <a:rPr kumimoji="1" lang="en-US" altLang="ja-JP" dirty="0" err="1" smtClean="0"/>
              <a:t>Sekihara</a:t>
            </a:r>
            <a:r>
              <a:rPr kumimoji="1" lang="en-US" altLang="ja-JP" dirty="0" smtClean="0"/>
              <a:t>, et al.,</a:t>
            </a:r>
          </a:p>
          <a:p>
            <a:pPr algn="ctr"/>
            <a:r>
              <a:rPr kumimoji="1" lang="en-US" altLang="ja-JP" dirty="0" smtClean="0"/>
              <a:t> PRC80(2009)045204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1"/>
          <a:stretch/>
        </p:blipFill>
        <p:spPr bwMode="auto">
          <a:xfrm>
            <a:off x="5040052" y="4725144"/>
            <a:ext cx="2386701" cy="152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テキスト ボックス 30"/>
          <p:cNvSpPr txBox="1"/>
          <p:nvPr/>
        </p:nvSpPr>
        <p:spPr>
          <a:xfrm>
            <a:off x="7068619" y="5301208"/>
            <a:ext cx="2147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err="1" smtClean="0"/>
              <a:t>S.Ohnishi</a:t>
            </a:r>
            <a:r>
              <a:rPr kumimoji="1" lang="en-US" altLang="ja-JP" dirty="0" smtClean="0"/>
              <a:t>, et al.,</a:t>
            </a:r>
          </a:p>
          <a:p>
            <a:pPr algn="ctr"/>
            <a:r>
              <a:rPr kumimoji="1" lang="en-US" altLang="ja-JP" dirty="0" smtClean="0"/>
              <a:t> PRC88(2013)025204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0947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2639194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ja-JP" sz="4800" b="1" dirty="0" smtClean="0"/>
              <a:t>Decay</a:t>
            </a:r>
            <a:r>
              <a:rPr kumimoji="1" lang="en-US" altLang="ja-JP" sz="4800" b="1" dirty="0" smtClean="0"/>
              <a:t> Channel,</a:t>
            </a:r>
            <a:br>
              <a:rPr kumimoji="1" lang="en-US" altLang="ja-JP" sz="4800" b="1" dirty="0" smtClean="0"/>
            </a:br>
            <a:r>
              <a:rPr kumimoji="1" lang="en-US" altLang="ja-JP" sz="4800" b="1" dirty="0" smtClean="0"/>
              <a:t>Exclusive </a:t>
            </a:r>
            <a:r>
              <a:rPr lang="en-US" altLang="ja-JP" sz="4800" b="1" baseline="30000" dirty="0" smtClean="0"/>
              <a:t>3</a:t>
            </a:r>
            <a:r>
              <a:rPr lang="en-US" altLang="ja-JP" sz="4800" b="1" dirty="0" smtClean="0"/>
              <a:t>He(K</a:t>
            </a:r>
            <a:r>
              <a:rPr lang="en-US" altLang="ja-JP" sz="4800" b="1" baseline="30000" dirty="0" smtClean="0"/>
              <a:t>-</a:t>
            </a:r>
            <a:r>
              <a:rPr lang="en-US" altLang="ja-JP" sz="4800" b="1" dirty="0" smtClean="0"/>
              <a:t>,</a:t>
            </a:r>
            <a:r>
              <a:rPr lang="en-US" altLang="ja-JP" sz="48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4800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4800" b="1" dirty="0" smtClean="0"/>
              <a:t>)n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979712" y="4401108"/>
            <a:ext cx="5225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/>
              <a:t>Y.Sada</a:t>
            </a:r>
            <a:r>
              <a:rPr kumimoji="1" lang="en-US" altLang="ja-JP" sz="2800" b="1" dirty="0" smtClean="0"/>
              <a:t> et al., paper in preparation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305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4706" y="4564453"/>
            <a:ext cx="3246026" cy="2293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19556"/>
            <a:ext cx="5419124" cy="379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3751"/>
            <a:ext cx="8229600" cy="74695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000" b="1" dirty="0" smtClean="0"/>
              <a:t>Exclusive </a:t>
            </a:r>
            <a:r>
              <a:rPr kumimoji="1" lang="en-US" altLang="ja-JP" sz="4000" b="1" baseline="30000" dirty="0" smtClean="0"/>
              <a:t>3</a:t>
            </a:r>
            <a:r>
              <a:rPr kumimoji="1" lang="en-US" altLang="ja-JP" sz="4000" b="1" dirty="0" smtClean="0"/>
              <a:t>He(K</a:t>
            </a:r>
            <a:r>
              <a:rPr kumimoji="1" lang="en-US" altLang="ja-JP" sz="4000" b="1" baseline="30000" dirty="0" smtClean="0"/>
              <a:t>-</a:t>
            </a:r>
            <a:r>
              <a:rPr kumimoji="1" lang="en-US" altLang="ja-JP" sz="4000" b="1" dirty="0" smtClean="0"/>
              <a:t>,</a:t>
            </a:r>
            <a:r>
              <a:rPr kumimoji="1" lang="en-US" altLang="ja-JP" sz="4000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4000" b="1" dirty="0" err="1" smtClean="0"/>
              <a:t>p</a:t>
            </a:r>
            <a:r>
              <a:rPr kumimoji="1" lang="en-US" altLang="ja-JP" sz="4000" b="1" dirty="0" smtClean="0"/>
              <a:t>)n events</a:t>
            </a:r>
            <a:endParaRPr kumimoji="1" lang="ja-JP" altLang="en-US" sz="40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506" y="4977172"/>
            <a:ext cx="4896542" cy="1728192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sz="3000" b="1" dirty="0" smtClean="0"/>
              <a:t>K</a:t>
            </a:r>
            <a:r>
              <a:rPr kumimoji="1" lang="en-US" altLang="ja-JP" sz="3000" b="1" baseline="30000" dirty="0" smtClean="0"/>
              <a:t>-3</a:t>
            </a:r>
            <a:r>
              <a:rPr kumimoji="1" lang="en-US" altLang="ja-JP" sz="3000" b="1" dirty="0" smtClean="0"/>
              <a:t>He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sz="30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(</a:t>
            </a:r>
            <a:r>
              <a:rPr kumimoji="1" lang="en-US" altLang="ja-JP" sz="30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3000" b="1" baseline="30000" dirty="0" smtClean="0">
                <a:sym typeface="Wingdings" panose="05000000000000000000" pitchFamily="2" charset="2"/>
              </a:rPr>
              <a:t>0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)</a:t>
            </a:r>
            <a:r>
              <a:rPr kumimoji="1" lang="en-US" altLang="ja-JP" sz="3000" b="1" dirty="0" err="1" smtClean="0">
                <a:sym typeface="Wingdings" panose="05000000000000000000" pitchFamily="2" charset="2"/>
              </a:rPr>
              <a:t>pn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 events can be identified exclusively</a:t>
            </a:r>
          </a:p>
          <a:p>
            <a:pPr lvl="1"/>
            <a:r>
              <a:rPr lang="en-US" altLang="ja-JP" dirty="0" smtClean="0"/>
              <a:t># of </a:t>
            </a:r>
            <a:r>
              <a:rPr lang="en-US" altLang="ja-JP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>
                <a:sym typeface="Wingdings" panose="05000000000000000000" pitchFamily="2" charset="2"/>
              </a:rPr>
              <a:t>(</a:t>
            </a:r>
            <a:r>
              <a:rPr lang="en-US" altLang="ja-JP" dirty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baseline="30000" dirty="0">
                <a:sym typeface="Wingdings" panose="05000000000000000000" pitchFamily="2" charset="2"/>
              </a:rPr>
              <a:t>0</a:t>
            </a:r>
            <a:r>
              <a:rPr lang="en-US" altLang="ja-JP" dirty="0">
                <a:sym typeface="Wingdings" panose="05000000000000000000" pitchFamily="2" charset="2"/>
              </a:rPr>
              <a:t>)</a:t>
            </a:r>
            <a:r>
              <a:rPr lang="en-US" altLang="ja-JP" dirty="0" err="1">
                <a:sym typeface="Wingdings" panose="05000000000000000000" pitchFamily="2" charset="2"/>
              </a:rPr>
              <a:t>pn</a:t>
            </a:r>
            <a:r>
              <a:rPr lang="en-US" altLang="ja-JP" dirty="0">
                <a:sym typeface="Wingdings" panose="05000000000000000000" pitchFamily="2" charset="2"/>
              </a:rPr>
              <a:t> </a:t>
            </a:r>
            <a:r>
              <a:rPr lang="en-US" altLang="ja-JP" dirty="0" smtClean="0">
                <a:sym typeface="Wingdings" panose="05000000000000000000" pitchFamily="2" charset="2"/>
              </a:rPr>
              <a:t>events: ~200</a:t>
            </a:r>
          </a:p>
          <a:p>
            <a:pPr lvl="2"/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baseline="30000" dirty="0"/>
              <a:t>0</a:t>
            </a:r>
            <a:r>
              <a:rPr lang="en-US" altLang="ja-JP" dirty="0"/>
              <a:t>pn contamination: </a:t>
            </a:r>
            <a:r>
              <a:rPr lang="en-US" altLang="ja-JP" dirty="0" smtClean="0"/>
              <a:t>~20%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350042" y="1880828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直線矢印コネクタ 8"/>
          <p:cNvCxnSpPr>
            <a:stCxn id="8" idx="2"/>
          </p:cNvCxnSpPr>
          <p:nvPr/>
        </p:nvCxnSpPr>
        <p:spPr>
          <a:xfrm>
            <a:off x="2552181" y="2465603"/>
            <a:ext cx="0" cy="3960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図 12" descr="setup.jpg"/>
          <p:cNvPicPr>
            <a:picLocks noChangeAspect="1"/>
          </p:cNvPicPr>
          <p:nvPr/>
        </p:nvPicPr>
        <p:blipFill rotWithShape="1">
          <a:blip r:embed="rId4"/>
          <a:srcRect l="2847" t="47995" r="59728" b="3364"/>
          <a:stretch/>
        </p:blipFill>
        <p:spPr>
          <a:xfrm>
            <a:off x="5906086" y="881257"/>
            <a:ext cx="3237914" cy="3050994"/>
          </a:xfrm>
          <a:prstGeom prst="rect">
            <a:avLst/>
          </a:prstGeom>
        </p:spPr>
      </p:pic>
      <p:cxnSp>
        <p:nvCxnSpPr>
          <p:cNvPr id="14" name="直線矢印コネクタ 13"/>
          <p:cNvCxnSpPr/>
          <p:nvPr/>
        </p:nvCxnSpPr>
        <p:spPr>
          <a:xfrm flipV="1">
            <a:off x="5472331" y="2947513"/>
            <a:ext cx="656493" cy="339969"/>
          </a:xfrm>
          <a:prstGeom prst="straightConnector1">
            <a:avLst/>
          </a:prstGeom>
          <a:ln w="76200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5501080" y="3202005"/>
            <a:ext cx="10647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smtClean="0"/>
              <a:t>1GeV/c</a:t>
            </a:r>
          </a:p>
          <a:p>
            <a:pPr algn="ctr"/>
            <a:r>
              <a:rPr lang="en-US" altLang="ja-JP" sz="2000" b="1" dirty="0" smtClean="0"/>
              <a:t>K</a:t>
            </a:r>
            <a:r>
              <a:rPr lang="en-US" altLang="ja-JP" sz="2000" b="1" baseline="30000" dirty="0" smtClean="0"/>
              <a:t>-</a:t>
            </a:r>
            <a:r>
              <a:rPr lang="en-US" altLang="ja-JP" sz="2000" b="1" dirty="0" smtClean="0"/>
              <a:t> beam</a:t>
            </a:r>
            <a:endParaRPr kumimoji="1" lang="ja-JP" altLang="en-US" sz="2000" b="1" dirty="0"/>
          </a:p>
        </p:txBody>
      </p:sp>
      <p:cxnSp>
        <p:nvCxnSpPr>
          <p:cNvPr id="16" name="直線矢印コネクタ 15"/>
          <p:cNvCxnSpPr>
            <a:stCxn id="20" idx="1"/>
          </p:cNvCxnSpPr>
          <p:nvPr/>
        </p:nvCxnSpPr>
        <p:spPr>
          <a:xfrm rot="16200000" flipV="1">
            <a:off x="6990471" y="1863129"/>
            <a:ext cx="544704" cy="27507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7570764" y="2575514"/>
            <a:ext cx="375138" cy="219597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>
            <a:off x="7570762" y="2575512"/>
            <a:ext cx="0" cy="371999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>
            <a:stCxn id="20" idx="7"/>
          </p:cNvCxnSpPr>
          <p:nvPr/>
        </p:nvCxnSpPr>
        <p:spPr>
          <a:xfrm flipV="1">
            <a:off x="7483255" y="1717384"/>
            <a:ext cx="462647" cy="555634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円/楕円 19"/>
          <p:cNvSpPr/>
          <p:nvPr/>
        </p:nvSpPr>
        <p:spPr>
          <a:xfrm>
            <a:off x="7383192" y="2255850"/>
            <a:ext cx="117231" cy="11723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902547" y="1277881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p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910732" y="2646033"/>
            <a:ext cx="420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  <a:latin typeface="Symbol" pitchFamily="18" charset="2"/>
              </a:rPr>
              <a:t>p</a:t>
            </a:r>
            <a:r>
              <a:rPr kumimoji="1" lang="en-US" altLang="ja-JP" sz="2000" b="1" baseline="30000" dirty="0" smtClean="0">
                <a:solidFill>
                  <a:schemeClr val="bg1"/>
                </a:solidFill>
                <a:latin typeface="Symbol" pitchFamily="18" charset="2"/>
              </a:rPr>
              <a:t>-</a:t>
            </a:r>
            <a:endParaRPr kumimoji="1" lang="ja-JP" altLang="en-US" sz="2000" b="1" baseline="30000" dirty="0">
              <a:solidFill>
                <a:schemeClr val="bg1"/>
              </a:solidFill>
              <a:latin typeface="Symbol" pitchFamily="18" charset="2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453532" y="2898061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p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448342" y="1349889"/>
            <a:ext cx="1180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solidFill>
                  <a:schemeClr val="bg1"/>
                </a:solidFill>
              </a:rPr>
              <a:t>missing n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cxnSp>
        <p:nvCxnSpPr>
          <p:cNvPr id="32" name="直線矢印コネクタ 31"/>
          <p:cNvCxnSpPr>
            <a:stCxn id="20" idx="4"/>
          </p:cNvCxnSpPr>
          <p:nvPr/>
        </p:nvCxnSpPr>
        <p:spPr>
          <a:xfrm>
            <a:off x="7441808" y="2373081"/>
            <a:ext cx="128954" cy="202433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>
            <a:off x="7200292" y="2312071"/>
            <a:ext cx="360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  <a:latin typeface="Symbol" pitchFamily="18" charset="2"/>
              </a:rPr>
              <a:t>L</a:t>
            </a:r>
            <a:endParaRPr kumimoji="1" lang="ja-JP" altLang="en-US" sz="2000" b="1" baseline="30000" dirty="0">
              <a:solidFill>
                <a:schemeClr val="bg1"/>
              </a:solidFill>
              <a:latin typeface="Symbol" pitchFamily="18" charset="2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 rot="20481606">
            <a:off x="6418551" y="777948"/>
            <a:ext cx="854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/>
              <a:t>CDS</a:t>
            </a:r>
            <a:endParaRPr kumimoji="1" lang="ja-JP" altLang="en-US" sz="3200" b="1" dirty="0"/>
          </a:p>
        </p:txBody>
      </p:sp>
      <p:sp>
        <p:nvSpPr>
          <p:cNvPr id="25" name="Rectangle 5"/>
          <p:cNvSpPr>
            <a:spLocks/>
          </p:cNvSpPr>
          <p:nvPr/>
        </p:nvSpPr>
        <p:spPr bwMode="auto">
          <a:xfrm>
            <a:off x="791580" y="1470846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737" y="3840205"/>
            <a:ext cx="3027771" cy="2037067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5616116" y="5733256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p</a:t>
            </a:r>
            <a:r>
              <a:rPr kumimoji="1"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kumimoji="1" lang="en-US" altLang="ja-JP" baseline="30000" dirty="0" smtClean="0">
                <a:sym typeface="Wingdings" panose="05000000000000000000" pitchFamily="2" charset="2"/>
              </a:rPr>
              <a:t>-</a:t>
            </a:r>
            <a:endParaRPr kumimoji="1" lang="ja-JP" altLang="en-US" baseline="30000" dirty="0"/>
          </a:p>
        </p:txBody>
      </p:sp>
      <p:sp>
        <p:nvSpPr>
          <p:cNvPr id="7" name="テキスト ボックス 6"/>
          <p:cNvSpPr txBox="1"/>
          <p:nvPr/>
        </p:nvSpPr>
        <p:spPr>
          <a:xfrm rot="16200000">
            <a:off x="-946568" y="2319275"/>
            <a:ext cx="2189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Counts per 20MeV/c</a:t>
            </a:r>
            <a:r>
              <a:rPr kumimoji="1" lang="en-US" altLang="ja-JP" baseline="30000" dirty="0" smtClean="0"/>
              <a:t>2</a:t>
            </a:r>
            <a:endParaRPr kumimoji="1" lang="ja-JP" alt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367486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966091"/>
            <a:ext cx="6192688" cy="422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 by 3NA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71500" y="5373216"/>
            <a:ext cx="8964488" cy="1291088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The spectrum CANNOT be reproduced by only 3NA</a:t>
            </a:r>
            <a:endParaRPr kumimoji="1" lang="en-US" altLang="ja-JP" dirty="0" smtClean="0">
              <a:sym typeface="Wingdings" panose="05000000000000000000" pitchFamily="2" charset="2"/>
            </a:endParaRPr>
          </a:p>
          <a:p>
            <a:r>
              <a:rPr lang="en-US" altLang="ja-JP" dirty="0" smtClean="0"/>
              <a:t>Clear structure </a:t>
            </a:r>
            <a:r>
              <a:rPr lang="en-US" altLang="ja-JP" dirty="0"/>
              <a:t>is </a:t>
            </a:r>
            <a:r>
              <a:rPr lang="en-US" altLang="ja-JP" dirty="0" smtClean="0"/>
              <a:t>seen around the threshold</a:t>
            </a: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15</a:t>
            </a:fld>
            <a:endParaRPr kumimoji="1" lang="ja-JP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1721" y="2034313"/>
            <a:ext cx="2927234" cy="2174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線コネクタ 3"/>
          <p:cNvCxnSpPr/>
          <p:nvPr/>
        </p:nvCxnSpPr>
        <p:spPr>
          <a:xfrm flipV="1">
            <a:off x="7416316" y="2096852"/>
            <a:ext cx="0" cy="179090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/>
          <p:cNvSpPr txBox="1"/>
          <p:nvPr/>
        </p:nvSpPr>
        <p:spPr>
          <a:xfrm>
            <a:off x="7579784" y="2103239"/>
            <a:ext cx="1492716" cy="46166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/>
              <a:t>Dalitz</a:t>
            </a:r>
            <a:r>
              <a:rPr kumimoji="1" lang="en-US" altLang="ja-JP" sz="2400" b="1" dirty="0" smtClean="0"/>
              <a:t> plot</a:t>
            </a:r>
            <a:endParaRPr kumimoji="1" lang="ja-JP" altLang="en-US" sz="2400" b="1" dirty="0"/>
          </a:p>
        </p:txBody>
      </p:sp>
      <p:sp>
        <p:nvSpPr>
          <p:cNvPr id="11" name="Rectangle 5"/>
          <p:cNvSpPr>
            <a:spLocks/>
          </p:cNvSpPr>
          <p:nvPr/>
        </p:nvSpPr>
        <p:spPr bwMode="auto">
          <a:xfrm>
            <a:off x="3851920" y="2816932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2" name="Rectangle 5"/>
          <p:cNvSpPr>
            <a:spLocks/>
          </p:cNvSpPr>
          <p:nvPr/>
        </p:nvSpPr>
        <p:spPr bwMode="auto">
          <a:xfrm>
            <a:off x="7943986" y="2647945"/>
            <a:ext cx="11285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1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30764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2-step Reactions?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16</a:t>
            </a:fld>
            <a:endParaRPr kumimoji="1" lang="ja-JP" altLang="en-US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4050457"/>
            <a:ext cx="5131002" cy="281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8748" y="1016732"/>
            <a:ext cx="8319716" cy="4800600"/>
          </a:xfrm>
        </p:spPr>
        <p:txBody>
          <a:bodyPr>
            <a:normAutofit/>
          </a:bodyPr>
          <a:lstStyle/>
          <a:p>
            <a:pPr marL="628650" indent="-514350">
              <a:buFont typeface="Wingdings" panose="05000000000000000000" pitchFamily="2" charset="2"/>
              <a:buChar char="l"/>
            </a:pPr>
            <a:r>
              <a:rPr lang="en-US" altLang="ja-JP" sz="2800" dirty="0"/>
              <a:t>The spectrum CANNOT be reproduced by only </a:t>
            </a:r>
            <a:r>
              <a:rPr lang="en-US" altLang="ja-JP" sz="2800" dirty="0" smtClean="0"/>
              <a:t>3NA</a:t>
            </a:r>
            <a:endParaRPr lang="en-US" altLang="ja-JP" sz="2800" dirty="0">
              <a:solidFill>
                <a:schemeClr val="bg1">
                  <a:lumMod val="75000"/>
                </a:schemeClr>
              </a:solidFill>
            </a:endParaRPr>
          </a:p>
          <a:p>
            <a:pPr marL="628650" indent="-514350"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Attempt to reproduce the spectrum with 2-step reactions</a:t>
            </a:r>
          </a:p>
          <a:p>
            <a:pPr marL="971550" lvl="1" indent="-514350">
              <a:buFont typeface="+mj-lt"/>
              <a:buAutoNum type="alphaUcParenR"/>
            </a:pPr>
            <a:r>
              <a:rPr lang="en-US" altLang="ja-JP" sz="2800" dirty="0"/>
              <a:t>2NA followed by</a:t>
            </a:r>
            <a:r>
              <a:rPr lang="en-US" altLang="ja-JP" sz="2800" dirty="0">
                <a:latin typeface="Symbol" panose="05050102010706020507" pitchFamily="18" charset="2"/>
              </a:rPr>
              <a:t> S</a:t>
            </a:r>
            <a:r>
              <a:rPr lang="en-US" altLang="ja-JP" sz="2800" dirty="0"/>
              <a:t>”</a:t>
            </a:r>
            <a:r>
              <a:rPr lang="en-US" altLang="ja-JP" sz="2800" dirty="0">
                <a:latin typeface="Symbol" panose="05050102010706020507" pitchFamily="18" charset="2"/>
              </a:rPr>
              <a:t>N</a:t>
            </a:r>
            <a:r>
              <a:rPr lang="en-US" altLang="ja-JP" sz="2800" dirty="0" smtClean="0"/>
              <a:t>”</a:t>
            </a:r>
            <a:r>
              <a:rPr lang="ja-JP" altLang="en-US" sz="2800" dirty="0" smtClean="0">
                <a:latin typeface="Malgun Gothic" panose="020B0503020000020004" pitchFamily="34" charset="-127"/>
              </a:rPr>
              <a:t>→</a:t>
            </a:r>
            <a:r>
              <a:rPr lang="en-US" altLang="ja-JP" sz="2800" dirty="0">
                <a:latin typeface="Symbol" panose="05050102010706020507" pitchFamily="18" charset="2"/>
              </a:rPr>
              <a:t>LN </a:t>
            </a:r>
            <a:r>
              <a:rPr lang="en-US" altLang="ja-JP" sz="2800" dirty="0"/>
              <a:t>conversion</a:t>
            </a:r>
          </a:p>
          <a:p>
            <a:pPr marL="971550" lvl="1" indent="-514350">
              <a:buFont typeface="+mj-lt"/>
              <a:buAutoNum type="alphaUcParenR"/>
            </a:pPr>
            <a:r>
              <a:rPr lang="en-US" altLang="ja-JP" sz="2800" dirty="0"/>
              <a:t>2NA followed by  </a:t>
            </a:r>
            <a:r>
              <a:rPr lang="en-US" altLang="ja-JP" sz="2800" dirty="0">
                <a:latin typeface="Symbol" panose="05050102010706020507" pitchFamily="18" charset="2"/>
              </a:rPr>
              <a:t>L(</a:t>
            </a:r>
            <a:r>
              <a:rPr lang="en-US" altLang="ja-JP" sz="2800" dirty="0"/>
              <a:t>1405</a:t>
            </a:r>
            <a:r>
              <a:rPr lang="en-US" altLang="ja-JP" sz="2800" dirty="0" smtClean="0"/>
              <a:t>)”N”</a:t>
            </a:r>
            <a:r>
              <a:rPr lang="ja-JP" altLang="en-US" sz="2800" dirty="0" smtClean="0"/>
              <a:t>→</a:t>
            </a:r>
            <a:r>
              <a:rPr lang="en-US" altLang="ja-JP" sz="2800" dirty="0">
                <a:latin typeface="Symbol" panose="05050102010706020507" pitchFamily="18" charset="2"/>
              </a:rPr>
              <a:t>L</a:t>
            </a:r>
            <a:r>
              <a:rPr lang="en-US" altLang="ja-JP" sz="2800" dirty="0"/>
              <a:t>N conversion</a:t>
            </a:r>
          </a:p>
          <a:p>
            <a:pPr marL="971550" lvl="1" indent="-514350">
              <a:buFont typeface="+mj-lt"/>
              <a:buAutoNum type="alphaUcParenR"/>
            </a:pPr>
            <a:r>
              <a:rPr lang="en-US" altLang="ja-JP" sz="2800" dirty="0"/>
              <a:t>KN</a:t>
            </a:r>
            <a:r>
              <a:rPr lang="ja-JP" altLang="en-US" sz="2800" dirty="0"/>
              <a:t>→</a:t>
            </a:r>
            <a:r>
              <a:rPr lang="en-US" altLang="ja-JP" sz="2800" dirty="0"/>
              <a:t>KN followed by </a:t>
            </a:r>
            <a:r>
              <a:rPr lang="en-US" altLang="ja-JP" sz="2800" dirty="0" smtClean="0"/>
              <a:t>K”NN”</a:t>
            </a:r>
            <a:r>
              <a:rPr lang="ja-JP" altLang="en-US" sz="2800" dirty="0" smtClean="0"/>
              <a:t>→</a:t>
            </a:r>
            <a:r>
              <a:rPr lang="en-US" altLang="ja-JP" sz="2800" dirty="0" smtClean="0"/>
              <a:t> </a:t>
            </a:r>
            <a:r>
              <a:rPr lang="en-US" altLang="ja-JP" sz="2800" dirty="0" smtClean="0">
                <a:latin typeface="Symbol" panose="05050102010706020507" pitchFamily="18" charset="2"/>
              </a:rPr>
              <a:t>L</a:t>
            </a:r>
            <a:r>
              <a:rPr lang="en-US" altLang="ja-JP" sz="2800" dirty="0" smtClean="0"/>
              <a:t>N</a:t>
            </a:r>
            <a:endParaRPr lang="en-US" altLang="ja-JP" sz="2800" dirty="0"/>
          </a:p>
        </p:txBody>
      </p:sp>
      <p:sp>
        <p:nvSpPr>
          <p:cNvPr id="22" name="右矢印 21"/>
          <p:cNvSpPr/>
          <p:nvPr/>
        </p:nvSpPr>
        <p:spPr>
          <a:xfrm>
            <a:off x="4158385" y="5139368"/>
            <a:ext cx="341607" cy="434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2014505" y="5045114"/>
            <a:ext cx="4363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2000" b="1" dirty="0" smtClean="0">
                <a:latin typeface="Tahoma" pitchFamily="34" charset="0"/>
                <a:ea typeface="HG明朝B" pitchFamily="17" charset="-128"/>
              </a:rPr>
              <a:t>K</a:t>
            </a:r>
            <a:r>
              <a:rPr lang="en-US" altLang="ja-JP" sz="2000" b="1" baseline="30000" dirty="0" smtClean="0">
                <a:latin typeface="Tahoma" pitchFamily="34" charset="0"/>
                <a:ea typeface="HG明朝B" pitchFamily="17" charset="-128"/>
              </a:rPr>
              <a:t>-</a:t>
            </a:r>
            <a:endParaRPr lang="en-US" altLang="ja-JP" sz="2000" b="1" baseline="30000" dirty="0">
              <a:latin typeface="Tahoma" pitchFamily="34" charset="0"/>
              <a:ea typeface="HG明朝B" pitchFamily="17" charset="-128"/>
            </a:endParaRPr>
          </a:p>
        </p:txBody>
      </p:sp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3114701" y="5636211"/>
            <a:ext cx="9172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3200" b="1" baseline="30000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HG明朝B" pitchFamily="17" charset="-128"/>
              </a:rPr>
              <a:t>3</a:t>
            </a:r>
            <a:r>
              <a:rPr lang="en-US" altLang="ja-JP" sz="3200" b="1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HG明朝B" pitchFamily="17" charset="-128"/>
              </a:rPr>
              <a:t>He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 flipH="1">
            <a:off x="5461953" y="4185084"/>
            <a:ext cx="478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endParaRPr kumimoji="1" lang="ja-JP" altLang="en-US" sz="14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 flipH="1">
            <a:off x="6105469" y="6273316"/>
            <a:ext cx="446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endParaRPr kumimoji="1" lang="ja-JP" altLang="en-US" sz="14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flipH="1">
            <a:off x="6600001" y="5562537"/>
            <a:ext cx="46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 smtClean="0">
                <a:solidFill>
                  <a:schemeClr val="bg1"/>
                </a:solidFill>
                <a:latin typeface="Symbol" panose="05050102010706020507" pitchFamily="18" charset="2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endParaRPr kumimoji="1" lang="ja-JP" altLang="en-US" sz="1400" b="1" dirty="0">
              <a:solidFill>
                <a:schemeClr val="bg1"/>
              </a:solidFill>
              <a:latin typeface="Symbol" panose="05050102010706020507" pitchFamily="18" charset="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2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2-step Reactions? (</a:t>
            </a:r>
            <a:r>
              <a:rPr lang="en-US" altLang="ja-JP" b="1" dirty="0" err="1" smtClean="0"/>
              <a:t>Contn’d</a:t>
            </a:r>
            <a:r>
              <a:rPr lang="en-US" altLang="ja-JP" b="1" dirty="0" smtClean="0"/>
              <a:t>)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19573" y="1178748"/>
            <a:ext cx="3132347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lvl="1" indent="-514350">
              <a:buFont typeface="+mj-lt"/>
              <a:buAutoNum type="alphaUcParenR"/>
            </a:pPr>
            <a:r>
              <a:rPr lang="en-US" altLang="ja-JP" sz="2800" dirty="0"/>
              <a:t>2NA followed by</a:t>
            </a:r>
            <a:r>
              <a:rPr lang="en-US" altLang="ja-JP" sz="2800" dirty="0">
                <a:latin typeface="Symbol" panose="05050102010706020507" pitchFamily="18" charset="2"/>
              </a:rPr>
              <a:t> S</a:t>
            </a:r>
            <a:r>
              <a:rPr lang="en-US" altLang="ja-JP" sz="2800" dirty="0"/>
              <a:t>”</a:t>
            </a:r>
            <a:r>
              <a:rPr lang="en-US" altLang="ja-JP" sz="2800" dirty="0">
                <a:latin typeface="Symbol" panose="05050102010706020507" pitchFamily="18" charset="2"/>
              </a:rPr>
              <a:t>N</a:t>
            </a:r>
            <a:r>
              <a:rPr lang="en-US" altLang="ja-JP" sz="2800" dirty="0" smtClean="0"/>
              <a:t>”</a:t>
            </a:r>
            <a:r>
              <a:rPr lang="ja-JP" altLang="en-US" sz="2800" dirty="0" smtClean="0">
                <a:latin typeface="Malgun Gothic" panose="020B0503020000020004" pitchFamily="34" charset="-127"/>
              </a:rPr>
              <a:t>→</a:t>
            </a:r>
            <a:r>
              <a:rPr lang="en-US" altLang="ja-JP" sz="2800" dirty="0" smtClean="0">
                <a:latin typeface="Symbol" panose="05050102010706020507" pitchFamily="18" charset="2"/>
              </a:rPr>
              <a:t>LN</a:t>
            </a:r>
            <a:endParaRPr lang="en-US" altLang="ja-JP" sz="2800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0" y="2348880"/>
            <a:ext cx="4367540" cy="335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テキスト ボックス 14"/>
          <p:cNvSpPr txBox="1"/>
          <p:nvPr/>
        </p:nvSpPr>
        <p:spPr>
          <a:xfrm>
            <a:off x="5184068" y="1178749"/>
            <a:ext cx="3348372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lvl="1" indent="-514350">
              <a:buFont typeface="+mj-lt"/>
              <a:buAutoNum type="alphaUcParenR" startAt="2"/>
            </a:pPr>
            <a:r>
              <a:rPr lang="en-US" altLang="ja-JP" sz="2800" dirty="0"/>
              <a:t>2NA followed by </a:t>
            </a:r>
            <a:r>
              <a:rPr lang="en-US" altLang="ja-JP" sz="2800" dirty="0" smtClean="0">
                <a:latin typeface="Symbol" panose="05050102010706020507" pitchFamily="18" charset="2"/>
              </a:rPr>
              <a:t>L(</a:t>
            </a:r>
            <a:r>
              <a:rPr lang="en-US" altLang="ja-JP" sz="2800" dirty="0" smtClean="0"/>
              <a:t>1405)”N”</a:t>
            </a:r>
            <a:r>
              <a:rPr lang="ja-JP" altLang="en-US" sz="2800" dirty="0" smtClean="0"/>
              <a:t>→</a:t>
            </a:r>
            <a:r>
              <a:rPr lang="en-US" altLang="ja-JP" sz="2800" dirty="0" smtClean="0">
                <a:latin typeface="Symbol" panose="05050102010706020507" pitchFamily="18" charset="2"/>
              </a:rPr>
              <a:t>L</a:t>
            </a:r>
            <a:r>
              <a:rPr lang="en-US" altLang="ja-JP" sz="2800" dirty="0" smtClean="0"/>
              <a:t>N</a:t>
            </a:r>
            <a:endParaRPr lang="en-US" altLang="ja-JP" sz="2800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354666"/>
            <a:ext cx="4319544" cy="335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フリーフォーム 4"/>
          <p:cNvSpPr/>
          <p:nvPr/>
        </p:nvSpPr>
        <p:spPr>
          <a:xfrm>
            <a:off x="820420" y="4373880"/>
            <a:ext cx="1125220" cy="820420"/>
          </a:xfrm>
          <a:custGeom>
            <a:avLst/>
            <a:gdLst>
              <a:gd name="connsiteX0" fmla="*/ 0 w 1125220"/>
              <a:gd name="connsiteY0" fmla="*/ 820420 h 820420"/>
              <a:gd name="connsiteX1" fmla="*/ 88900 w 1125220"/>
              <a:gd name="connsiteY1" fmla="*/ 820420 h 820420"/>
              <a:gd name="connsiteX2" fmla="*/ 88900 w 1125220"/>
              <a:gd name="connsiteY2" fmla="*/ 619760 h 820420"/>
              <a:gd name="connsiteX3" fmla="*/ 167640 w 1125220"/>
              <a:gd name="connsiteY3" fmla="*/ 619760 h 820420"/>
              <a:gd name="connsiteX4" fmla="*/ 167640 w 1125220"/>
              <a:gd name="connsiteY4" fmla="*/ 340360 h 820420"/>
              <a:gd name="connsiteX5" fmla="*/ 251460 w 1125220"/>
              <a:gd name="connsiteY5" fmla="*/ 340360 h 820420"/>
              <a:gd name="connsiteX6" fmla="*/ 251460 w 1125220"/>
              <a:gd name="connsiteY6" fmla="*/ 119380 h 820420"/>
              <a:gd name="connsiteX7" fmla="*/ 325120 w 1125220"/>
              <a:gd name="connsiteY7" fmla="*/ 119380 h 820420"/>
              <a:gd name="connsiteX8" fmla="*/ 325120 w 1125220"/>
              <a:gd name="connsiteY8" fmla="*/ 0 h 820420"/>
              <a:gd name="connsiteX9" fmla="*/ 411480 w 1125220"/>
              <a:gd name="connsiteY9" fmla="*/ 0 h 820420"/>
              <a:gd name="connsiteX10" fmla="*/ 411480 w 1125220"/>
              <a:gd name="connsiteY10" fmla="*/ 30480 h 820420"/>
              <a:gd name="connsiteX11" fmla="*/ 497840 w 1125220"/>
              <a:gd name="connsiteY11" fmla="*/ 30480 h 820420"/>
              <a:gd name="connsiteX12" fmla="*/ 497840 w 1125220"/>
              <a:gd name="connsiteY12" fmla="*/ 116840 h 820420"/>
              <a:gd name="connsiteX13" fmla="*/ 566420 w 1125220"/>
              <a:gd name="connsiteY13" fmla="*/ 116840 h 820420"/>
              <a:gd name="connsiteX14" fmla="*/ 566420 w 1125220"/>
              <a:gd name="connsiteY14" fmla="*/ 228600 h 820420"/>
              <a:gd name="connsiteX15" fmla="*/ 645160 w 1125220"/>
              <a:gd name="connsiteY15" fmla="*/ 228600 h 820420"/>
              <a:gd name="connsiteX16" fmla="*/ 645160 w 1125220"/>
              <a:gd name="connsiteY16" fmla="*/ 401320 h 820420"/>
              <a:gd name="connsiteX17" fmla="*/ 734060 w 1125220"/>
              <a:gd name="connsiteY17" fmla="*/ 401320 h 820420"/>
              <a:gd name="connsiteX18" fmla="*/ 734060 w 1125220"/>
              <a:gd name="connsiteY18" fmla="*/ 556260 h 820420"/>
              <a:gd name="connsiteX19" fmla="*/ 807720 w 1125220"/>
              <a:gd name="connsiteY19" fmla="*/ 556260 h 820420"/>
              <a:gd name="connsiteX20" fmla="*/ 807720 w 1125220"/>
              <a:gd name="connsiteY20" fmla="*/ 668020 h 820420"/>
              <a:gd name="connsiteX21" fmla="*/ 883920 w 1125220"/>
              <a:gd name="connsiteY21" fmla="*/ 668020 h 820420"/>
              <a:gd name="connsiteX22" fmla="*/ 883920 w 1125220"/>
              <a:gd name="connsiteY22" fmla="*/ 721360 h 820420"/>
              <a:gd name="connsiteX23" fmla="*/ 970280 w 1125220"/>
              <a:gd name="connsiteY23" fmla="*/ 721360 h 820420"/>
              <a:gd name="connsiteX24" fmla="*/ 970280 w 1125220"/>
              <a:gd name="connsiteY24" fmla="*/ 782320 h 820420"/>
              <a:gd name="connsiteX25" fmla="*/ 1041400 w 1125220"/>
              <a:gd name="connsiteY25" fmla="*/ 782320 h 820420"/>
              <a:gd name="connsiteX26" fmla="*/ 1041400 w 1125220"/>
              <a:gd name="connsiteY26" fmla="*/ 805180 h 820420"/>
              <a:gd name="connsiteX27" fmla="*/ 1125220 w 1125220"/>
              <a:gd name="connsiteY27" fmla="*/ 805180 h 820420"/>
              <a:gd name="connsiteX28" fmla="*/ 66040 w 1125220"/>
              <a:gd name="connsiteY28" fmla="*/ 805180 h 820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25220" h="820420">
                <a:moveTo>
                  <a:pt x="0" y="820420"/>
                </a:moveTo>
                <a:lnTo>
                  <a:pt x="88900" y="820420"/>
                </a:lnTo>
                <a:lnTo>
                  <a:pt x="88900" y="619760"/>
                </a:lnTo>
                <a:lnTo>
                  <a:pt x="167640" y="619760"/>
                </a:lnTo>
                <a:lnTo>
                  <a:pt x="167640" y="340360"/>
                </a:lnTo>
                <a:lnTo>
                  <a:pt x="251460" y="340360"/>
                </a:lnTo>
                <a:lnTo>
                  <a:pt x="251460" y="119380"/>
                </a:lnTo>
                <a:lnTo>
                  <a:pt x="325120" y="119380"/>
                </a:lnTo>
                <a:lnTo>
                  <a:pt x="325120" y="0"/>
                </a:lnTo>
                <a:lnTo>
                  <a:pt x="411480" y="0"/>
                </a:lnTo>
                <a:lnTo>
                  <a:pt x="411480" y="30480"/>
                </a:lnTo>
                <a:lnTo>
                  <a:pt x="497840" y="30480"/>
                </a:lnTo>
                <a:lnTo>
                  <a:pt x="497840" y="116840"/>
                </a:lnTo>
                <a:lnTo>
                  <a:pt x="566420" y="116840"/>
                </a:lnTo>
                <a:lnTo>
                  <a:pt x="566420" y="228600"/>
                </a:lnTo>
                <a:lnTo>
                  <a:pt x="645160" y="228600"/>
                </a:lnTo>
                <a:lnTo>
                  <a:pt x="645160" y="401320"/>
                </a:lnTo>
                <a:lnTo>
                  <a:pt x="734060" y="401320"/>
                </a:lnTo>
                <a:lnTo>
                  <a:pt x="734060" y="556260"/>
                </a:lnTo>
                <a:lnTo>
                  <a:pt x="807720" y="556260"/>
                </a:lnTo>
                <a:lnTo>
                  <a:pt x="807720" y="668020"/>
                </a:lnTo>
                <a:lnTo>
                  <a:pt x="883920" y="668020"/>
                </a:lnTo>
                <a:lnTo>
                  <a:pt x="883920" y="721360"/>
                </a:lnTo>
                <a:lnTo>
                  <a:pt x="970280" y="721360"/>
                </a:lnTo>
                <a:lnTo>
                  <a:pt x="970280" y="782320"/>
                </a:lnTo>
                <a:lnTo>
                  <a:pt x="1041400" y="782320"/>
                </a:lnTo>
                <a:lnTo>
                  <a:pt x="1041400" y="805180"/>
                </a:lnTo>
                <a:lnTo>
                  <a:pt x="1125220" y="805180"/>
                </a:lnTo>
                <a:lnTo>
                  <a:pt x="66040" y="805180"/>
                </a:lnTo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127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フリーフォーム 5"/>
          <p:cNvSpPr/>
          <p:nvPr/>
        </p:nvSpPr>
        <p:spPr>
          <a:xfrm>
            <a:off x="6083300" y="4345940"/>
            <a:ext cx="1209040" cy="855980"/>
          </a:xfrm>
          <a:custGeom>
            <a:avLst/>
            <a:gdLst>
              <a:gd name="connsiteX0" fmla="*/ 0 w 1209040"/>
              <a:gd name="connsiteY0" fmla="*/ 855980 h 855980"/>
              <a:gd name="connsiteX1" fmla="*/ 81280 w 1209040"/>
              <a:gd name="connsiteY1" fmla="*/ 855980 h 855980"/>
              <a:gd name="connsiteX2" fmla="*/ 78740 w 1209040"/>
              <a:gd name="connsiteY2" fmla="*/ 833120 h 855980"/>
              <a:gd name="connsiteX3" fmla="*/ 78740 w 1209040"/>
              <a:gd name="connsiteY3" fmla="*/ 703580 h 855980"/>
              <a:gd name="connsiteX4" fmla="*/ 162560 w 1209040"/>
              <a:gd name="connsiteY4" fmla="*/ 703580 h 855980"/>
              <a:gd name="connsiteX5" fmla="*/ 162560 w 1209040"/>
              <a:gd name="connsiteY5" fmla="*/ 436880 h 855980"/>
              <a:gd name="connsiteX6" fmla="*/ 241300 w 1209040"/>
              <a:gd name="connsiteY6" fmla="*/ 436880 h 855980"/>
              <a:gd name="connsiteX7" fmla="*/ 241300 w 1209040"/>
              <a:gd name="connsiteY7" fmla="*/ 165100 h 855980"/>
              <a:gd name="connsiteX8" fmla="*/ 320040 w 1209040"/>
              <a:gd name="connsiteY8" fmla="*/ 165100 h 855980"/>
              <a:gd name="connsiteX9" fmla="*/ 320040 w 1209040"/>
              <a:gd name="connsiteY9" fmla="*/ 0 h 855980"/>
              <a:gd name="connsiteX10" fmla="*/ 401320 w 1209040"/>
              <a:gd name="connsiteY10" fmla="*/ 0 h 855980"/>
              <a:gd name="connsiteX11" fmla="*/ 401320 w 1209040"/>
              <a:gd name="connsiteY11" fmla="*/ 35560 h 855980"/>
              <a:gd name="connsiteX12" fmla="*/ 480060 w 1209040"/>
              <a:gd name="connsiteY12" fmla="*/ 35560 h 855980"/>
              <a:gd name="connsiteX13" fmla="*/ 480060 w 1209040"/>
              <a:gd name="connsiteY13" fmla="*/ 149860 h 855980"/>
              <a:gd name="connsiteX14" fmla="*/ 563880 w 1209040"/>
              <a:gd name="connsiteY14" fmla="*/ 149860 h 855980"/>
              <a:gd name="connsiteX15" fmla="*/ 563880 w 1209040"/>
              <a:gd name="connsiteY15" fmla="*/ 292100 h 855980"/>
              <a:gd name="connsiteX16" fmla="*/ 635000 w 1209040"/>
              <a:gd name="connsiteY16" fmla="*/ 292100 h 855980"/>
              <a:gd name="connsiteX17" fmla="*/ 635000 w 1209040"/>
              <a:gd name="connsiteY17" fmla="*/ 436880 h 855980"/>
              <a:gd name="connsiteX18" fmla="*/ 716280 w 1209040"/>
              <a:gd name="connsiteY18" fmla="*/ 436880 h 855980"/>
              <a:gd name="connsiteX19" fmla="*/ 716280 w 1209040"/>
              <a:gd name="connsiteY19" fmla="*/ 568960 h 855980"/>
              <a:gd name="connsiteX20" fmla="*/ 797560 w 1209040"/>
              <a:gd name="connsiteY20" fmla="*/ 568960 h 855980"/>
              <a:gd name="connsiteX21" fmla="*/ 797560 w 1209040"/>
              <a:gd name="connsiteY21" fmla="*/ 668020 h 855980"/>
              <a:gd name="connsiteX22" fmla="*/ 883920 w 1209040"/>
              <a:gd name="connsiteY22" fmla="*/ 668020 h 855980"/>
              <a:gd name="connsiteX23" fmla="*/ 883920 w 1209040"/>
              <a:gd name="connsiteY23" fmla="*/ 746760 h 855980"/>
              <a:gd name="connsiteX24" fmla="*/ 960120 w 1209040"/>
              <a:gd name="connsiteY24" fmla="*/ 746760 h 855980"/>
              <a:gd name="connsiteX25" fmla="*/ 960120 w 1209040"/>
              <a:gd name="connsiteY25" fmla="*/ 795020 h 855980"/>
              <a:gd name="connsiteX26" fmla="*/ 1033780 w 1209040"/>
              <a:gd name="connsiteY26" fmla="*/ 795020 h 855980"/>
              <a:gd name="connsiteX27" fmla="*/ 1033780 w 1209040"/>
              <a:gd name="connsiteY27" fmla="*/ 820420 h 855980"/>
              <a:gd name="connsiteX28" fmla="*/ 1125220 w 1209040"/>
              <a:gd name="connsiteY28" fmla="*/ 820420 h 855980"/>
              <a:gd name="connsiteX29" fmla="*/ 1125220 w 1209040"/>
              <a:gd name="connsiteY29" fmla="*/ 850900 h 855980"/>
              <a:gd name="connsiteX30" fmla="*/ 1209040 w 1209040"/>
              <a:gd name="connsiteY30" fmla="*/ 850900 h 855980"/>
              <a:gd name="connsiteX31" fmla="*/ 78740 w 1209040"/>
              <a:gd name="connsiteY31" fmla="*/ 850900 h 85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09040" h="855980">
                <a:moveTo>
                  <a:pt x="0" y="855980"/>
                </a:moveTo>
                <a:lnTo>
                  <a:pt x="81280" y="855980"/>
                </a:lnTo>
                <a:lnTo>
                  <a:pt x="78740" y="833120"/>
                </a:lnTo>
                <a:lnTo>
                  <a:pt x="78740" y="703580"/>
                </a:lnTo>
                <a:lnTo>
                  <a:pt x="162560" y="703580"/>
                </a:lnTo>
                <a:lnTo>
                  <a:pt x="162560" y="436880"/>
                </a:lnTo>
                <a:lnTo>
                  <a:pt x="241300" y="436880"/>
                </a:lnTo>
                <a:lnTo>
                  <a:pt x="241300" y="165100"/>
                </a:lnTo>
                <a:lnTo>
                  <a:pt x="320040" y="165100"/>
                </a:lnTo>
                <a:lnTo>
                  <a:pt x="320040" y="0"/>
                </a:lnTo>
                <a:lnTo>
                  <a:pt x="401320" y="0"/>
                </a:lnTo>
                <a:lnTo>
                  <a:pt x="401320" y="35560"/>
                </a:lnTo>
                <a:lnTo>
                  <a:pt x="480060" y="35560"/>
                </a:lnTo>
                <a:lnTo>
                  <a:pt x="480060" y="149860"/>
                </a:lnTo>
                <a:lnTo>
                  <a:pt x="563880" y="149860"/>
                </a:lnTo>
                <a:lnTo>
                  <a:pt x="563880" y="292100"/>
                </a:lnTo>
                <a:lnTo>
                  <a:pt x="635000" y="292100"/>
                </a:lnTo>
                <a:lnTo>
                  <a:pt x="635000" y="436880"/>
                </a:lnTo>
                <a:lnTo>
                  <a:pt x="716280" y="436880"/>
                </a:lnTo>
                <a:lnTo>
                  <a:pt x="716280" y="568960"/>
                </a:lnTo>
                <a:lnTo>
                  <a:pt x="797560" y="568960"/>
                </a:lnTo>
                <a:lnTo>
                  <a:pt x="797560" y="668020"/>
                </a:lnTo>
                <a:lnTo>
                  <a:pt x="883920" y="668020"/>
                </a:lnTo>
                <a:lnTo>
                  <a:pt x="883920" y="746760"/>
                </a:lnTo>
                <a:lnTo>
                  <a:pt x="960120" y="746760"/>
                </a:lnTo>
                <a:lnTo>
                  <a:pt x="960120" y="795020"/>
                </a:lnTo>
                <a:lnTo>
                  <a:pt x="1033780" y="795020"/>
                </a:lnTo>
                <a:lnTo>
                  <a:pt x="1033780" y="820420"/>
                </a:lnTo>
                <a:lnTo>
                  <a:pt x="1125220" y="820420"/>
                </a:lnTo>
                <a:lnTo>
                  <a:pt x="1125220" y="850900"/>
                </a:lnTo>
                <a:lnTo>
                  <a:pt x="1209040" y="850900"/>
                </a:lnTo>
                <a:lnTo>
                  <a:pt x="78740" y="850900"/>
                </a:lnTo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6858254" y="2132856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1" name="Rectangle 5"/>
          <p:cNvSpPr>
            <a:spLocks/>
          </p:cNvSpPr>
          <p:nvPr/>
        </p:nvSpPr>
        <p:spPr bwMode="auto">
          <a:xfrm>
            <a:off x="2208210" y="2132855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75308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2-step Reactions? (</a:t>
            </a:r>
            <a:r>
              <a:rPr lang="en-US" altLang="ja-JP" b="1" dirty="0" err="1" smtClean="0"/>
              <a:t>Contn’d</a:t>
            </a:r>
            <a:r>
              <a:rPr lang="en-US" altLang="ja-JP" b="1" dirty="0" smtClean="0"/>
              <a:t>)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30898" y="1232756"/>
            <a:ext cx="3720483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lvl="1" indent="-514350">
              <a:buFont typeface="+mj-lt"/>
              <a:buAutoNum type="alphaUcParenR" startAt="3"/>
            </a:pPr>
            <a:r>
              <a:rPr lang="en-US" altLang="ja-JP" sz="2800" dirty="0"/>
              <a:t>KN</a:t>
            </a:r>
            <a:r>
              <a:rPr lang="ja-JP" altLang="en-US" sz="2800" dirty="0"/>
              <a:t>→</a:t>
            </a:r>
            <a:r>
              <a:rPr lang="en-US" altLang="ja-JP" sz="2800" dirty="0"/>
              <a:t>KN followed </a:t>
            </a:r>
            <a:r>
              <a:rPr lang="en-US" altLang="ja-JP" sz="2800"/>
              <a:t>by </a:t>
            </a:r>
            <a:r>
              <a:rPr lang="en-US" altLang="ja-JP" sz="2800" smtClean="0"/>
              <a:t>K”NN”</a:t>
            </a:r>
            <a:r>
              <a:rPr lang="ja-JP" altLang="en-US" sz="2800" dirty="0" smtClean="0"/>
              <a:t>→</a:t>
            </a:r>
            <a:r>
              <a:rPr lang="en-US" altLang="ja-JP" sz="2800" dirty="0" smtClean="0"/>
              <a:t> </a:t>
            </a:r>
            <a:r>
              <a:rPr lang="en-US" altLang="ja-JP" sz="2800" dirty="0" smtClean="0">
                <a:latin typeface="Symbol" panose="05050102010706020507" pitchFamily="18" charset="2"/>
              </a:rPr>
              <a:t>L</a:t>
            </a:r>
            <a:r>
              <a:rPr lang="en-US" altLang="ja-JP" sz="2800" dirty="0" smtClean="0"/>
              <a:t>N</a:t>
            </a:r>
            <a:endParaRPr lang="en-US" altLang="ja-JP" sz="2800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2323449"/>
            <a:ext cx="4295924" cy="334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フリーフォーム 2"/>
          <p:cNvSpPr/>
          <p:nvPr/>
        </p:nvSpPr>
        <p:spPr>
          <a:xfrm>
            <a:off x="1737360" y="3827780"/>
            <a:ext cx="2151380" cy="1333500"/>
          </a:xfrm>
          <a:custGeom>
            <a:avLst/>
            <a:gdLst>
              <a:gd name="connsiteX0" fmla="*/ 7620 w 2151380"/>
              <a:gd name="connsiteY0" fmla="*/ 1333500 h 1333500"/>
              <a:gd name="connsiteX1" fmla="*/ 7620 w 2151380"/>
              <a:gd name="connsiteY1" fmla="*/ 1333500 h 1333500"/>
              <a:gd name="connsiteX2" fmla="*/ 5080 w 2151380"/>
              <a:gd name="connsiteY2" fmla="*/ 1308100 h 1333500"/>
              <a:gd name="connsiteX3" fmla="*/ 2540 w 2151380"/>
              <a:gd name="connsiteY3" fmla="*/ 1257300 h 1333500"/>
              <a:gd name="connsiteX4" fmla="*/ 0 w 2151380"/>
              <a:gd name="connsiteY4" fmla="*/ 1221740 h 1333500"/>
              <a:gd name="connsiteX5" fmla="*/ 7620 w 2151380"/>
              <a:gd name="connsiteY5" fmla="*/ 1206500 h 1333500"/>
              <a:gd name="connsiteX6" fmla="*/ 12700 w 2151380"/>
              <a:gd name="connsiteY6" fmla="*/ 1206500 h 1333500"/>
              <a:gd name="connsiteX7" fmla="*/ 88900 w 2151380"/>
              <a:gd name="connsiteY7" fmla="*/ 1206500 h 1333500"/>
              <a:gd name="connsiteX8" fmla="*/ 88900 w 2151380"/>
              <a:gd name="connsiteY8" fmla="*/ 624840 h 1333500"/>
              <a:gd name="connsiteX9" fmla="*/ 165100 w 2151380"/>
              <a:gd name="connsiteY9" fmla="*/ 624840 h 1333500"/>
              <a:gd name="connsiteX10" fmla="*/ 165100 w 2151380"/>
              <a:gd name="connsiteY10" fmla="*/ 0 h 1333500"/>
              <a:gd name="connsiteX11" fmla="*/ 254000 w 2151380"/>
              <a:gd name="connsiteY11" fmla="*/ 0 h 1333500"/>
              <a:gd name="connsiteX12" fmla="*/ 254000 w 2151380"/>
              <a:gd name="connsiteY12" fmla="*/ 38100 h 1333500"/>
              <a:gd name="connsiteX13" fmla="*/ 327660 w 2151380"/>
              <a:gd name="connsiteY13" fmla="*/ 38100 h 1333500"/>
              <a:gd name="connsiteX14" fmla="*/ 327660 w 2151380"/>
              <a:gd name="connsiteY14" fmla="*/ 464820 h 1333500"/>
              <a:gd name="connsiteX15" fmla="*/ 406400 w 2151380"/>
              <a:gd name="connsiteY15" fmla="*/ 464820 h 1333500"/>
              <a:gd name="connsiteX16" fmla="*/ 406400 w 2151380"/>
              <a:gd name="connsiteY16" fmla="*/ 810260 h 1333500"/>
              <a:gd name="connsiteX17" fmla="*/ 490220 w 2151380"/>
              <a:gd name="connsiteY17" fmla="*/ 810260 h 1333500"/>
              <a:gd name="connsiteX18" fmla="*/ 490220 w 2151380"/>
              <a:gd name="connsiteY18" fmla="*/ 1018540 h 1333500"/>
              <a:gd name="connsiteX19" fmla="*/ 568960 w 2151380"/>
              <a:gd name="connsiteY19" fmla="*/ 1018540 h 1333500"/>
              <a:gd name="connsiteX20" fmla="*/ 568960 w 2151380"/>
              <a:gd name="connsiteY20" fmla="*/ 1054100 h 1333500"/>
              <a:gd name="connsiteX21" fmla="*/ 652780 w 2151380"/>
              <a:gd name="connsiteY21" fmla="*/ 1054100 h 1333500"/>
              <a:gd name="connsiteX22" fmla="*/ 652780 w 2151380"/>
              <a:gd name="connsiteY22" fmla="*/ 1018540 h 1333500"/>
              <a:gd name="connsiteX23" fmla="*/ 728980 w 2151380"/>
              <a:gd name="connsiteY23" fmla="*/ 1018540 h 1333500"/>
              <a:gd name="connsiteX24" fmla="*/ 728980 w 2151380"/>
              <a:gd name="connsiteY24" fmla="*/ 980440 h 1333500"/>
              <a:gd name="connsiteX25" fmla="*/ 807720 w 2151380"/>
              <a:gd name="connsiteY25" fmla="*/ 980440 h 1333500"/>
              <a:gd name="connsiteX26" fmla="*/ 807720 w 2151380"/>
              <a:gd name="connsiteY26" fmla="*/ 919480 h 1333500"/>
              <a:gd name="connsiteX27" fmla="*/ 881380 w 2151380"/>
              <a:gd name="connsiteY27" fmla="*/ 919480 h 1333500"/>
              <a:gd name="connsiteX28" fmla="*/ 881380 w 2151380"/>
              <a:gd name="connsiteY28" fmla="*/ 886460 h 1333500"/>
              <a:gd name="connsiteX29" fmla="*/ 1049020 w 2151380"/>
              <a:gd name="connsiteY29" fmla="*/ 886460 h 1333500"/>
              <a:gd name="connsiteX30" fmla="*/ 1049020 w 2151380"/>
              <a:gd name="connsiteY30" fmla="*/ 916940 h 1333500"/>
              <a:gd name="connsiteX31" fmla="*/ 1130300 w 2151380"/>
              <a:gd name="connsiteY31" fmla="*/ 916940 h 1333500"/>
              <a:gd name="connsiteX32" fmla="*/ 1130300 w 2151380"/>
              <a:gd name="connsiteY32" fmla="*/ 949960 h 1333500"/>
              <a:gd name="connsiteX33" fmla="*/ 1203960 w 2151380"/>
              <a:gd name="connsiteY33" fmla="*/ 949960 h 1333500"/>
              <a:gd name="connsiteX34" fmla="*/ 1203960 w 2151380"/>
              <a:gd name="connsiteY34" fmla="*/ 972820 h 1333500"/>
              <a:gd name="connsiteX35" fmla="*/ 1280160 w 2151380"/>
              <a:gd name="connsiteY35" fmla="*/ 972820 h 1333500"/>
              <a:gd name="connsiteX36" fmla="*/ 1280160 w 2151380"/>
              <a:gd name="connsiteY36" fmla="*/ 1021080 h 1333500"/>
              <a:gd name="connsiteX37" fmla="*/ 1363980 w 2151380"/>
              <a:gd name="connsiteY37" fmla="*/ 1021080 h 1333500"/>
              <a:gd name="connsiteX38" fmla="*/ 1452880 w 2151380"/>
              <a:gd name="connsiteY38" fmla="*/ 1021080 h 1333500"/>
              <a:gd name="connsiteX39" fmla="*/ 1452880 w 2151380"/>
              <a:gd name="connsiteY39" fmla="*/ 1049020 h 1333500"/>
              <a:gd name="connsiteX40" fmla="*/ 1518920 w 2151380"/>
              <a:gd name="connsiteY40" fmla="*/ 1049020 h 1333500"/>
              <a:gd name="connsiteX41" fmla="*/ 1597660 w 2151380"/>
              <a:gd name="connsiteY41" fmla="*/ 1049020 h 1333500"/>
              <a:gd name="connsiteX42" fmla="*/ 1597660 w 2151380"/>
              <a:gd name="connsiteY42" fmla="*/ 1084580 h 1333500"/>
              <a:gd name="connsiteX43" fmla="*/ 1676400 w 2151380"/>
              <a:gd name="connsiteY43" fmla="*/ 1084580 h 1333500"/>
              <a:gd name="connsiteX44" fmla="*/ 1676400 w 2151380"/>
              <a:gd name="connsiteY44" fmla="*/ 1122680 h 1333500"/>
              <a:gd name="connsiteX45" fmla="*/ 1760220 w 2151380"/>
              <a:gd name="connsiteY45" fmla="*/ 1122680 h 1333500"/>
              <a:gd name="connsiteX46" fmla="*/ 1760220 w 2151380"/>
              <a:gd name="connsiteY46" fmla="*/ 1170940 h 1333500"/>
              <a:gd name="connsiteX47" fmla="*/ 1844040 w 2151380"/>
              <a:gd name="connsiteY47" fmla="*/ 1170940 h 1333500"/>
              <a:gd name="connsiteX48" fmla="*/ 1844040 w 2151380"/>
              <a:gd name="connsiteY48" fmla="*/ 1231900 h 1333500"/>
              <a:gd name="connsiteX49" fmla="*/ 1920240 w 2151380"/>
              <a:gd name="connsiteY49" fmla="*/ 1231900 h 1333500"/>
              <a:gd name="connsiteX50" fmla="*/ 1920240 w 2151380"/>
              <a:gd name="connsiteY50" fmla="*/ 1270000 h 1333500"/>
              <a:gd name="connsiteX51" fmla="*/ 2001520 w 2151380"/>
              <a:gd name="connsiteY51" fmla="*/ 1270000 h 1333500"/>
              <a:gd name="connsiteX52" fmla="*/ 2001520 w 2151380"/>
              <a:gd name="connsiteY52" fmla="*/ 1303020 h 1333500"/>
              <a:gd name="connsiteX53" fmla="*/ 2077720 w 2151380"/>
              <a:gd name="connsiteY53" fmla="*/ 1303020 h 1333500"/>
              <a:gd name="connsiteX54" fmla="*/ 2077720 w 2151380"/>
              <a:gd name="connsiteY54" fmla="*/ 1323340 h 1333500"/>
              <a:gd name="connsiteX55" fmla="*/ 2151380 w 2151380"/>
              <a:gd name="connsiteY55" fmla="*/ 1323340 h 1333500"/>
              <a:gd name="connsiteX56" fmla="*/ 7620 w 2151380"/>
              <a:gd name="connsiteY56" fmla="*/ 1333500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151380" h="1333500">
                <a:moveTo>
                  <a:pt x="7620" y="1333500"/>
                </a:moveTo>
                <a:lnTo>
                  <a:pt x="7620" y="1333500"/>
                </a:lnTo>
                <a:cubicBezTo>
                  <a:pt x="6773" y="1325033"/>
                  <a:pt x="5646" y="1316590"/>
                  <a:pt x="5080" y="1308100"/>
                </a:cubicBezTo>
                <a:cubicBezTo>
                  <a:pt x="3952" y="1291183"/>
                  <a:pt x="3536" y="1274225"/>
                  <a:pt x="2540" y="1257300"/>
                </a:cubicBezTo>
                <a:cubicBezTo>
                  <a:pt x="1842" y="1245437"/>
                  <a:pt x="847" y="1233593"/>
                  <a:pt x="0" y="1221740"/>
                </a:cubicBezTo>
                <a:cubicBezTo>
                  <a:pt x="3121" y="1209257"/>
                  <a:pt x="72" y="1214048"/>
                  <a:pt x="7620" y="1206500"/>
                </a:cubicBezTo>
                <a:lnTo>
                  <a:pt x="12700" y="1206500"/>
                </a:lnTo>
                <a:lnTo>
                  <a:pt x="88900" y="1206500"/>
                </a:lnTo>
                <a:lnTo>
                  <a:pt x="88900" y="624840"/>
                </a:lnTo>
                <a:lnTo>
                  <a:pt x="165100" y="624840"/>
                </a:lnTo>
                <a:lnTo>
                  <a:pt x="165100" y="0"/>
                </a:lnTo>
                <a:lnTo>
                  <a:pt x="254000" y="0"/>
                </a:lnTo>
                <a:lnTo>
                  <a:pt x="254000" y="38100"/>
                </a:lnTo>
                <a:lnTo>
                  <a:pt x="327660" y="38100"/>
                </a:lnTo>
                <a:lnTo>
                  <a:pt x="327660" y="464820"/>
                </a:lnTo>
                <a:lnTo>
                  <a:pt x="406400" y="464820"/>
                </a:lnTo>
                <a:lnTo>
                  <a:pt x="406400" y="810260"/>
                </a:lnTo>
                <a:lnTo>
                  <a:pt x="490220" y="810260"/>
                </a:lnTo>
                <a:lnTo>
                  <a:pt x="490220" y="1018540"/>
                </a:lnTo>
                <a:lnTo>
                  <a:pt x="568960" y="1018540"/>
                </a:lnTo>
                <a:lnTo>
                  <a:pt x="568960" y="1054100"/>
                </a:lnTo>
                <a:lnTo>
                  <a:pt x="652780" y="1054100"/>
                </a:lnTo>
                <a:lnTo>
                  <a:pt x="652780" y="1018540"/>
                </a:lnTo>
                <a:lnTo>
                  <a:pt x="728980" y="1018540"/>
                </a:lnTo>
                <a:lnTo>
                  <a:pt x="728980" y="980440"/>
                </a:lnTo>
                <a:lnTo>
                  <a:pt x="807720" y="980440"/>
                </a:lnTo>
                <a:lnTo>
                  <a:pt x="807720" y="919480"/>
                </a:lnTo>
                <a:lnTo>
                  <a:pt x="881380" y="919480"/>
                </a:lnTo>
                <a:lnTo>
                  <a:pt x="881380" y="886460"/>
                </a:lnTo>
                <a:lnTo>
                  <a:pt x="1049020" y="886460"/>
                </a:lnTo>
                <a:lnTo>
                  <a:pt x="1049020" y="916940"/>
                </a:lnTo>
                <a:lnTo>
                  <a:pt x="1130300" y="916940"/>
                </a:lnTo>
                <a:lnTo>
                  <a:pt x="1130300" y="949960"/>
                </a:lnTo>
                <a:lnTo>
                  <a:pt x="1203960" y="949960"/>
                </a:lnTo>
                <a:lnTo>
                  <a:pt x="1203960" y="972820"/>
                </a:lnTo>
                <a:lnTo>
                  <a:pt x="1280160" y="972820"/>
                </a:lnTo>
                <a:lnTo>
                  <a:pt x="1280160" y="1021080"/>
                </a:lnTo>
                <a:lnTo>
                  <a:pt x="1363980" y="1021080"/>
                </a:lnTo>
                <a:lnTo>
                  <a:pt x="1452880" y="1021080"/>
                </a:lnTo>
                <a:lnTo>
                  <a:pt x="1452880" y="1049020"/>
                </a:lnTo>
                <a:lnTo>
                  <a:pt x="1518920" y="1049020"/>
                </a:lnTo>
                <a:lnTo>
                  <a:pt x="1597660" y="1049020"/>
                </a:lnTo>
                <a:lnTo>
                  <a:pt x="1597660" y="1084580"/>
                </a:lnTo>
                <a:lnTo>
                  <a:pt x="1676400" y="1084580"/>
                </a:lnTo>
                <a:lnTo>
                  <a:pt x="1676400" y="1122680"/>
                </a:lnTo>
                <a:lnTo>
                  <a:pt x="1760220" y="1122680"/>
                </a:lnTo>
                <a:lnTo>
                  <a:pt x="1760220" y="1170940"/>
                </a:lnTo>
                <a:lnTo>
                  <a:pt x="1844040" y="1170940"/>
                </a:lnTo>
                <a:lnTo>
                  <a:pt x="1844040" y="1231900"/>
                </a:lnTo>
                <a:lnTo>
                  <a:pt x="1920240" y="1231900"/>
                </a:lnTo>
                <a:lnTo>
                  <a:pt x="1920240" y="1270000"/>
                </a:lnTo>
                <a:lnTo>
                  <a:pt x="2001520" y="1270000"/>
                </a:lnTo>
                <a:lnTo>
                  <a:pt x="2001520" y="1303020"/>
                </a:lnTo>
                <a:lnTo>
                  <a:pt x="2077720" y="1303020"/>
                </a:lnTo>
                <a:lnTo>
                  <a:pt x="2077720" y="1323340"/>
                </a:lnTo>
                <a:lnTo>
                  <a:pt x="2151380" y="1323340"/>
                </a:lnTo>
                <a:lnTo>
                  <a:pt x="7620" y="1333500"/>
                </a:lnTo>
                <a:close/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コンテンツ プレースホルダー 3"/>
          <p:cNvSpPr>
            <a:spLocks noGrp="1"/>
          </p:cNvSpPr>
          <p:nvPr>
            <p:ph idx="1"/>
          </p:nvPr>
        </p:nvSpPr>
        <p:spPr>
          <a:xfrm>
            <a:off x="4463988" y="1016732"/>
            <a:ext cx="4680520" cy="5832648"/>
          </a:xfrm>
        </p:spPr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structure is </a:t>
            </a:r>
            <a:r>
              <a:rPr lang="en-US" altLang="ja-JP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explained by any 2-step </a:t>
            </a:r>
            <a:r>
              <a:rPr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reactions</a:t>
            </a:r>
          </a:p>
          <a:p>
            <a:r>
              <a:rPr lang="en-US" altLang="ja-JP" sz="2800" dirty="0" smtClean="0"/>
              <a:t>Other possibilities</a:t>
            </a:r>
            <a:endParaRPr kumimoji="1" lang="en-US" altLang="ja-JP" sz="2800" dirty="0" smtClean="0"/>
          </a:p>
          <a:p>
            <a:pPr lvl="1"/>
            <a:r>
              <a:rPr lang="en-US" altLang="ja-JP" sz="2400" dirty="0"/>
              <a:t>K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”pp” </a:t>
            </a:r>
            <a:r>
              <a:rPr lang="en-US" altLang="ja-JP" sz="2400" dirty="0">
                <a:sym typeface="Wingdings" panose="05000000000000000000" pitchFamily="2" charset="2"/>
              </a:rPr>
              <a:t> </a:t>
            </a:r>
            <a:r>
              <a:rPr lang="en-US" altLang="ja-JP" sz="2400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dirty="0" err="1">
                <a:sym typeface="Wingdings" panose="05000000000000000000" pitchFamily="2" charset="2"/>
              </a:rPr>
              <a:t>p</a:t>
            </a:r>
            <a:r>
              <a:rPr lang="en-US" altLang="ja-JP" sz="2400" dirty="0">
                <a:sym typeface="Wingdings" panose="05000000000000000000" pitchFamily="2" charset="2"/>
              </a:rPr>
              <a:t> </a:t>
            </a:r>
            <a:r>
              <a:rPr lang="en-US" altLang="ja-JP" sz="2400" dirty="0" smtClean="0">
                <a:sym typeface="Wingdings" panose="05000000000000000000" pitchFamily="2" charset="2"/>
              </a:rPr>
              <a:t>cusp?</a:t>
            </a:r>
          </a:p>
          <a:p>
            <a:pPr lvl="2"/>
            <a:r>
              <a:rPr lang="en-US" altLang="ja-JP" sz="2000" dirty="0" smtClean="0"/>
              <a:t>too broad (~100MeV/c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) if the structure is attributed to the cusp</a:t>
            </a:r>
            <a:endParaRPr lang="en-US" altLang="ja-JP" sz="2000" dirty="0" smtClean="0">
              <a:sym typeface="Wingdings" panose="05000000000000000000" pitchFamily="2" charset="2"/>
            </a:endParaRPr>
          </a:p>
          <a:p>
            <a:pPr lvl="1"/>
            <a:r>
              <a:rPr kumimoji="1" lang="en-US" altLang="ja-JP" sz="2400" dirty="0" smtClean="0"/>
              <a:t>S=-1 di-baryon?</a:t>
            </a:r>
          </a:p>
        </p:txBody>
      </p:sp>
      <p:cxnSp>
        <p:nvCxnSpPr>
          <p:cNvPr id="6" name="直線コネクタ 5"/>
          <p:cNvCxnSpPr/>
          <p:nvPr/>
        </p:nvCxnSpPr>
        <p:spPr>
          <a:xfrm>
            <a:off x="5112060" y="3205547"/>
            <a:ext cx="2628292" cy="2234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4068" y="4843742"/>
            <a:ext cx="2901013" cy="1980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5"/>
          <p:cNvSpPr>
            <a:spLocks/>
          </p:cNvSpPr>
          <p:nvPr/>
        </p:nvSpPr>
        <p:spPr bwMode="auto">
          <a:xfrm>
            <a:off x="6634574" y="5022780"/>
            <a:ext cx="11285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1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4" name="Rectangle 5"/>
          <p:cNvSpPr>
            <a:spLocks/>
          </p:cNvSpPr>
          <p:nvPr/>
        </p:nvSpPr>
        <p:spPr bwMode="auto">
          <a:xfrm>
            <a:off x="2319342" y="2190926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84083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41"/>
          <a:stretch/>
        </p:blipFill>
        <p:spPr>
          <a:xfrm>
            <a:off x="84241" y="1404368"/>
            <a:ext cx="4929098" cy="1638234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7" t="7153" r="8304" b="1390"/>
          <a:stretch/>
        </p:blipFill>
        <p:spPr bwMode="auto">
          <a:xfrm>
            <a:off x="5152802" y="1844824"/>
            <a:ext cx="3991198" cy="3004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3062483"/>
            <a:ext cx="4673664" cy="314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44623"/>
            <a:ext cx="8219256" cy="756085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Kinematics of the Structure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4752020" y="4869160"/>
            <a:ext cx="4355976" cy="1800200"/>
          </a:xfrm>
        </p:spPr>
        <p:txBody>
          <a:bodyPr>
            <a:noAutofit/>
          </a:bodyPr>
          <a:lstStyle/>
          <a:p>
            <a:r>
              <a:rPr lang="en-US" altLang="ja-JP" sz="2800" dirty="0" smtClean="0"/>
              <a:t>low-momentum transfer seems to be enhanced around the threshold</a:t>
            </a:r>
          </a:p>
          <a:p>
            <a:r>
              <a:rPr lang="en-US" altLang="ja-JP" sz="2800" dirty="0"/>
              <a:t>isotropic </a:t>
            </a:r>
            <a:r>
              <a:rPr lang="en-US" altLang="ja-JP" sz="2800" dirty="0" err="1">
                <a:latin typeface="Symbol" panose="05050102010706020507" pitchFamily="18" charset="2"/>
              </a:rPr>
              <a:t>L</a:t>
            </a:r>
            <a:r>
              <a:rPr lang="en-US" altLang="ja-JP" sz="2800" dirty="0" err="1"/>
              <a:t>p</a:t>
            </a:r>
            <a:r>
              <a:rPr lang="en-US" altLang="ja-JP" sz="2800" dirty="0"/>
              <a:t> </a:t>
            </a:r>
            <a:r>
              <a:rPr lang="en-US" altLang="ja-JP" sz="2800" dirty="0" smtClean="0"/>
              <a:t>decay?</a:t>
            </a:r>
            <a:endParaRPr lang="en-US" altLang="ja-JP" sz="2800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418291" y="1393612"/>
            <a:ext cx="343818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u="sng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800" b="1" u="sng" dirty="0" err="1" smtClean="0"/>
              <a:t>p</a:t>
            </a:r>
            <a:r>
              <a:rPr lang="en-US" altLang="ja-JP" sz="2800" b="1" u="sng" dirty="0" smtClean="0"/>
              <a:t> decay-angle in CM</a:t>
            </a:r>
            <a:endParaRPr kumimoji="1" lang="ja-JP" altLang="en-US" sz="2800" b="1" u="sng" dirty="0"/>
          </a:p>
        </p:txBody>
      </p:sp>
      <p:sp>
        <p:nvSpPr>
          <p:cNvPr id="11" name="テキスト ボックス 10"/>
          <p:cNvSpPr txBox="1"/>
          <p:nvPr/>
        </p:nvSpPr>
        <p:spPr>
          <a:xfrm rot="16200000">
            <a:off x="4661613" y="2969261"/>
            <a:ext cx="838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Counts</a:t>
            </a:r>
            <a:endParaRPr kumimoji="1" lang="ja-JP" altLang="en-US" baseline="30000" dirty="0"/>
          </a:p>
        </p:txBody>
      </p:sp>
      <p:sp>
        <p:nvSpPr>
          <p:cNvPr id="13" name="Rectangle 5"/>
          <p:cNvSpPr>
            <a:spLocks/>
          </p:cNvSpPr>
          <p:nvPr/>
        </p:nvSpPr>
        <p:spPr bwMode="auto">
          <a:xfrm>
            <a:off x="6707460" y="1772816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5" name="Rectangle 5"/>
          <p:cNvSpPr>
            <a:spLocks/>
          </p:cNvSpPr>
          <p:nvPr/>
        </p:nvSpPr>
        <p:spPr bwMode="auto">
          <a:xfrm rot="19638817">
            <a:off x="630214" y="2536159"/>
            <a:ext cx="41405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6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1520" y="853552"/>
            <a:ext cx="4982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u="sng" dirty="0" smtClean="0"/>
              <a:t>Mom. Trans. of (K</a:t>
            </a:r>
            <a:r>
              <a:rPr kumimoji="1" lang="en-US" altLang="ja-JP" sz="2800" b="1" u="sng" baseline="30000" dirty="0" smtClean="0"/>
              <a:t>-</a:t>
            </a:r>
            <a:r>
              <a:rPr kumimoji="1" lang="en-US" altLang="ja-JP" sz="2800" b="1" u="sng" dirty="0" smtClean="0"/>
              <a:t>,n) vs. IM(</a:t>
            </a:r>
            <a:r>
              <a:rPr kumimoji="1" lang="en-US" altLang="ja-JP" sz="2800" b="1" u="sng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b="1" u="sng" dirty="0" err="1" smtClean="0"/>
              <a:t>p</a:t>
            </a:r>
            <a:r>
              <a:rPr kumimoji="1" lang="en-US" altLang="ja-JP" sz="2800" b="1" u="sng" dirty="0" smtClean="0"/>
              <a:t>)</a:t>
            </a:r>
            <a:endParaRPr kumimoji="1" lang="ja-JP" altLang="en-US" sz="2800" b="1" u="sng" dirty="0"/>
          </a:p>
        </p:txBody>
      </p:sp>
      <p:sp>
        <p:nvSpPr>
          <p:cNvPr id="3" name="角丸四角形 2"/>
          <p:cNvSpPr/>
          <p:nvPr/>
        </p:nvSpPr>
        <p:spPr>
          <a:xfrm>
            <a:off x="1835696" y="4689140"/>
            <a:ext cx="864796" cy="972108"/>
          </a:xfrm>
          <a:prstGeom prst="roundRect">
            <a:avLst/>
          </a:prstGeom>
          <a:solidFill>
            <a:srgbClr val="00B0F0">
              <a:alpha val="2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2700492" y="4637412"/>
            <a:ext cx="2564876" cy="537782"/>
          </a:xfrm>
          <a:prstGeom prst="straightConnector1">
            <a:avLst/>
          </a:prstGeom>
          <a:ln w="25400" cmpd="dbl">
            <a:solidFill>
              <a:srgbClr val="00206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2303748" y="3043989"/>
            <a:ext cx="0" cy="261725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35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66" y="1196752"/>
            <a:ext cx="5375554" cy="3636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536" y="1592796"/>
            <a:ext cx="3539960" cy="278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Assuming a </a:t>
            </a:r>
            <a:r>
              <a:rPr lang="en-US" altLang="ja-JP" b="1" dirty="0" err="1" smtClean="0"/>
              <a:t>Breit</a:t>
            </a:r>
            <a:r>
              <a:rPr lang="en-US" altLang="ja-JP" b="1" dirty="0" smtClean="0"/>
              <a:t>-Wigner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23628" y="5085184"/>
            <a:ext cx="6695317" cy="1512168"/>
          </a:xfrm>
        </p:spPr>
        <p:txBody>
          <a:bodyPr>
            <a:normAutofit lnSpcReduction="10000"/>
          </a:bodyPr>
          <a:lstStyle/>
          <a:p>
            <a:r>
              <a:rPr lang="en-US" altLang="ja-JP" dirty="0" smtClean="0">
                <a:latin typeface="Symbol" panose="05050102010706020507" pitchFamily="18" charset="2"/>
              </a:rPr>
              <a:t>c</a:t>
            </a:r>
            <a:r>
              <a:rPr lang="en-US" altLang="ja-JP" baseline="30000" dirty="0" smtClean="0"/>
              <a:t>2</a:t>
            </a:r>
            <a:r>
              <a:rPr lang="en-US" altLang="ja-JP" dirty="0" smtClean="0"/>
              <a:t>-test with a </a:t>
            </a:r>
            <a:r>
              <a:rPr lang="en-US" altLang="ja-JP" dirty="0" err="1" smtClean="0"/>
              <a:t>Breit-Wigenr</a:t>
            </a:r>
            <a:r>
              <a:rPr lang="en-US" altLang="ja-JP" dirty="0" smtClean="0"/>
              <a:t> and 3NAs</a:t>
            </a:r>
          </a:p>
          <a:p>
            <a:pPr lvl="1"/>
            <a:r>
              <a:rPr kumimoji="1" lang="en-US" altLang="ja-JP" dirty="0" smtClean="0"/>
              <a:t>assumption: </a:t>
            </a:r>
            <a:r>
              <a:rPr lang="en-US" altLang="ja-JP" dirty="0" smtClean="0"/>
              <a:t>isotropic </a:t>
            </a:r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decay</a:t>
            </a:r>
          </a:p>
          <a:p>
            <a:pPr lvl="1"/>
            <a:r>
              <a:rPr lang="en-US" altLang="ja-JP" dirty="0" smtClean="0"/>
              <a:t>parameters:</a:t>
            </a:r>
            <a:r>
              <a:rPr kumimoji="1" lang="en-US" altLang="ja-JP" dirty="0" smtClean="0"/>
              <a:t> Mass and Width</a:t>
            </a:r>
            <a:endParaRPr kumimoji="1" lang="ja-JP" altLang="en-US" dirty="0">
              <a:latin typeface="Symbol" panose="05050102010706020507" pitchFamily="18" charset="2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058681" y="1196752"/>
            <a:ext cx="2085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smtClean="0">
                <a:latin typeface="Symbol" panose="05050102010706020507" pitchFamily="18" charset="2"/>
              </a:rPr>
              <a:t>c</a:t>
            </a:r>
            <a:r>
              <a:rPr lang="en-US" altLang="ja-JP" sz="2000" b="1" dirty="0" smtClean="0"/>
              <a:t>2/NDF=62.3 </a:t>
            </a:r>
            <a:r>
              <a:rPr lang="en-US" altLang="ja-JP" sz="2000" b="1" dirty="0"/>
              <a:t>/49 </a:t>
            </a:r>
          </a:p>
        </p:txBody>
      </p:sp>
      <p:sp>
        <p:nvSpPr>
          <p:cNvPr id="11" name="Rectangle 5"/>
          <p:cNvSpPr>
            <a:spLocks/>
          </p:cNvSpPr>
          <p:nvPr/>
        </p:nvSpPr>
        <p:spPr bwMode="auto">
          <a:xfrm>
            <a:off x="6048164" y="2215897"/>
            <a:ext cx="11285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1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2" name="Rectangle 5"/>
          <p:cNvSpPr>
            <a:spLocks/>
          </p:cNvSpPr>
          <p:nvPr/>
        </p:nvSpPr>
        <p:spPr bwMode="auto">
          <a:xfrm>
            <a:off x="3143292" y="2262934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78791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akuma\Desktop\nMm_n_Lp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340768"/>
            <a:ext cx="5381101" cy="392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" y="188640"/>
            <a:ext cx="8686800" cy="1143000"/>
          </a:xfrm>
          <a:ln cmpd="sng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/>
              <a:t>Kinematically</a:t>
            </a:r>
            <a:r>
              <a:rPr kumimoji="1" lang="en-US" altLang="ja-JP" b="1" dirty="0" smtClean="0"/>
              <a:t>-complete measurement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 </a:t>
            </a:r>
            <a:r>
              <a:rPr kumimoji="1" lang="en-US" altLang="ja-JP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pn</a:t>
            </a:r>
            <a:r>
              <a:rPr kumimoji="1" lang="en-US" altLang="ja-JP" b="1" dirty="0" smtClean="0"/>
              <a:t>)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" y="5292588"/>
            <a:ext cx="9144000" cy="1664804"/>
          </a:xfrm>
        </p:spPr>
        <p:txBody>
          <a:bodyPr>
            <a:normAutofit/>
          </a:bodyPr>
          <a:lstStyle/>
          <a:p>
            <a:r>
              <a:rPr kumimoji="1" lang="en-US" altLang="ja-JP" sz="2800" dirty="0" smtClean="0"/>
              <a:t>Minimum momentum transfer of the </a:t>
            </a:r>
            <a:r>
              <a:rPr kumimoji="1" lang="en-US" altLang="ja-JP" sz="2800" baseline="30000" dirty="0" smtClean="0"/>
              <a:t>3</a:t>
            </a:r>
            <a:r>
              <a:rPr kumimoji="1" lang="en-US" altLang="ja-JP" sz="2800" dirty="0" smtClean="0"/>
              <a:t>He(K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,n) reaction </a:t>
            </a:r>
          </a:p>
          <a:p>
            <a:pPr marL="0" indent="0">
              <a:buNone/>
            </a:pPr>
            <a:r>
              <a:rPr kumimoji="1" lang="en-US" altLang="ja-JP" sz="2800" dirty="0" smtClean="0">
                <a:sym typeface="Wingdings" panose="05000000000000000000" pitchFamily="2" charset="2"/>
              </a:rPr>
              <a:t>	 would enhance the S=-1 di-baryon production</a:t>
            </a:r>
            <a:endParaRPr kumimoji="1" lang="en-US" altLang="ja-JP" sz="2800" dirty="0" smtClean="0"/>
          </a:p>
          <a:p>
            <a:r>
              <a:rPr lang="en-US" altLang="ja-JP" sz="2800" b="1" dirty="0"/>
              <a:t>x</a:t>
            </a:r>
            <a:r>
              <a:rPr kumimoji="1" lang="en-US" altLang="ja-JP" sz="2800" b="1" dirty="0" smtClean="0"/>
              <a:t>100 beam time is required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21</a:t>
            </a:fld>
            <a:endParaRPr kumimoji="1" lang="ja-JP" altLang="en-US"/>
          </a:p>
        </p:txBody>
      </p:sp>
      <p:pic>
        <p:nvPicPr>
          <p:cNvPr id="5123" name="Picture 3" descr="C:\Users\sakuma\Desktop\dalitz_Lpn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3800229" cy="311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4620533" y="1916832"/>
            <a:ext cx="17953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/>
              <a:t>only</a:t>
            </a:r>
          </a:p>
          <a:p>
            <a:pPr algn="ctr"/>
            <a:r>
              <a:rPr kumimoji="1" lang="en-US" altLang="ja-JP" sz="2800" b="1" dirty="0" smtClean="0"/>
              <a:t>~</a:t>
            </a:r>
            <a:r>
              <a:rPr lang="en-US" altLang="ja-JP" sz="2800" b="1" dirty="0" smtClean="0"/>
              <a:t>15</a:t>
            </a:r>
            <a:r>
              <a:rPr kumimoji="1" lang="en-US" altLang="ja-JP" sz="2800" b="1" dirty="0" smtClean="0"/>
              <a:t> events</a:t>
            </a:r>
            <a:endParaRPr kumimoji="1" lang="ja-JP" altLang="en-US" sz="2800" b="1" dirty="0"/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1436616" y="2247770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6984268" y="1661506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58740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コンテンツ プレースホルダー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796" y="66436"/>
            <a:ext cx="3880640" cy="5198768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27584" y="78656"/>
            <a:ext cx="2916324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Summary</a:t>
            </a:r>
            <a:endParaRPr kumimoji="1" lang="ja-JP" altLang="en-US" b="1" baseline="300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22</a:t>
            </a:fld>
            <a:endParaRPr kumimoji="1" lang="ja-JP" altLang="en-US"/>
          </a:p>
        </p:txBody>
      </p:sp>
      <p:pic>
        <p:nvPicPr>
          <p:cNvPr id="17" name="Picture 2" descr="C:\Users\sakuma\Desktop\nMm_n_Lp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269" y="4869160"/>
            <a:ext cx="2727055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直線コネクタ 21"/>
          <p:cNvCxnSpPr/>
          <p:nvPr/>
        </p:nvCxnSpPr>
        <p:spPr>
          <a:xfrm flipH="1">
            <a:off x="6336196" y="584684"/>
            <a:ext cx="36004" cy="597666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 flipV="1">
            <a:off x="6048164" y="296652"/>
            <a:ext cx="0" cy="6264696"/>
          </a:xfrm>
          <a:prstGeom prst="line">
            <a:avLst/>
          </a:prstGeom>
          <a:ln w="12700">
            <a:solidFill>
              <a:srgbClr val="00B0F0"/>
            </a:solidFill>
            <a:prstDash val="dash"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6680562" y="397870"/>
            <a:ext cx="2247731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400" b="1" dirty="0" smtClean="0">
                <a:solidFill>
                  <a:srgbClr val="FFFF00"/>
                </a:solidFill>
              </a:rPr>
              <a:t>n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)X M.M.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932040" y="-5898"/>
            <a:ext cx="1852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B0F0"/>
                </a:solidFill>
              </a:rPr>
              <a:t>FINUDA/DISTO/E27</a:t>
            </a:r>
            <a:endParaRPr kumimoji="1" lang="ja-JP" altLang="en-US" sz="1600" b="1" dirty="0">
              <a:solidFill>
                <a:srgbClr val="00B0F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769172" y="2706015"/>
            <a:ext cx="2015296" cy="830997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 I.M.</a:t>
            </a:r>
          </a:p>
          <a:p>
            <a:pPr algn="ctr"/>
            <a:r>
              <a:rPr lang="en-US" altLang="ja-JP" sz="2400" b="1" dirty="0" smtClean="0">
                <a:solidFill>
                  <a:schemeClr val="bg1"/>
                </a:solidFill>
              </a:rPr>
              <a:t>of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400" b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rgbClr val="FFFF00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)n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31" name="Rectangle 5"/>
          <p:cNvSpPr>
            <a:spLocks/>
          </p:cNvSpPr>
          <p:nvPr/>
        </p:nvSpPr>
        <p:spPr bwMode="auto">
          <a:xfrm>
            <a:off x="7022768" y="354951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804248" y="4869160"/>
            <a:ext cx="2247731" cy="830997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400" b="1" dirty="0" smtClean="0">
                <a:solidFill>
                  <a:srgbClr val="FFFF00"/>
                </a:solidFill>
              </a:rPr>
              <a:t>n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)X M.M.</a:t>
            </a:r>
          </a:p>
          <a:p>
            <a:r>
              <a:rPr lang="en-US" altLang="ja-JP" sz="2400" b="1" dirty="0" smtClean="0">
                <a:solidFill>
                  <a:schemeClr val="bg1"/>
                </a:solidFill>
              </a:rPr>
              <a:t>w/ </a:t>
            </a:r>
            <a:r>
              <a:rPr lang="en-US" altLang="ja-JP" sz="2400" b="1" i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400" b="1" i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r>
              <a:rPr lang="en-US" altLang="ja-JP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altLang="ja-JP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Rectangle 5"/>
          <p:cNvSpPr>
            <a:spLocks/>
          </p:cNvSpPr>
          <p:nvPr/>
        </p:nvSpPr>
        <p:spPr bwMode="auto">
          <a:xfrm>
            <a:off x="6984268" y="5733256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-1" y="1087587"/>
            <a:ext cx="4572002" cy="55817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Deeply-bound region</a:t>
            </a:r>
          </a:p>
          <a:p>
            <a:r>
              <a:rPr kumimoji="1" lang="en-US" altLang="ja-JP" sz="2400" dirty="0" smtClean="0"/>
              <a:t>The bump-structure, which was reported by FINUDA/DISTO/E27, has NOT been observed</a:t>
            </a:r>
            <a:endParaRPr kumimoji="1" lang="en-US" altLang="ja-JP" sz="2400" dirty="0"/>
          </a:p>
          <a:p>
            <a:endParaRPr kumimoji="1" lang="en-US" altLang="ja-JP" sz="1600" dirty="0"/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Around the threshold</a:t>
            </a:r>
          </a:p>
          <a:p>
            <a:r>
              <a:rPr kumimoji="1" lang="en-US" altLang="ja-JP" sz="2400" dirty="0" smtClean="0"/>
              <a:t>Some structure has been seen both in formation- and decay-channel</a:t>
            </a:r>
            <a:endParaRPr kumimoji="1" lang="en-US" altLang="ja-JP" sz="2400" dirty="0"/>
          </a:p>
          <a:p>
            <a:pPr marL="717550" indent="-342900">
              <a:buFont typeface="Arial" panose="020B0604020202020204" pitchFamily="34" charset="0"/>
              <a:buChar char="•"/>
            </a:pPr>
            <a:r>
              <a:rPr lang="en-US" altLang="ja-JP" sz="2400" dirty="0" smtClean="0"/>
              <a:t>Hint of S=-1 di-baryon state?</a:t>
            </a:r>
          </a:p>
          <a:p>
            <a:endParaRPr kumimoji="1" lang="en-US" altLang="ja-JP" sz="1600" dirty="0" smtClean="0"/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 dependence?</a:t>
            </a:r>
          </a:p>
          <a:p>
            <a:r>
              <a:rPr lang="en-US" altLang="ja-JP" sz="2400" dirty="0" err="1" smtClean="0"/>
              <a:t>K</a:t>
            </a:r>
            <a:r>
              <a:rPr lang="en-US" altLang="ja-JP" sz="2400" baseline="30000" dirty="0" err="1" smtClean="0"/>
              <a:t>bar</a:t>
            </a:r>
            <a:r>
              <a:rPr lang="en-US" altLang="ja-JP" sz="2400" dirty="0" err="1" smtClean="0"/>
              <a:t>NN</a:t>
            </a:r>
            <a:r>
              <a:rPr lang="en-US" altLang="ja-JP" sz="2400" dirty="0" smtClean="0"/>
              <a:t> formation strongly depends on reaction channel?</a:t>
            </a:r>
            <a:endParaRPr kumimoji="1" lang="en-US" altLang="ja-JP" sz="2400" dirty="0"/>
          </a:p>
          <a:p>
            <a:pPr marL="717550" indent="-342900">
              <a:buFont typeface="Wingdings" panose="05000000000000000000" pitchFamily="2" charset="2"/>
              <a:buChar char="Ø"/>
            </a:pPr>
            <a:r>
              <a:rPr kumimoji="1" lang="en-US" altLang="ja-JP" sz="2400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sz="2400" dirty="0" smtClean="0"/>
              <a:t>/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dirty="0" smtClean="0"/>
              <a:t>/K/p induced reaction?</a:t>
            </a:r>
          </a:p>
          <a:p>
            <a:pPr marL="717550" indent="-342900">
              <a:buFont typeface="Wingdings" panose="05000000000000000000" pitchFamily="2" charset="2"/>
              <a:buChar char="Ø"/>
            </a:pPr>
            <a:r>
              <a:rPr lang="en-US" altLang="ja-JP" sz="2400" dirty="0" smtClean="0"/>
              <a:t>momentum transfer?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31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" t="12001" r="3084" b="4081"/>
          <a:stretch/>
        </p:blipFill>
        <p:spPr>
          <a:xfrm>
            <a:off x="-1" y="1052736"/>
            <a:ext cx="9144001" cy="5832648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The J-PARC E15 Collaboration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39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15415</TotalTime>
  <Words>914</Words>
  <Application>Microsoft Office PowerPoint</Application>
  <PresentationFormat>画面に合わせる (4:3)</PresentationFormat>
  <Paragraphs>253</Paragraphs>
  <Slides>23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4" baseType="lpstr">
      <vt:lpstr>Office ​​テーマ</vt:lpstr>
      <vt:lpstr>Latest results of the KbarNN search via the (K-,N) reaction in J-PARC E15</vt:lpstr>
      <vt:lpstr>J-PARC E15 Experiment</vt:lpstr>
      <vt:lpstr>Experimental Setup</vt:lpstr>
      <vt:lpstr>Status of the E15 Experiment</vt:lpstr>
      <vt:lpstr>Summary of E15 1st</vt:lpstr>
      <vt:lpstr>Formation Channel, Semi-Inclusive 3He(K-,n)X</vt:lpstr>
      <vt:lpstr>Semi-Inclusive Spectrum of 3He(K-,n)X</vt:lpstr>
      <vt:lpstr>Comparison of 3He(K-,n)X</vt:lpstr>
      <vt:lpstr>Subthreshold Excess?</vt:lpstr>
      <vt:lpstr>Close-Up of the Deeply-Bound Region</vt:lpstr>
      <vt:lpstr>PowerPoint プレゼンテーション</vt:lpstr>
      <vt:lpstr>Theoretical Calculations</vt:lpstr>
      <vt:lpstr>Decay Channel, Exclusive 3He(K-,Lp)n</vt:lpstr>
      <vt:lpstr>Exclusive 3He(K-,Lp)n events</vt:lpstr>
      <vt:lpstr>Exclusive 3He(K-,Lp)n by 3NA</vt:lpstr>
      <vt:lpstr>2-step Reactions?</vt:lpstr>
      <vt:lpstr>2-step Reactions? (Contn’d)</vt:lpstr>
      <vt:lpstr>2-step Reactions? (Contn’d)</vt:lpstr>
      <vt:lpstr>Kinematics of the Structure</vt:lpstr>
      <vt:lpstr>Assuming a Breit-Wigner</vt:lpstr>
      <vt:lpstr>Kinematically-complete measurement of 3He(K-, Lpn)</vt:lpstr>
      <vt:lpstr>Summary</vt:lpstr>
      <vt:lpstr>The J-PARC E15 Collaboration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search for deeply-bound kaonic nuclear states by in-flight   3He(K-, N) reactions at J-PARC</dc:title>
  <dc:creator>sakuma</dc:creator>
  <cp:lastModifiedBy>sakuma</cp:lastModifiedBy>
  <cp:revision>823</cp:revision>
  <cp:lastPrinted>2015-07-31T02:34:30Z</cp:lastPrinted>
  <dcterms:created xsi:type="dcterms:W3CDTF">2013-09-03T00:26:31Z</dcterms:created>
  <dcterms:modified xsi:type="dcterms:W3CDTF">2015-08-03T06:44:16Z</dcterms:modified>
</cp:coreProperties>
</file>