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1" r:id="rId3"/>
    <p:sldId id="257" r:id="rId4"/>
    <p:sldId id="268" r:id="rId5"/>
    <p:sldId id="269" r:id="rId6"/>
    <p:sldId id="270" r:id="rId7"/>
    <p:sldId id="265" r:id="rId8"/>
    <p:sldId id="260" r:id="rId9"/>
    <p:sldId id="261" r:id="rId10"/>
    <p:sldId id="279" r:id="rId11"/>
    <p:sldId id="262" r:id="rId12"/>
    <p:sldId id="283" r:id="rId13"/>
    <p:sldId id="273" r:id="rId14"/>
    <p:sldId id="264" r:id="rId15"/>
    <p:sldId id="275" r:id="rId16"/>
    <p:sldId id="280" r:id="rId17"/>
    <p:sldId id="281" r:id="rId18"/>
    <p:sldId id="282" r:id="rId19"/>
    <p:sldId id="277" r:id="rId20"/>
    <p:sldId id="278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72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CC13D-4E6F-486D-8A1E-1772685F8F6F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EBEA2-F97E-495C-A3F7-DE731BC367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197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03054" indent="-270405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081621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14269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46918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379566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12214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244863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677511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7698F4-4E46-4EFC-969D-278289F33E58}" type="slidenum">
              <a:rPr lang="en-US" altLang="ja-JP" smtClean="0"/>
              <a:pPr eaLnBrk="1" hangingPunct="1"/>
              <a:t>4</a:t>
            </a:fld>
            <a:endParaRPr lang="en-US" altLang="ja-JP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03054" indent="-270405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081621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14269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46918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379566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12214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244863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677511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88BE4A49-BD02-4FBD-80C4-CEAF1F758120}" type="slidenum">
              <a:rPr lang="en-US" altLang="ja-JP" smtClean="0"/>
              <a:pPr eaLnBrk="1" hangingPunct="1"/>
              <a:t>5</a:t>
            </a:fld>
            <a:endParaRPr lang="en-US" altLang="ja-JP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03054" indent="-270405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081621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14269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46918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379566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12214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244863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677511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05C5F4F-73A7-4DFE-B1E6-E00B8F2EFAD8}" type="slidenum">
              <a:rPr lang="en-US" altLang="ja-JP" smtClean="0"/>
              <a:pPr eaLnBrk="1" hangingPunct="1"/>
              <a:t>16</a:t>
            </a:fld>
            <a:endParaRPr lang="en-US" altLang="ja-JP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solidFill>
                <a:srgbClr val="FF3300"/>
              </a:solidFill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03054" indent="-270405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081621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14269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46918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379566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12214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244863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677511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852BE98-11A2-4EE8-B12E-EC245ED2D1BF}" type="slidenum">
              <a:rPr lang="en-US" altLang="ja-JP" smtClean="0"/>
              <a:pPr eaLnBrk="1" hangingPunct="1"/>
              <a:t>17</a:t>
            </a:fld>
            <a:endParaRPr lang="en-US" altLang="ja-JP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03054" indent="-270405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081621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14269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46918" indent="-216324" defTabSz="91487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379566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12214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244863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677511" indent="-216324" defTabSz="91487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A78FC3E-FF21-4FB4-8C71-A03F61775866}" type="slidenum">
              <a:rPr lang="en-US" altLang="ja-JP" smtClean="0"/>
              <a:pPr eaLnBrk="1" hangingPunct="1"/>
              <a:t>18</a:t>
            </a:fld>
            <a:endParaRPr lang="en-US" altLang="ja-JP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>
              <a:ea typeface="ＭＳ Ｐ明朝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2" name="サブタイトル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20" name="フッター プレースホルダー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円/楕円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円/楕円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円/楕円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9" name="フローチャート: 処理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フローチャート: 処理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パイ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円/楕円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ドーナ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タイトル プレースホルダー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24" name="日付プレースホルダー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7E97C98-1A87-44E4-AC95-BF9B43F54E03}" type="datetimeFigureOut">
              <a:rPr kumimoji="1" lang="ja-JP" altLang="en-US" smtClean="0"/>
              <a:t>2013/9/18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AB819A7-7F0F-43E8-9789-7627772E4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403648" y="692696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 </a:t>
            </a:r>
            <a:r>
              <a:rPr lang="en-US" altLang="ja-JP" b="1" dirty="0"/>
              <a:t>J-PARC K1.8BR</a:t>
            </a:r>
            <a:r>
              <a:rPr lang="ja-JP" altLang="en-US" dirty="0"/>
              <a:t>ビームラインにおける 液体</a:t>
            </a:r>
            <a:r>
              <a:rPr lang="en-US" altLang="ja-JP" b="1" dirty="0"/>
              <a:t>3He</a:t>
            </a:r>
            <a:r>
              <a:rPr lang="ja-JP" altLang="en-US" dirty="0"/>
              <a:t>標的への </a:t>
            </a:r>
            <a:r>
              <a:rPr lang="en-US" altLang="ja-JP" b="1" dirty="0"/>
              <a:t>K- </a:t>
            </a:r>
            <a:r>
              <a:rPr lang="ja-JP" altLang="en-US" dirty="0"/>
              <a:t>ビーム照射実験</a:t>
            </a:r>
            <a:r>
              <a:rPr lang="en-US" altLang="ja-JP" b="1" dirty="0" smtClean="0"/>
              <a:t>(3) 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1640" y="3645024"/>
            <a:ext cx="7406640" cy="1752600"/>
          </a:xfrm>
        </p:spPr>
        <p:txBody>
          <a:bodyPr/>
          <a:lstStyle/>
          <a:p>
            <a:r>
              <a:rPr lang="ja-JP" altLang="en-US" dirty="0"/>
              <a:t>京都</a:t>
            </a:r>
            <a:r>
              <a:rPr lang="ja-JP" altLang="en-US" dirty="0" smtClean="0"/>
              <a:t>大学</a:t>
            </a:r>
            <a:r>
              <a:rPr lang="en-US" altLang="ja-JP" dirty="0" smtClean="0"/>
              <a:t>/</a:t>
            </a:r>
            <a:r>
              <a:rPr lang="ja-JP" altLang="en-US" dirty="0" smtClean="0"/>
              <a:t>理研　佐田優太</a:t>
            </a:r>
            <a:endParaRPr lang="en-US" altLang="ja-JP" dirty="0" smtClean="0"/>
          </a:p>
          <a:p>
            <a:r>
              <a:rPr kumimoji="1" lang="en-US" altLang="ja-JP" dirty="0" smtClean="0"/>
              <a:t>For the E15 collaborations</a:t>
            </a:r>
          </a:p>
          <a:p>
            <a:r>
              <a:rPr lang="en-US" altLang="ja-JP" dirty="0" smtClean="0"/>
              <a:t>2013 </a:t>
            </a:r>
            <a:r>
              <a:rPr lang="ja-JP" altLang="en-US" dirty="0" smtClean="0"/>
              <a:t>秋季物理学会（高知大学）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383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09"/>
    </mc:Choice>
    <mc:Fallback>
      <p:transition spd="slow" advTm="2050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36" y="3212976"/>
            <a:ext cx="4627664" cy="346935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Physics @J-PARC K1.8BR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7296" y="1412776"/>
            <a:ext cx="7498080" cy="4800600"/>
          </a:xfrm>
        </p:spPr>
        <p:txBody>
          <a:bodyPr/>
          <a:lstStyle/>
          <a:p>
            <a:pPr marL="82296" indent="0">
              <a:buNone/>
            </a:pPr>
            <a:r>
              <a:rPr kumimoji="1" lang="en-US" altLang="ja-JP" dirty="0" smtClean="0"/>
              <a:t>Reactions detected  @K1.8BR</a:t>
            </a:r>
          </a:p>
          <a:p>
            <a:r>
              <a:rPr lang="en-US" altLang="ja-JP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He(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US" altLang="ja-JP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,p) 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&amp;Set up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altLang="ja-JP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tokuda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ja-JP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e(K</a:t>
            </a:r>
            <a:r>
              <a:rPr lang="en-US" altLang="ja-JP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,n) (</a:t>
            </a:r>
            <a:r>
              <a:rPr lang="en-US" altLang="ja-JP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hashimoto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ja-JP" baseline="30000" dirty="0">
                <a:solidFill>
                  <a:srgbClr val="FF0000"/>
                </a:solidFill>
              </a:rPr>
              <a:t>3</a:t>
            </a:r>
            <a:r>
              <a:rPr lang="en-US" altLang="ja-JP" dirty="0">
                <a:solidFill>
                  <a:srgbClr val="FF0000"/>
                </a:solidFill>
              </a:rPr>
              <a:t>H</a:t>
            </a:r>
            <a:r>
              <a:rPr lang="en-US" altLang="ja-JP" dirty="0" smtClean="0">
                <a:solidFill>
                  <a:srgbClr val="FF0000"/>
                </a:solidFill>
              </a:rPr>
              <a:t>e(K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-</a:t>
            </a:r>
            <a:r>
              <a:rPr lang="en-US" altLang="ja-JP" dirty="0" smtClean="0">
                <a:solidFill>
                  <a:srgbClr val="FF0000"/>
                </a:solidFill>
              </a:rPr>
              <a:t>,</a:t>
            </a:r>
            <a:r>
              <a:rPr lang="en-US" altLang="ja-JP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 err="1" smtClean="0">
                <a:solidFill>
                  <a:srgbClr val="FF0000"/>
                </a:solidFill>
              </a:rPr>
              <a:t>pn</a:t>
            </a:r>
            <a:r>
              <a:rPr lang="en-US" altLang="ja-JP" dirty="0" smtClean="0">
                <a:solidFill>
                  <a:srgbClr val="FF0000"/>
                </a:solidFill>
              </a:rPr>
              <a:t>) (this talk)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en-US" altLang="ja-JP" baseline="30000" dirty="0"/>
              <a:t>3</a:t>
            </a:r>
            <a:r>
              <a:rPr lang="en-US" altLang="ja-JP" dirty="0"/>
              <a:t>H</a:t>
            </a:r>
            <a:r>
              <a:rPr lang="en-US" altLang="ja-JP" dirty="0" smtClean="0"/>
              <a:t>e(K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,n)</a:t>
            </a:r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 smtClean="0"/>
              <a:t>* (</a:t>
            </a:r>
            <a:r>
              <a:rPr lang="en-US" altLang="ja-JP" dirty="0" err="1" smtClean="0"/>
              <a:t>enomoto</a:t>
            </a:r>
            <a:r>
              <a:rPr lang="en-US" altLang="ja-JP" dirty="0" smtClean="0"/>
              <a:t>)</a:t>
            </a:r>
          </a:p>
          <a:p>
            <a:r>
              <a:rPr lang="en-US" altLang="ja-JP" baseline="30000" dirty="0"/>
              <a:t>3</a:t>
            </a:r>
            <a:r>
              <a:rPr lang="en-US" altLang="ja-JP" dirty="0"/>
              <a:t>H</a:t>
            </a:r>
            <a:r>
              <a:rPr lang="en-US" altLang="ja-JP" dirty="0" smtClean="0"/>
              <a:t>e(K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,d)  (</a:t>
            </a:r>
            <a:r>
              <a:rPr lang="en-US" altLang="ja-JP" dirty="0" err="1" smtClean="0"/>
              <a:t>inoue</a:t>
            </a:r>
            <a:r>
              <a:rPr lang="en-US" altLang="ja-JP" dirty="0" smtClean="0"/>
              <a:t>)</a:t>
            </a:r>
            <a:endParaRPr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265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022"/>
    </mc:Choice>
    <mc:Fallback>
      <p:transition spd="slow" advTm="5102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Contents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Analysis </a:t>
            </a:r>
            <a:r>
              <a:rPr lang="en-US" altLang="ja-JP" dirty="0">
                <a:solidFill>
                  <a:srgbClr val="FF0000"/>
                </a:solidFill>
              </a:rPr>
              <a:t>for </a:t>
            </a:r>
            <a:r>
              <a:rPr lang="en-US" altLang="ja-JP" dirty="0" smtClean="0">
                <a:solidFill>
                  <a:srgbClr val="FF0000"/>
                </a:solidFill>
              </a:rPr>
              <a:t> 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3</a:t>
            </a:r>
            <a:r>
              <a:rPr lang="en-US" altLang="ja-JP" dirty="0" smtClean="0">
                <a:solidFill>
                  <a:srgbClr val="FF0000"/>
                </a:solidFill>
              </a:rPr>
              <a:t>He(K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-</a:t>
            </a:r>
            <a:r>
              <a:rPr lang="en-US" altLang="ja-JP" dirty="0">
                <a:solidFill>
                  <a:srgbClr val="FF0000"/>
                </a:solidFill>
              </a:rPr>
              <a:t>,</a:t>
            </a:r>
            <a:r>
              <a:rPr lang="en-US" altLang="ja-JP" dirty="0" err="1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 err="1">
                <a:solidFill>
                  <a:srgbClr val="FF0000"/>
                </a:solidFill>
              </a:rPr>
              <a:t>pn</a:t>
            </a:r>
            <a:r>
              <a:rPr lang="en-US" altLang="ja-JP" dirty="0" smtClean="0">
                <a:solidFill>
                  <a:srgbClr val="FF0000"/>
                </a:solidFill>
              </a:rPr>
              <a:t>) reaction</a:t>
            </a:r>
          </a:p>
          <a:p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Tagged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ja-JP" altLang="en-US" dirty="0" smtClean="0"/>
              <a:t>→</a:t>
            </a:r>
            <a:r>
              <a:rPr kumimoji="1" lang="en-US" altLang="ja-JP" dirty="0" err="1" smtClean="0"/>
              <a:t>pp</a:t>
            </a:r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dirty="0" smtClean="0"/>
              <a:t>- </a:t>
            </a:r>
            <a:r>
              <a:rPr lang="en-US" altLang="ja-JP" dirty="0" smtClean="0"/>
              <a:t>events with CDS 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Estimation of 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pn</a:t>
            </a:r>
            <a:r>
              <a:rPr lang="en-US" altLang="ja-JP" dirty="0" smtClean="0"/>
              <a:t> final state events</a:t>
            </a:r>
          </a:p>
          <a:p>
            <a:pPr lvl="3"/>
            <a:r>
              <a:rPr kumimoji="1" lang="en-US" altLang="ja-JP" sz="2400" b="1" dirty="0" smtClean="0"/>
              <a:t>M.M of 3He(K-,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/>
              <a:t>p</a:t>
            </a:r>
            <a:r>
              <a:rPr kumimoji="1" lang="en-US" altLang="ja-JP" sz="2400" b="1" dirty="0" smtClean="0"/>
              <a:t>)X</a:t>
            </a:r>
          </a:p>
          <a:p>
            <a:pPr lvl="3"/>
            <a:r>
              <a:rPr lang="en-US" altLang="ja-JP" sz="2400" b="1" dirty="0" err="1" smtClean="0"/>
              <a:t>Dalitz’plot</a:t>
            </a:r>
            <a:r>
              <a:rPr lang="en-US" altLang="ja-JP" sz="2400" b="1" dirty="0" smtClean="0"/>
              <a:t> of 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err="1" smtClean="0"/>
              <a:t>pn</a:t>
            </a:r>
            <a:r>
              <a:rPr lang="en-US" altLang="ja-JP" sz="2400" b="1" dirty="0" smtClean="0"/>
              <a:t> final state </a:t>
            </a:r>
            <a:r>
              <a:rPr lang="en-US" altLang="ja-JP" sz="2400" b="1" dirty="0" err="1" smtClean="0"/>
              <a:t>evets</a:t>
            </a:r>
            <a:endParaRPr lang="en-US" altLang="ja-JP" dirty="0" smtClean="0"/>
          </a:p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73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333"/>
    </mc:Choice>
    <mc:Fallback>
      <p:transition spd="slow" advTm="5333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960215-2026-40B8-9BE8-C92B626714CD}" type="slidenum">
              <a:rPr lang="en-US" altLang="ja-JP"/>
              <a:pPr>
                <a:defRPr/>
              </a:pPr>
              <a:t>4</a:t>
            </a:fld>
            <a:endParaRPr lang="en-US" altLang="ja-JP"/>
          </a:p>
        </p:txBody>
      </p:sp>
      <p:sp>
        <p:nvSpPr>
          <p:cNvPr id="6147" name="タイトル 5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066800"/>
          </a:xfrm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baseline="30000" dirty="0" smtClean="0"/>
              <a:t>3</a:t>
            </a:r>
            <a:r>
              <a:rPr lang="en-US" altLang="ja-JP" dirty="0" smtClean="0"/>
              <a:t>He</a:t>
            </a:r>
            <a:r>
              <a:rPr lang="en-US" altLang="ja-JP" dirty="0" smtClean="0"/>
              <a:t>(K-,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pn</a:t>
            </a:r>
            <a:r>
              <a:rPr lang="en-US" altLang="ja-JP" dirty="0" smtClean="0"/>
              <a:t>) </a:t>
            </a:r>
            <a:r>
              <a:rPr lang="en-US" altLang="ja-JP" dirty="0" smtClean="0"/>
              <a:t>R</a:t>
            </a:r>
            <a:r>
              <a:rPr lang="en-US" altLang="ja-JP" dirty="0" smtClean="0"/>
              <a:t>eaction</a:t>
            </a:r>
            <a:endParaRPr lang="en-US" altLang="ja-JP" dirty="0" smtClean="0"/>
          </a:p>
        </p:txBody>
      </p:sp>
      <p:sp>
        <p:nvSpPr>
          <p:cNvPr id="2" name="コンテンツ プレースホルダ 1"/>
          <p:cNvSpPr>
            <a:spLocks noGrp="1"/>
          </p:cNvSpPr>
          <p:nvPr>
            <p:ph idx="4294967295"/>
          </p:nvPr>
        </p:nvSpPr>
        <p:spPr>
          <a:xfrm>
            <a:off x="0" y="1027113"/>
            <a:ext cx="9144000" cy="1311275"/>
          </a:xfrm>
        </p:spPr>
        <p:txBody>
          <a:bodyPr rtlCol="0">
            <a:normAutofit/>
          </a:bodyPr>
          <a:lstStyle/>
          <a:p>
            <a:pPr marL="365125" indent="-255588">
              <a:buNone/>
              <a:defRPr/>
            </a:pP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in-flight 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(K</a:t>
            </a:r>
            <a:r>
              <a:rPr lang="en-US" altLang="ja-JP" sz="2600" baseline="30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n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reaction of </a:t>
            </a:r>
            <a:r>
              <a:rPr lang="en-US" altLang="ja-JP" sz="2600" baseline="30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 target &amp; detection </a:t>
            </a:r>
            <a:r>
              <a:rPr lang="en-US" altLang="ja-JP" sz="26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6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@CDS</a:t>
            </a:r>
          </a:p>
          <a:p>
            <a:pPr marL="365125" indent="-255588">
              <a:buNone/>
              <a:defRPr/>
            </a:pP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=&gt; Search for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ja-JP" sz="26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KNN bound states </a:t>
            </a:r>
            <a:r>
              <a:rPr lang="en-US" altLang="ja-JP" sz="2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both formation &amp; Decay</a:t>
            </a:r>
            <a:endParaRPr lang="en-US" altLang="ja-JP" sz="26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7" name="スライド番号プレースホルダ 4"/>
          <p:cNvSpPr txBox="1">
            <a:spLocks noGrp="1"/>
          </p:cNvSpPr>
          <p:nvPr/>
        </p:nvSpPr>
        <p:spPr bwMode="auto">
          <a:xfrm>
            <a:off x="8174038" y="15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4B1353A4-5032-4E08-B4C8-DFA43D56C676}" type="slidenum">
              <a:rPr lang="en-US" altLang="ja-JP">
                <a:solidFill>
                  <a:srgbClr val="FFFFFF"/>
                </a:solidFill>
                <a:latin typeface="Georgia" pitchFamily="18" charset="0"/>
                <a:ea typeface="HG明朝B" pitchFamily="17" charset="-128"/>
              </a:rPr>
              <a:pPr algn="r" eaLnBrk="1" hangingPunct="1"/>
              <a:t>4</a:t>
            </a:fld>
            <a:endParaRPr lang="en-US" altLang="ja-JP">
              <a:solidFill>
                <a:srgbClr val="FFFFFF"/>
              </a:solidFill>
              <a:latin typeface="Georgia" pitchFamily="18" charset="0"/>
              <a:ea typeface="HG明朝B" pitchFamily="17" charset="-128"/>
            </a:endParaRPr>
          </a:p>
        </p:txBody>
      </p:sp>
      <p:grpSp>
        <p:nvGrpSpPr>
          <p:cNvPr id="8198" name="グループ化 6"/>
          <p:cNvGrpSpPr>
            <a:grpSpLocks noChangeAspect="1"/>
          </p:cNvGrpSpPr>
          <p:nvPr/>
        </p:nvGrpSpPr>
        <p:grpSpPr bwMode="auto">
          <a:xfrm>
            <a:off x="592138" y="2143125"/>
            <a:ext cx="2038350" cy="1419225"/>
            <a:chOff x="214397" y="1592301"/>
            <a:chExt cx="2265311" cy="1576750"/>
          </a:xfrm>
        </p:grpSpPr>
        <p:sp>
          <p:nvSpPr>
            <p:cNvPr id="8239" name="Oval 62"/>
            <p:cNvSpPr>
              <a:spLocks noChangeArrowheads="1"/>
            </p:cNvSpPr>
            <p:nvPr/>
          </p:nvSpPr>
          <p:spPr bwMode="auto">
            <a:xfrm>
              <a:off x="1326725" y="2483156"/>
              <a:ext cx="665120" cy="660073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7647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40" name="Line 5"/>
            <p:cNvSpPr>
              <a:spLocks noChangeShapeType="1"/>
            </p:cNvSpPr>
            <p:nvPr/>
          </p:nvSpPr>
          <p:spPr bwMode="auto">
            <a:xfrm>
              <a:off x="510367" y="2617108"/>
              <a:ext cx="590315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41" name="Oval 4"/>
            <p:cNvSpPr>
              <a:spLocks noChangeArrowheads="1"/>
            </p:cNvSpPr>
            <p:nvPr/>
          </p:nvSpPr>
          <p:spPr bwMode="auto">
            <a:xfrm>
              <a:off x="287577" y="2470245"/>
              <a:ext cx="295970" cy="29372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7676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42" name="Text Box 6"/>
            <p:cNvSpPr txBox="1">
              <a:spLocks noChangeArrowheads="1"/>
            </p:cNvSpPr>
            <p:nvPr/>
          </p:nvSpPr>
          <p:spPr bwMode="auto">
            <a:xfrm>
              <a:off x="214397" y="1632746"/>
              <a:ext cx="1430893" cy="1014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3200">
                  <a:solidFill>
                    <a:schemeClr val="folHlink"/>
                  </a:solidFill>
                  <a:latin typeface="Tahoma" pitchFamily="34" charset="0"/>
                  <a:ea typeface="HG明朝B" pitchFamily="17" charset="-128"/>
                </a:rPr>
                <a:t>K</a:t>
              </a:r>
              <a:r>
                <a:rPr lang="en-US" altLang="ja-JP" sz="3200" baseline="30000">
                  <a:solidFill>
                    <a:schemeClr val="folHlink"/>
                  </a:solidFill>
                  <a:latin typeface="Tahoma" pitchFamily="34" charset="0"/>
                  <a:ea typeface="HG明朝B" pitchFamily="17" charset="-128"/>
                </a:rPr>
                <a:t>-</a:t>
              </a:r>
            </a:p>
            <a:p>
              <a:pPr eaLnBrk="1" hangingPunct="1"/>
              <a:r>
                <a:rPr lang="en-US" altLang="ja-JP" sz="3200" baseline="30000">
                  <a:solidFill>
                    <a:schemeClr val="folHlink"/>
                  </a:solidFill>
                  <a:latin typeface="Tahoma" pitchFamily="34" charset="0"/>
                  <a:ea typeface="HG明朝B" pitchFamily="17" charset="-128"/>
                </a:rPr>
                <a:t>1.0GeV/c</a:t>
              </a:r>
            </a:p>
          </p:txBody>
        </p:sp>
        <p:sp>
          <p:nvSpPr>
            <p:cNvPr id="8243" name="Text Box 10"/>
            <p:cNvSpPr txBox="1">
              <a:spLocks noChangeArrowheads="1"/>
            </p:cNvSpPr>
            <p:nvPr/>
          </p:nvSpPr>
          <p:spPr bwMode="auto">
            <a:xfrm>
              <a:off x="1442186" y="1592301"/>
              <a:ext cx="919414" cy="64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3200" baseline="30000">
                  <a:solidFill>
                    <a:schemeClr val="hlink"/>
                  </a:solidFill>
                  <a:latin typeface="Tahoma" pitchFamily="34" charset="0"/>
                  <a:ea typeface="HG明朝B" pitchFamily="17" charset="-128"/>
                </a:rPr>
                <a:t>3</a:t>
              </a:r>
              <a:r>
                <a:rPr lang="en-US" altLang="ja-JP" sz="3200">
                  <a:solidFill>
                    <a:schemeClr val="hlink"/>
                  </a:solidFill>
                  <a:latin typeface="Tahoma" pitchFamily="34" charset="0"/>
                  <a:ea typeface="HG明朝B" pitchFamily="17" charset="-128"/>
                </a:rPr>
                <a:t>He</a:t>
              </a:r>
            </a:p>
          </p:txBody>
        </p:sp>
        <p:sp>
          <p:nvSpPr>
            <p:cNvPr id="8244" name="Oval 57"/>
            <p:cNvSpPr>
              <a:spLocks noChangeArrowheads="1"/>
            </p:cNvSpPr>
            <p:nvPr/>
          </p:nvSpPr>
          <p:spPr bwMode="auto">
            <a:xfrm>
              <a:off x="1567404" y="2170066"/>
              <a:ext cx="663494" cy="658458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45" name="Oval 61"/>
            <p:cNvSpPr>
              <a:spLocks noChangeArrowheads="1"/>
            </p:cNvSpPr>
            <p:nvPr/>
          </p:nvSpPr>
          <p:spPr bwMode="auto">
            <a:xfrm>
              <a:off x="1814588" y="2508978"/>
              <a:ext cx="665120" cy="660073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7647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</p:grpSp>
      <p:grpSp>
        <p:nvGrpSpPr>
          <p:cNvPr id="8199" name="Group 51"/>
          <p:cNvGrpSpPr>
            <a:grpSpLocks noChangeAspect="1"/>
          </p:cNvGrpSpPr>
          <p:nvPr/>
        </p:nvGrpSpPr>
        <p:grpSpPr bwMode="auto">
          <a:xfrm>
            <a:off x="3025775" y="2305050"/>
            <a:ext cx="1546225" cy="1052513"/>
            <a:chOff x="1746" y="1117"/>
            <a:chExt cx="1057" cy="725"/>
          </a:xfrm>
        </p:grpSpPr>
        <p:sp>
          <p:nvSpPr>
            <p:cNvPr id="8237" name="AutoShape 41"/>
            <p:cNvSpPr>
              <a:spLocks noChangeArrowheads="1"/>
            </p:cNvSpPr>
            <p:nvPr/>
          </p:nvSpPr>
          <p:spPr bwMode="auto">
            <a:xfrm>
              <a:off x="1791" y="1434"/>
              <a:ext cx="680" cy="408"/>
            </a:xfrm>
            <a:prstGeom prst="rightArrow">
              <a:avLst>
                <a:gd name="adj1" fmla="val 50000"/>
                <a:gd name="adj2" fmla="val 41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38" name="Text Box 42"/>
            <p:cNvSpPr txBox="1">
              <a:spLocks noChangeArrowheads="1"/>
            </p:cNvSpPr>
            <p:nvPr/>
          </p:nvSpPr>
          <p:spPr bwMode="auto">
            <a:xfrm>
              <a:off x="1746" y="1117"/>
              <a:ext cx="1057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2400">
                  <a:solidFill>
                    <a:schemeClr val="hlink"/>
                  </a:solidFill>
                  <a:latin typeface="Tahoma" pitchFamily="34" charset="0"/>
                  <a:ea typeface="HG明朝B" pitchFamily="17" charset="-128"/>
                </a:rPr>
                <a:t>Formation</a:t>
              </a:r>
            </a:p>
          </p:txBody>
        </p:sp>
      </p:grpSp>
      <p:grpSp>
        <p:nvGrpSpPr>
          <p:cNvPr id="8200" name="Group 65"/>
          <p:cNvGrpSpPr>
            <a:grpSpLocks noChangeAspect="1"/>
          </p:cNvGrpSpPr>
          <p:nvPr/>
        </p:nvGrpSpPr>
        <p:grpSpPr bwMode="auto">
          <a:xfrm>
            <a:off x="4643438" y="1916113"/>
            <a:ext cx="3319462" cy="2033587"/>
            <a:chOff x="2608" y="847"/>
            <a:chExt cx="2268" cy="1400"/>
          </a:xfrm>
        </p:grpSpPr>
        <p:sp>
          <p:nvSpPr>
            <p:cNvPr id="8227" name="Oval 59"/>
            <p:cNvSpPr>
              <a:spLocks noChangeArrowheads="1"/>
            </p:cNvSpPr>
            <p:nvPr/>
          </p:nvSpPr>
          <p:spPr bwMode="auto">
            <a:xfrm>
              <a:off x="2792" y="1554"/>
              <a:ext cx="409" cy="409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7647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28" name="Rectangle 21"/>
            <p:cNvSpPr>
              <a:spLocks noChangeArrowheads="1"/>
            </p:cNvSpPr>
            <p:nvPr/>
          </p:nvSpPr>
          <p:spPr bwMode="auto">
            <a:xfrm>
              <a:off x="2608" y="847"/>
              <a:ext cx="2268" cy="1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29" name="Text Box 17"/>
            <p:cNvSpPr txBox="1">
              <a:spLocks noChangeArrowheads="1"/>
            </p:cNvSpPr>
            <p:nvPr/>
          </p:nvSpPr>
          <p:spPr bwMode="auto">
            <a:xfrm>
              <a:off x="2826" y="1045"/>
              <a:ext cx="767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2000">
                  <a:solidFill>
                    <a:schemeClr val="tx2"/>
                  </a:solidFill>
                  <a:latin typeface="Tahoma" pitchFamily="34" charset="0"/>
                  <a:ea typeface="HG明朝B" pitchFamily="17" charset="-128"/>
                </a:rPr>
                <a:t>KNN</a:t>
              </a:r>
            </a:p>
            <a:p>
              <a:pPr algn="ctr" eaLnBrk="1" hangingPunct="1"/>
              <a:r>
                <a:rPr lang="en-US" altLang="ja-JP" sz="2000">
                  <a:solidFill>
                    <a:schemeClr val="tx2"/>
                  </a:solidFill>
                  <a:latin typeface="Tahoma" pitchFamily="34" charset="0"/>
                  <a:ea typeface="HG明朝B" pitchFamily="17" charset="-128"/>
                </a:rPr>
                <a:t>cluster</a:t>
              </a:r>
            </a:p>
          </p:txBody>
        </p:sp>
        <p:sp>
          <p:nvSpPr>
            <p:cNvPr id="8230" name="Oval 12"/>
            <p:cNvSpPr>
              <a:spLocks noChangeArrowheads="1"/>
            </p:cNvSpPr>
            <p:nvPr/>
          </p:nvSpPr>
          <p:spPr bwMode="auto">
            <a:xfrm>
              <a:off x="3107" y="1660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7676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31" name="Line 18"/>
            <p:cNvSpPr>
              <a:spLocks noChangeShapeType="1"/>
            </p:cNvSpPr>
            <p:nvPr/>
          </p:nvSpPr>
          <p:spPr bwMode="auto">
            <a:xfrm flipV="1">
              <a:off x="4513" y="1599"/>
              <a:ext cx="273" cy="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32" name="Text Box 19"/>
            <p:cNvSpPr txBox="1">
              <a:spLocks noChangeArrowheads="1"/>
            </p:cNvSpPr>
            <p:nvPr/>
          </p:nvSpPr>
          <p:spPr bwMode="auto">
            <a:xfrm>
              <a:off x="3788" y="934"/>
              <a:ext cx="870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2400">
                  <a:solidFill>
                    <a:schemeClr val="hlink"/>
                  </a:solidFill>
                  <a:latin typeface="Tahoma" pitchFamily="34" charset="0"/>
                  <a:ea typeface="HG明朝B" pitchFamily="17" charset="-128"/>
                </a:rPr>
                <a:t>Neutron</a:t>
              </a:r>
            </a:p>
          </p:txBody>
        </p:sp>
        <p:sp>
          <p:nvSpPr>
            <p:cNvPr id="8233" name="Oval 22"/>
            <p:cNvSpPr>
              <a:spLocks noChangeArrowheads="1"/>
            </p:cNvSpPr>
            <p:nvPr/>
          </p:nvSpPr>
          <p:spPr bwMode="auto">
            <a:xfrm>
              <a:off x="2699" y="889"/>
              <a:ext cx="998" cy="1315"/>
            </a:xfrm>
            <a:prstGeom prst="ellipse">
              <a:avLst/>
            </a:prstGeom>
            <a:noFill/>
            <a:ln w="28575">
              <a:solidFill>
                <a:srgbClr val="FF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34" name="Rectangle 38"/>
            <p:cNvSpPr>
              <a:spLocks noChangeArrowheads="1"/>
            </p:cNvSpPr>
            <p:nvPr/>
          </p:nvSpPr>
          <p:spPr bwMode="auto">
            <a:xfrm>
              <a:off x="3742" y="934"/>
              <a:ext cx="1089" cy="122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35" name="Oval 56"/>
            <p:cNvSpPr>
              <a:spLocks noChangeArrowheads="1"/>
            </p:cNvSpPr>
            <p:nvPr/>
          </p:nvSpPr>
          <p:spPr bwMode="auto">
            <a:xfrm>
              <a:off x="4091" y="1413"/>
              <a:ext cx="408" cy="408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5E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36" name="Oval 58"/>
            <p:cNvSpPr>
              <a:spLocks noChangeArrowheads="1"/>
            </p:cNvSpPr>
            <p:nvPr/>
          </p:nvSpPr>
          <p:spPr bwMode="auto">
            <a:xfrm>
              <a:off x="3215" y="1563"/>
              <a:ext cx="409" cy="409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7647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</p:grpSp>
      <p:grpSp>
        <p:nvGrpSpPr>
          <p:cNvPr id="8201" name="Group 66"/>
          <p:cNvGrpSpPr>
            <a:grpSpLocks noChangeAspect="1"/>
          </p:cNvGrpSpPr>
          <p:nvPr/>
        </p:nvGrpSpPr>
        <p:grpSpPr bwMode="auto">
          <a:xfrm>
            <a:off x="285750" y="4206875"/>
            <a:ext cx="3511550" cy="2436813"/>
            <a:chOff x="68" y="2432"/>
            <a:chExt cx="2399" cy="1678"/>
          </a:xfrm>
        </p:grpSpPr>
        <p:sp>
          <p:nvSpPr>
            <p:cNvPr id="8212" name="Rectangle 23"/>
            <p:cNvSpPr>
              <a:spLocks noChangeArrowheads="1"/>
            </p:cNvSpPr>
            <p:nvPr/>
          </p:nvSpPr>
          <p:spPr bwMode="auto">
            <a:xfrm>
              <a:off x="68" y="2432"/>
              <a:ext cx="2222" cy="16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ja-JP" altLang="ja-JP">
                <a:latin typeface="Tahoma" pitchFamily="34" charset="0"/>
                <a:ea typeface="HG明朝B" pitchFamily="17" charset="-128"/>
              </a:endParaRPr>
            </a:p>
          </p:txBody>
        </p:sp>
        <p:sp>
          <p:nvSpPr>
            <p:cNvPr id="8213" name="Oval 25"/>
            <p:cNvSpPr>
              <a:spLocks noChangeArrowheads="1"/>
            </p:cNvSpPr>
            <p:nvPr/>
          </p:nvSpPr>
          <p:spPr bwMode="auto">
            <a:xfrm>
              <a:off x="748" y="2978"/>
              <a:ext cx="408" cy="408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14" name="Line 27"/>
            <p:cNvSpPr>
              <a:spLocks noChangeShapeType="1"/>
            </p:cNvSpPr>
            <p:nvPr/>
          </p:nvSpPr>
          <p:spPr bwMode="auto">
            <a:xfrm>
              <a:off x="1655" y="3160"/>
              <a:ext cx="363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15" name="Line 28"/>
            <p:cNvSpPr>
              <a:spLocks noChangeShapeType="1"/>
            </p:cNvSpPr>
            <p:nvPr/>
          </p:nvSpPr>
          <p:spPr bwMode="auto">
            <a:xfrm flipH="1">
              <a:off x="748" y="3341"/>
              <a:ext cx="136" cy="136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16" name="Text Box 29"/>
            <p:cNvSpPr txBox="1">
              <a:spLocks noChangeArrowheads="1"/>
            </p:cNvSpPr>
            <p:nvPr/>
          </p:nvSpPr>
          <p:spPr bwMode="auto">
            <a:xfrm>
              <a:off x="657" y="2665"/>
              <a:ext cx="343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3600">
                  <a:solidFill>
                    <a:srgbClr val="FF0000"/>
                  </a:solidFill>
                  <a:latin typeface="Symbol" pitchFamily="18" charset="2"/>
                  <a:ea typeface="HG明朝B" pitchFamily="17" charset="-128"/>
                </a:rPr>
                <a:t>L</a:t>
              </a:r>
            </a:p>
          </p:txBody>
        </p:sp>
        <p:sp>
          <p:nvSpPr>
            <p:cNvPr id="8217" name="Text Box 30"/>
            <p:cNvSpPr txBox="1">
              <a:spLocks noChangeArrowheads="1"/>
            </p:cNvSpPr>
            <p:nvPr/>
          </p:nvSpPr>
          <p:spPr bwMode="auto">
            <a:xfrm>
              <a:off x="1474" y="2658"/>
              <a:ext cx="282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3200">
                  <a:solidFill>
                    <a:srgbClr val="FF33CC"/>
                  </a:solidFill>
                  <a:latin typeface="Tahoma" pitchFamily="34" charset="0"/>
                  <a:ea typeface="HG明朝B" pitchFamily="17" charset="-128"/>
                </a:rPr>
                <a:t>p</a:t>
              </a:r>
            </a:p>
          </p:txBody>
        </p:sp>
        <p:sp>
          <p:nvSpPr>
            <p:cNvPr id="8218" name="Oval 32"/>
            <p:cNvSpPr>
              <a:spLocks noChangeArrowheads="1"/>
            </p:cNvSpPr>
            <p:nvPr/>
          </p:nvSpPr>
          <p:spPr bwMode="auto">
            <a:xfrm>
              <a:off x="340" y="3386"/>
              <a:ext cx="182" cy="182"/>
            </a:xfrm>
            <a:prstGeom prst="ellipse">
              <a:avLst/>
            </a:prstGeom>
            <a:gradFill rotWithShape="1">
              <a:gsLst>
                <a:gs pos="0">
                  <a:srgbClr val="339966"/>
                </a:gs>
                <a:gs pos="100000">
                  <a:srgbClr val="18472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19" name="Line 33"/>
            <p:cNvSpPr>
              <a:spLocks noChangeShapeType="1"/>
            </p:cNvSpPr>
            <p:nvPr/>
          </p:nvSpPr>
          <p:spPr bwMode="auto">
            <a:xfrm flipH="1">
              <a:off x="521" y="3477"/>
              <a:ext cx="227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20" name="Line 34"/>
            <p:cNvSpPr>
              <a:spLocks noChangeShapeType="1"/>
            </p:cNvSpPr>
            <p:nvPr/>
          </p:nvSpPr>
          <p:spPr bwMode="auto">
            <a:xfrm flipH="1">
              <a:off x="748" y="3477"/>
              <a:ext cx="0" cy="18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21" name="Text Box 35"/>
            <p:cNvSpPr txBox="1">
              <a:spLocks noChangeArrowheads="1"/>
            </p:cNvSpPr>
            <p:nvPr/>
          </p:nvSpPr>
          <p:spPr bwMode="auto">
            <a:xfrm>
              <a:off x="294" y="3610"/>
              <a:ext cx="282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3200">
                  <a:solidFill>
                    <a:srgbClr val="FF33CC"/>
                  </a:solidFill>
                  <a:latin typeface="Tahoma" pitchFamily="34" charset="0"/>
                  <a:ea typeface="HG明朝B" pitchFamily="17" charset="-128"/>
                </a:rPr>
                <a:t>p</a:t>
              </a:r>
            </a:p>
          </p:txBody>
        </p:sp>
        <p:sp>
          <p:nvSpPr>
            <p:cNvPr id="8222" name="Text Box 36"/>
            <p:cNvSpPr txBox="1">
              <a:spLocks noChangeArrowheads="1"/>
            </p:cNvSpPr>
            <p:nvPr/>
          </p:nvSpPr>
          <p:spPr bwMode="auto">
            <a:xfrm>
              <a:off x="158" y="3114"/>
              <a:ext cx="349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3200">
                  <a:solidFill>
                    <a:srgbClr val="33CC33"/>
                  </a:solidFill>
                  <a:latin typeface="Symbol" pitchFamily="18" charset="2"/>
                  <a:ea typeface="HG明朝B" pitchFamily="17" charset="-128"/>
                </a:rPr>
                <a:t>p</a:t>
              </a:r>
              <a:r>
                <a:rPr lang="en-US" altLang="ja-JP" sz="3200" baseline="30000">
                  <a:solidFill>
                    <a:srgbClr val="33CC33"/>
                  </a:solidFill>
                  <a:latin typeface="Tahoma" pitchFamily="34" charset="0"/>
                  <a:ea typeface="HG明朝B" pitchFamily="17" charset="-128"/>
                </a:rPr>
                <a:t>-</a:t>
              </a:r>
            </a:p>
          </p:txBody>
        </p:sp>
        <p:sp>
          <p:nvSpPr>
            <p:cNvPr id="8223" name="Rectangle 43"/>
            <p:cNvSpPr>
              <a:spLocks noChangeArrowheads="1"/>
            </p:cNvSpPr>
            <p:nvPr/>
          </p:nvSpPr>
          <p:spPr bwMode="auto">
            <a:xfrm>
              <a:off x="113" y="2703"/>
              <a:ext cx="2132" cy="1361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ja-JP" altLang="ja-JP">
                <a:solidFill>
                  <a:schemeClr val="tx2"/>
                </a:solidFill>
                <a:latin typeface="Tahoma" pitchFamily="34" charset="0"/>
                <a:ea typeface="HG明朝B" pitchFamily="17" charset="-128"/>
              </a:endParaRPr>
            </a:p>
          </p:txBody>
        </p:sp>
        <p:sp>
          <p:nvSpPr>
            <p:cNvPr id="8224" name="Text Box 49"/>
            <p:cNvSpPr txBox="1">
              <a:spLocks noChangeArrowheads="1"/>
            </p:cNvSpPr>
            <p:nvPr/>
          </p:nvSpPr>
          <p:spPr bwMode="auto">
            <a:xfrm>
              <a:off x="88" y="2453"/>
              <a:ext cx="2379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>
                  <a:solidFill>
                    <a:schemeClr val="tx2"/>
                  </a:solidFill>
                  <a:latin typeface="Tahoma" pitchFamily="34" charset="0"/>
                  <a:ea typeface="HG明朝B" pitchFamily="17" charset="-128"/>
                </a:rPr>
                <a:t>Mode to decay charged particles</a:t>
              </a:r>
            </a:p>
          </p:txBody>
        </p:sp>
        <p:sp>
          <p:nvSpPr>
            <p:cNvPr id="8225" name="Oval 63"/>
            <p:cNvSpPr>
              <a:spLocks noChangeArrowheads="1"/>
            </p:cNvSpPr>
            <p:nvPr/>
          </p:nvSpPr>
          <p:spPr bwMode="auto">
            <a:xfrm>
              <a:off x="1383" y="2981"/>
              <a:ext cx="409" cy="409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7647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26" name="Oval 64"/>
            <p:cNvSpPr>
              <a:spLocks noChangeArrowheads="1"/>
            </p:cNvSpPr>
            <p:nvPr/>
          </p:nvSpPr>
          <p:spPr bwMode="auto">
            <a:xfrm>
              <a:off x="529" y="3643"/>
              <a:ext cx="409" cy="409"/>
            </a:xfrm>
            <a:prstGeom prst="ellipse">
              <a:avLst/>
            </a:prstGeom>
            <a:gradFill rotWithShape="1">
              <a:gsLst>
                <a:gs pos="0">
                  <a:srgbClr val="FF99FF"/>
                </a:gs>
                <a:gs pos="100000">
                  <a:srgbClr val="76477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</p:grpSp>
      <p:sp>
        <p:nvSpPr>
          <p:cNvPr id="8202" name="Rectangle 20"/>
          <p:cNvSpPr>
            <a:spLocks noChangeAspect="1" noChangeArrowheads="1"/>
          </p:cNvSpPr>
          <p:nvPr/>
        </p:nvSpPr>
        <p:spPr bwMode="auto">
          <a:xfrm>
            <a:off x="463550" y="2017713"/>
            <a:ext cx="2322513" cy="191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ja-JP">
              <a:latin typeface="Georgia" pitchFamily="18" charset="0"/>
              <a:ea typeface="HG明朝B" pitchFamily="17" charset="-128"/>
            </a:endParaRPr>
          </a:p>
        </p:txBody>
      </p:sp>
      <p:grpSp>
        <p:nvGrpSpPr>
          <p:cNvPr id="8203" name="Group 52"/>
          <p:cNvGrpSpPr>
            <a:grpSpLocks/>
          </p:cNvGrpSpPr>
          <p:nvPr/>
        </p:nvGrpSpPr>
        <p:grpSpPr bwMode="auto">
          <a:xfrm>
            <a:off x="3786188" y="3714750"/>
            <a:ext cx="1658937" cy="641350"/>
            <a:chOff x="2099" y="2124"/>
            <a:chExt cx="1075" cy="455"/>
          </a:xfrm>
        </p:grpSpPr>
        <p:sp>
          <p:nvSpPr>
            <p:cNvPr id="8210" name="AutoShape 24"/>
            <p:cNvSpPr>
              <a:spLocks noChangeArrowheads="1"/>
            </p:cNvSpPr>
            <p:nvPr/>
          </p:nvSpPr>
          <p:spPr bwMode="auto">
            <a:xfrm rot="2983643">
              <a:off x="2337" y="1886"/>
              <a:ext cx="363" cy="840"/>
            </a:xfrm>
            <a:prstGeom prst="downArrow">
              <a:avLst>
                <a:gd name="adj1" fmla="val 32685"/>
                <a:gd name="adj2" fmla="val 10806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ja-JP" altLang="ja-JP">
                <a:latin typeface="Georgia" pitchFamily="18" charset="0"/>
                <a:ea typeface="HG明朝B" pitchFamily="17" charset="-128"/>
              </a:endParaRPr>
            </a:p>
          </p:txBody>
        </p:sp>
        <p:sp>
          <p:nvSpPr>
            <p:cNvPr id="8211" name="Text Box 37"/>
            <p:cNvSpPr txBox="1">
              <a:spLocks noChangeArrowheads="1"/>
            </p:cNvSpPr>
            <p:nvPr/>
          </p:nvSpPr>
          <p:spPr bwMode="auto">
            <a:xfrm>
              <a:off x="2519" y="2251"/>
              <a:ext cx="655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sz="2400">
                  <a:solidFill>
                    <a:schemeClr val="hlink"/>
                  </a:solidFill>
                  <a:latin typeface="Tahoma" pitchFamily="34" charset="0"/>
                  <a:ea typeface="HG明朝B" pitchFamily="17" charset="-128"/>
                </a:rPr>
                <a:t>Decay</a:t>
              </a:r>
            </a:p>
          </p:txBody>
        </p:sp>
      </p:grpSp>
      <p:sp>
        <p:nvSpPr>
          <p:cNvPr id="8204" name="Text Box 40"/>
          <p:cNvSpPr txBox="1">
            <a:spLocks noChangeArrowheads="1"/>
          </p:cNvSpPr>
          <p:nvPr/>
        </p:nvSpPr>
        <p:spPr bwMode="auto">
          <a:xfrm rot="-1387896">
            <a:off x="6869113" y="3468688"/>
            <a:ext cx="2098675" cy="1200150"/>
          </a:xfrm>
          <a:prstGeom prst="rect">
            <a:avLst/>
          </a:prstGeom>
          <a:solidFill>
            <a:schemeClr val="tx1"/>
          </a:solidFill>
          <a:ln w="28575">
            <a:solidFill>
              <a:srgbClr val="FF33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400">
                <a:solidFill>
                  <a:srgbClr val="33CC33"/>
                </a:solidFill>
                <a:latin typeface="Tahoma" pitchFamily="34" charset="0"/>
                <a:ea typeface="HG明朝B" pitchFamily="17" charset="-128"/>
              </a:rPr>
              <a:t>Missing mass</a:t>
            </a:r>
          </a:p>
          <a:p>
            <a:pPr algn="ctr" eaLnBrk="1" hangingPunct="1"/>
            <a:r>
              <a:rPr lang="en-US" altLang="ja-JP" sz="2400">
                <a:solidFill>
                  <a:srgbClr val="33CC33"/>
                </a:solidFill>
                <a:latin typeface="Tahoma" pitchFamily="34" charset="0"/>
                <a:ea typeface="HG明朝B" pitchFamily="17" charset="-128"/>
              </a:rPr>
              <a:t>Spectroscopy</a:t>
            </a:r>
            <a:br>
              <a:rPr lang="en-US" altLang="ja-JP" sz="2400">
                <a:solidFill>
                  <a:srgbClr val="33CC33"/>
                </a:solidFill>
                <a:latin typeface="Tahoma" pitchFamily="34" charset="0"/>
                <a:ea typeface="HG明朝B" pitchFamily="17" charset="-128"/>
              </a:rPr>
            </a:br>
            <a:r>
              <a:rPr lang="en-US" altLang="ja-JP" sz="2400">
                <a:solidFill>
                  <a:srgbClr val="33CC33"/>
                </a:solidFill>
                <a:latin typeface="Tahoma" pitchFamily="34" charset="0"/>
                <a:ea typeface="HG明朝B" pitchFamily="17" charset="-128"/>
              </a:rPr>
              <a:t>via neutron</a:t>
            </a:r>
          </a:p>
        </p:txBody>
      </p:sp>
      <p:sp>
        <p:nvSpPr>
          <p:cNvPr id="8205" name="Text Box 44"/>
          <p:cNvSpPr txBox="1">
            <a:spLocks noChangeArrowheads="1"/>
          </p:cNvSpPr>
          <p:nvPr/>
        </p:nvSpPr>
        <p:spPr bwMode="auto">
          <a:xfrm rot="-1488852">
            <a:off x="1811338" y="5580063"/>
            <a:ext cx="2262187" cy="830262"/>
          </a:xfrm>
          <a:prstGeom prst="rect">
            <a:avLst/>
          </a:prstGeom>
          <a:solidFill>
            <a:schemeClr val="tx1"/>
          </a:solidFill>
          <a:ln w="28575">
            <a:solidFill>
              <a:srgbClr val="FF33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2400">
                <a:solidFill>
                  <a:srgbClr val="33CC33"/>
                </a:solidFill>
                <a:latin typeface="Tahoma" pitchFamily="34" charset="0"/>
                <a:ea typeface="HG明朝B" pitchFamily="17" charset="-128"/>
              </a:rPr>
              <a:t>Invariant mass reconstruction </a:t>
            </a:r>
          </a:p>
        </p:txBody>
      </p:sp>
      <p:sp>
        <p:nvSpPr>
          <p:cNvPr id="8206" name="テキスト ボックス 60"/>
          <p:cNvSpPr txBox="1">
            <a:spLocks noChangeArrowheads="1"/>
          </p:cNvSpPr>
          <p:nvPr/>
        </p:nvSpPr>
        <p:spPr bwMode="auto">
          <a:xfrm>
            <a:off x="4261413" y="5296034"/>
            <a:ext cx="4857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400" dirty="0" smtClean="0">
                <a:latin typeface="+mj-lt"/>
                <a:ea typeface="HG明朝B" pitchFamily="17" charset="-128"/>
              </a:rPr>
              <a:t> </a:t>
            </a:r>
            <a:r>
              <a:rPr lang="en-US" altLang="ja-JP" sz="2400" dirty="0" smtClean="0">
                <a:latin typeface="+mj-lt"/>
                <a:ea typeface="HG明朝B" pitchFamily="17" charset="-128"/>
              </a:rPr>
              <a:t>Detection of </a:t>
            </a:r>
            <a:r>
              <a:rPr lang="en-US" altLang="ja-JP" sz="2400" baseline="30000" dirty="0" smtClean="0">
                <a:latin typeface="+mj-lt"/>
                <a:ea typeface="HG明朝B" pitchFamily="17" charset="-128"/>
              </a:rPr>
              <a:t>3</a:t>
            </a:r>
            <a:r>
              <a:rPr lang="en-US" altLang="ja-JP" sz="2400" dirty="0" smtClean="0">
                <a:latin typeface="+mj-lt"/>
                <a:ea typeface="HG明朝B" pitchFamily="17" charset="-128"/>
              </a:rPr>
              <a:t>He(K-,</a:t>
            </a:r>
            <a:r>
              <a:rPr lang="en-US" altLang="ja-JP" sz="2400" dirty="0" err="1" smtClean="0">
                <a:latin typeface="Symbol" panose="05050102010706020507" pitchFamily="18" charset="2"/>
                <a:ea typeface="HG明朝B" pitchFamily="17" charset="-128"/>
              </a:rPr>
              <a:t>L</a:t>
            </a:r>
            <a:r>
              <a:rPr lang="en-US" altLang="ja-JP" sz="2400" dirty="0" err="1" smtClean="0">
                <a:latin typeface="+mj-lt"/>
                <a:ea typeface="HG明朝B" pitchFamily="17" charset="-128"/>
              </a:rPr>
              <a:t>pn</a:t>
            </a:r>
            <a:r>
              <a:rPr lang="en-US" altLang="ja-JP" sz="2400" dirty="0" smtClean="0">
                <a:latin typeface="+mj-lt"/>
                <a:ea typeface="HG明朝B" pitchFamily="17" charset="-128"/>
              </a:rPr>
              <a:t>) Reaction</a:t>
            </a:r>
          </a:p>
          <a:p>
            <a:pPr eaLnBrk="1" hangingPunct="1"/>
            <a:r>
              <a:rPr lang="en-US" altLang="ja-JP" sz="2400" dirty="0" smtClean="0">
                <a:latin typeface="+mj-lt"/>
                <a:ea typeface="HG明朝B" pitchFamily="17" charset="-128"/>
              </a:rPr>
              <a:t>is  </a:t>
            </a:r>
            <a:r>
              <a:rPr lang="en-US" altLang="ja-JP" sz="2400" dirty="0" smtClean="0">
                <a:latin typeface="+mj-lt"/>
                <a:ea typeface="HG明朝B" pitchFamily="17" charset="-128"/>
              </a:rPr>
              <a:t>goal</a:t>
            </a:r>
            <a:r>
              <a:rPr lang="en-US" altLang="ja-JP" sz="2400" dirty="0" smtClean="0">
                <a:latin typeface="+mj-lt"/>
                <a:ea typeface="HG明朝B" pitchFamily="17" charset="-128"/>
              </a:rPr>
              <a:t> of E15 proposal</a:t>
            </a:r>
            <a:endParaRPr lang="en-US" altLang="ja-JP" sz="2400" dirty="0">
              <a:latin typeface="+mj-lt"/>
              <a:ea typeface="HG明朝B" pitchFamily="17" charset="-128"/>
            </a:endParaRPr>
          </a:p>
        </p:txBody>
      </p:sp>
      <p:cxnSp>
        <p:nvCxnSpPr>
          <p:cNvPr id="8208" name="直線コネクタ 7"/>
          <p:cNvCxnSpPr>
            <a:cxnSpLocks noChangeShapeType="1"/>
          </p:cNvCxnSpPr>
          <p:nvPr/>
        </p:nvCxnSpPr>
        <p:spPr bwMode="auto">
          <a:xfrm>
            <a:off x="5292725" y="2276475"/>
            <a:ext cx="142875" cy="0"/>
          </a:xfrm>
          <a:prstGeom prst="line">
            <a:avLst/>
          </a:prstGeom>
          <a:noFill/>
          <a:ln w="2222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9" name="Line 67"/>
          <p:cNvSpPr>
            <a:spLocks noChangeShapeType="1"/>
          </p:cNvSpPr>
          <p:nvPr/>
        </p:nvSpPr>
        <p:spPr bwMode="auto">
          <a:xfrm>
            <a:off x="2032006" y="16288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05462063"/>
      </p:ext>
    </p:extLst>
  </p:cSld>
  <p:clrMapOvr>
    <a:masterClrMapping/>
  </p:clrMapOvr>
  <p:transition advTm="3960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4B9AD-8880-4CB1-94FD-8D0C57DB53B5}" type="slidenum">
              <a:rPr lang="en-US" altLang="ja-JP"/>
              <a:pPr>
                <a:defRPr/>
              </a:pPr>
              <a:t>5</a:t>
            </a:fld>
            <a:endParaRPr lang="en-US" altLang="ja-JP"/>
          </a:p>
        </p:txBody>
      </p:sp>
      <p:sp>
        <p:nvSpPr>
          <p:cNvPr id="5123" name="タイトル 1"/>
          <p:cNvSpPr>
            <a:spLocks noGrp="1"/>
          </p:cNvSpPr>
          <p:nvPr>
            <p:ph type="title" idx="4294967295"/>
          </p:nvPr>
        </p:nvSpPr>
        <p:spPr>
          <a:xfrm>
            <a:off x="87713" y="184944"/>
            <a:ext cx="8949888" cy="1139825"/>
          </a:xfrm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altLang="ja-JP" sz="4000" dirty="0" smtClean="0"/>
              <a:t>What can we see from </a:t>
            </a:r>
            <a:r>
              <a:rPr lang="en-US" altLang="ja-JP" sz="4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4000" dirty="0" err="1" smtClean="0"/>
              <a:t>p</a:t>
            </a:r>
            <a:r>
              <a:rPr lang="en-US" altLang="ja-JP" sz="4000" dirty="0" smtClean="0"/>
              <a:t> invariant mass </a:t>
            </a:r>
            <a:endParaRPr lang="en-US" altLang="ja-JP" sz="4000" dirty="0" smtClean="0"/>
          </a:p>
        </p:txBody>
      </p:sp>
      <p:sp>
        <p:nvSpPr>
          <p:cNvPr id="7172" name="スライド番号プレースホルダ 5"/>
          <p:cNvSpPr txBox="1">
            <a:spLocks noGrp="1"/>
          </p:cNvSpPr>
          <p:nvPr/>
        </p:nvSpPr>
        <p:spPr bwMode="auto">
          <a:xfrm>
            <a:off x="8174038" y="15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B6C91BB6-1C2D-453C-9529-F2DC4BFCC93F}" type="slidenum">
              <a:rPr lang="en-US" altLang="ja-JP">
                <a:solidFill>
                  <a:srgbClr val="FFFFFF"/>
                </a:solidFill>
                <a:latin typeface="Georgia" pitchFamily="18" charset="0"/>
                <a:ea typeface="HG明朝B" pitchFamily="17" charset="-128"/>
              </a:rPr>
              <a:pPr algn="r" eaLnBrk="1" hangingPunct="1"/>
              <a:t>5</a:t>
            </a:fld>
            <a:endParaRPr lang="en-US" altLang="ja-JP">
              <a:solidFill>
                <a:srgbClr val="FFFFFF"/>
              </a:solidFill>
              <a:latin typeface="Georgia" pitchFamily="18" charset="0"/>
              <a:ea typeface="HG明朝B" pitchFamily="17" charset="-128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4" y="1772816"/>
            <a:ext cx="3600004" cy="261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コンテンツ プレースホルダ 1"/>
          <p:cNvSpPr>
            <a:spLocks/>
          </p:cNvSpPr>
          <p:nvPr/>
        </p:nvSpPr>
        <p:spPr bwMode="auto">
          <a:xfrm>
            <a:off x="5580112" y="2132856"/>
            <a:ext cx="1295400" cy="36004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65125" indent="-25558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en-US" altLang="ja-JP" sz="2000" b="1" dirty="0"/>
              <a:t>FINUDA</a:t>
            </a:r>
          </a:p>
          <a:p>
            <a:pPr marL="365125" indent="-25558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en-US" altLang="ja-JP" sz="2000" dirty="0"/>
          </a:p>
          <a:p>
            <a:pPr marL="657225" lvl="1" indent="-246063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endParaRPr lang="en-US" altLang="ja-JP" sz="2000" dirty="0"/>
          </a:p>
        </p:txBody>
      </p:sp>
      <p:sp>
        <p:nvSpPr>
          <p:cNvPr id="7178" name="Rectangle 22"/>
          <p:cNvSpPr>
            <a:spLocks noChangeArrowheads="1"/>
          </p:cNvSpPr>
          <p:nvPr/>
        </p:nvSpPr>
        <p:spPr bwMode="auto">
          <a:xfrm>
            <a:off x="6091538" y="3429000"/>
            <a:ext cx="2808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en-US" altLang="ja-JP" dirty="0">
                <a:solidFill>
                  <a:srgbClr val="FF3300"/>
                </a:solidFill>
              </a:rPr>
              <a:t>B = 115±6±4 MeV</a:t>
            </a:r>
          </a:p>
          <a:p>
            <a:pPr lvl="1"/>
            <a:r>
              <a:rPr lang="en-US" altLang="ja-JP" dirty="0">
                <a:solidFill>
                  <a:srgbClr val="FF3300"/>
                </a:solidFill>
                <a:latin typeface="Symbol" pitchFamily="18" charset="2"/>
              </a:rPr>
              <a:t>G</a:t>
            </a:r>
            <a:r>
              <a:rPr lang="en-US" altLang="ja-JP" dirty="0">
                <a:solidFill>
                  <a:srgbClr val="FF3300"/>
                </a:solidFill>
              </a:rPr>
              <a:t> = 67±14±3 MeV</a:t>
            </a:r>
          </a:p>
        </p:txBody>
      </p:sp>
      <p:sp>
        <p:nvSpPr>
          <p:cNvPr id="7179" name="正方形/長方形 1"/>
          <p:cNvSpPr>
            <a:spLocks noChangeArrowheads="1"/>
          </p:cNvSpPr>
          <p:nvPr/>
        </p:nvSpPr>
        <p:spPr bwMode="auto">
          <a:xfrm>
            <a:off x="5779776" y="4367450"/>
            <a:ext cx="32509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ja-JP" sz="2000" dirty="0" smtClean="0"/>
              <a:t>FINUDA Exp. @ DA</a:t>
            </a:r>
            <a:r>
              <a:rPr lang="en-US" altLang="ja-JP" sz="2000" dirty="0" smtClean="0">
                <a:latin typeface="Symbol" pitchFamily="18" charset="2"/>
              </a:rPr>
              <a:t>F</a:t>
            </a:r>
            <a:r>
              <a:rPr lang="en-US" altLang="ja-JP" sz="2000" dirty="0" smtClean="0"/>
              <a:t>NE</a:t>
            </a:r>
            <a:endParaRPr lang="en-US" altLang="ja-JP" sz="2000" dirty="0"/>
          </a:p>
          <a:p>
            <a:pPr marL="285750" indent="-285750">
              <a:buFont typeface="Arial" charset="0"/>
              <a:buChar char="•"/>
            </a:pPr>
            <a:r>
              <a:rPr lang="en-US" altLang="ja-JP" sz="2000" baseline="30000" dirty="0"/>
              <a:t>6</a:t>
            </a:r>
            <a:r>
              <a:rPr lang="en-US" altLang="ja-JP" sz="2000" dirty="0"/>
              <a:t>Li</a:t>
            </a:r>
            <a:r>
              <a:rPr lang="en-US" altLang="ja-JP" sz="2000" i="1" dirty="0"/>
              <a:t>, </a:t>
            </a:r>
            <a:r>
              <a:rPr lang="en-US" altLang="ja-JP" sz="2000" baseline="30000" dirty="0"/>
              <a:t>7</a:t>
            </a:r>
            <a:r>
              <a:rPr lang="en-US" altLang="ja-JP" sz="2000" dirty="0"/>
              <a:t>Li</a:t>
            </a:r>
            <a:r>
              <a:rPr lang="en-US" altLang="ja-JP" sz="2000" i="1" dirty="0"/>
              <a:t>, </a:t>
            </a:r>
            <a:r>
              <a:rPr lang="en-US" altLang="ja-JP" sz="2000" baseline="30000" dirty="0"/>
              <a:t>12</a:t>
            </a:r>
            <a:r>
              <a:rPr lang="en-US" altLang="ja-JP" sz="2000" dirty="0"/>
              <a:t>C </a:t>
            </a:r>
            <a:r>
              <a:rPr lang="en-US" altLang="ja-JP" sz="2000" dirty="0" smtClean="0"/>
              <a:t>target  stop </a:t>
            </a:r>
            <a:r>
              <a:rPr lang="en-US" altLang="ja-JP" sz="2000" i="1" dirty="0"/>
              <a:t>K</a:t>
            </a:r>
            <a:r>
              <a:rPr lang="ja-JP" altLang="en-US" sz="2000" i="1" dirty="0"/>
              <a:t>− </a:t>
            </a:r>
            <a:endParaRPr lang="en-US" altLang="ja-JP" sz="2000" i="1" dirty="0" smtClean="0"/>
          </a:p>
          <a:p>
            <a:pPr marL="285750" indent="-285750">
              <a:buFont typeface="Arial" charset="0"/>
              <a:buChar char="•"/>
            </a:pPr>
            <a:r>
              <a:rPr lang="en-US" altLang="ja-JP" sz="2000" dirty="0" err="1" smtClean="0">
                <a:latin typeface="Symbol" pitchFamily="18" charset="2"/>
              </a:rPr>
              <a:t>L</a:t>
            </a:r>
            <a:r>
              <a:rPr lang="en-US" altLang="ja-JP" sz="2000" dirty="0" err="1" smtClean="0"/>
              <a:t>p</a:t>
            </a:r>
            <a:r>
              <a:rPr lang="ja-JP" altLang="en-US" sz="2000" dirty="0"/>
              <a:t>　</a:t>
            </a:r>
            <a:r>
              <a:rPr lang="en-US" altLang="ja-JP" sz="2000" dirty="0"/>
              <a:t>invariant mass</a:t>
            </a:r>
            <a:endParaRPr lang="ja-JP" altLang="en-US" sz="2000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0" y="1488092"/>
            <a:ext cx="5580112" cy="452316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umimoji="1"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umimoji="1"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If </a:t>
            </a:r>
            <a:r>
              <a:rPr lang="en-US" altLang="ja-JP" dirty="0" err="1" smtClean="0">
                <a:solidFill>
                  <a:schemeClr val="tx1"/>
                </a:solidFill>
              </a:rPr>
              <a:t>Kpp</a:t>
            </a:r>
            <a:r>
              <a:rPr lang="en-US" altLang="ja-JP" dirty="0" smtClean="0">
                <a:solidFill>
                  <a:schemeClr val="tx1"/>
                </a:solidFill>
              </a:rPr>
              <a:t> decay </a:t>
            </a:r>
            <a:r>
              <a:rPr lang="en-US" altLang="ja-JP" dirty="0" err="1" smtClean="0">
                <a:solidFill>
                  <a:schemeClr val="tx1"/>
                </a:solidFill>
              </a:rPr>
              <a:t>Kpp</a:t>
            </a:r>
            <a:r>
              <a:rPr lang="en-US" altLang="ja-JP" dirty="0" smtClean="0">
                <a:solidFill>
                  <a:schemeClr val="tx1"/>
                </a:solidFill>
              </a:rPr>
              <a:t>=&gt; </a:t>
            </a:r>
            <a:r>
              <a:rPr lang="en-US" altLang="ja-JP" dirty="0" err="1" smtClean="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 err="1" smtClean="0">
                <a:solidFill>
                  <a:schemeClr val="tx1"/>
                </a:solidFill>
              </a:rPr>
              <a:t>p</a:t>
            </a:r>
            <a:r>
              <a:rPr lang="en-US" altLang="ja-JP" dirty="0" smtClean="0">
                <a:solidFill>
                  <a:schemeClr val="tx1"/>
                </a:solidFill>
              </a:rPr>
              <a:t>, we can detect  </a:t>
            </a:r>
            <a:r>
              <a:rPr lang="en-US" altLang="ja-JP" dirty="0" err="1" smtClean="0">
                <a:solidFill>
                  <a:schemeClr val="tx1"/>
                </a:solidFill>
              </a:rPr>
              <a:t>Kpp</a:t>
            </a:r>
            <a:r>
              <a:rPr lang="en-US" altLang="ja-JP" dirty="0" smtClean="0">
                <a:solidFill>
                  <a:schemeClr val="tx1"/>
                </a:solidFill>
              </a:rPr>
              <a:t> bound </a:t>
            </a:r>
            <a:r>
              <a:rPr lang="en-US" altLang="ja-JP" dirty="0">
                <a:solidFill>
                  <a:schemeClr val="tx1"/>
                </a:solidFill>
              </a:rPr>
              <a:t>state </a:t>
            </a:r>
            <a:r>
              <a:rPr lang="en-US" altLang="ja-JP" dirty="0" smtClean="0">
                <a:solidFill>
                  <a:schemeClr val="tx1"/>
                </a:solidFill>
              </a:rPr>
              <a:t>from </a:t>
            </a:r>
            <a:r>
              <a:rPr lang="en-US" altLang="ja-JP" dirty="0" err="1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 err="1">
                <a:solidFill>
                  <a:schemeClr val="tx1"/>
                </a:solidFill>
              </a:rPr>
              <a:t>p</a:t>
            </a:r>
            <a:r>
              <a:rPr lang="en-US" altLang="ja-JP" dirty="0">
                <a:solidFill>
                  <a:schemeClr val="tx1"/>
                </a:solidFill>
              </a:rPr>
              <a:t> invariant mass (</a:t>
            </a:r>
            <a:r>
              <a:rPr lang="en-US" altLang="ja-JP" dirty="0" smtClean="0">
                <a:solidFill>
                  <a:schemeClr val="tx1"/>
                </a:solidFill>
              </a:rPr>
              <a:t>FINUDA </a:t>
            </a:r>
            <a:r>
              <a:rPr lang="en-US" altLang="ja-JP" dirty="0" err="1" smtClean="0">
                <a:solidFill>
                  <a:schemeClr val="tx1"/>
                </a:solidFill>
              </a:rPr>
              <a:t>exp</a:t>
            </a:r>
            <a:r>
              <a:rPr lang="en-US" altLang="ja-JP" dirty="0" smtClean="0">
                <a:solidFill>
                  <a:schemeClr val="tx1"/>
                </a:solidFill>
              </a:rPr>
              <a:t>)</a:t>
            </a:r>
          </a:p>
          <a:p>
            <a:pPr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FINUDA exp. </a:t>
            </a:r>
            <a:r>
              <a:rPr lang="en-US" altLang="ja-JP" dirty="0">
                <a:solidFill>
                  <a:schemeClr val="tx1"/>
                </a:solidFill>
              </a:rPr>
              <a:t>i</a:t>
            </a:r>
            <a:r>
              <a:rPr lang="en-US" altLang="ja-JP" dirty="0" smtClean="0">
                <a:solidFill>
                  <a:schemeClr val="tx1"/>
                </a:solidFill>
              </a:rPr>
              <a:t>s stopped K- </a:t>
            </a:r>
          </a:p>
          <a:p>
            <a:pPr marL="0" indent="0">
              <a:buNone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=&gt;tagged back-to-back </a:t>
            </a:r>
            <a:r>
              <a:rPr lang="en-US" altLang="ja-JP" dirty="0" err="1" smtClean="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 err="1" smtClean="0">
                <a:solidFill>
                  <a:schemeClr val="tx1"/>
                </a:solidFill>
              </a:rPr>
              <a:t>p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altLang="ja-JP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altLang="ja-JP" dirty="0" smtClean="0">
                <a:solidFill>
                  <a:schemeClr val="tx1"/>
                </a:solidFill>
              </a:rPr>
              <a:t>But E15 </a:t>
            </a:r>
            <a:r>
              <a:rPr lang="en-US" altLang="ja-JP" dirty="0" err="1" smtClean="0">
                <a:solidFill>
                  <a:schemeClr val="tx1"/>
                </a:solidFill>
              </a:rPr>
              <a:t>exp</a:t>
            </a:r>
            <a:r>
              <a:rPr lang="en-US" altLang="ja-JP" dirty="0" smtClean="0">
                <a:solidFill>
                  <a:schemeClr val="tx1"/>
                </a:solidFill>
              </a:rPr>
              <a:t> in-flight  K- on 3He target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altLang="ja-JP" sz="2000" dirty="0" err="1" smtClean="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>
                <a:solidFill>
                  <a:schemeClr val="tx1"/>
                </a:solidFill>
              </a:rPr>
              <a:t>pn</a:t>
            </a:r>
            <a:r>
              <a:rPr lang="en-US" altLang="ja-JP" sz="2000" dirty="0" smtClean="0">
                <a:solidFill>
                  <a:schemeClr val="tx1"/>
                </a:solidFill>
              </a:rPr>
              <a:t> 3-body reaction?</a:t>
            </a:r>
          </a:p>
          <a:p>
            <a:pPr lvl="1">
              <a:defRPr/>
            </a:pPr>
            <a:r>
              <a:rPr lang="en-US" altLang="ja-JP" sz="2000" dirty="0" err="1" smtClean="0">
                <a:solidFill>
                  <a:schemeClr val="tx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>
                <a:solidFill>
                  <a:schemeClr val="tx1"/>
                </a:solidFill>
              </a:rPr>
              <a:t>pn</a:t>
            </a:r>
            <a:r>
              <a:rPr lang="en-US" altLang="ja-JP" sz="2000" dirty="0" err="1" smtClean="0">
                <a:solidFill>
                  <a:schemeClr val="tx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dirty="0" smtClean="0">
                <a:solidFill>
                  <a:schemeClr val="tx1"/>
                </a:solidFill>
              </a:rPr>
              <a:t> </a:t>
            </a:r>
            <a:r>
              <a:rPr lang="en-US" altLang="ja-JP" sz="2000" dirty="0" err="1" smtClean="0">
                <a:solidFill>
                  <a:schemeClr val="tx1"/>
                </a:solidFill>
              </a:rPr>
              <a:t>muilt</a:t>
            </a:r>
            <a:r>
              <a:rPr lang="en-US" altLang="ja-JP" sz="2000" dirty="0" smtClean="0">
                <a:solidFill>
                  <a:schemeClr val="tx1"/>
                </a:solidFill>
              </a:rPr>
              <a:t>-body??</a:t>
            </a:r>
          </a:p>
          <a:p>
            <a:pPr lvl="1">
              <a:defRPr/>
            </a:pPr>
            <a:r>
              <a:rPr lang="en-US" altLang="ja-JP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en-US" altLang="ja-JP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en-US" altLang="ja-JP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from </a:t>
            </a:r>
            <a:r>
              <a:rPr lang="en-US" altLang="ja-JP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Kpp</a:t>
            </a:r>
            <a:r>
              <a:rPr lang="en-US" altLang="ja-JP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decay  in E15“ are not back-to-back</a:t>
            </a:r>
            <a:r>
              <a:rPr lang="en-US" altLang="ja-JP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1">
              <a:defRPr/>
            </a:pPr>
            <a:r>
              <a:rPr lang="en-US" altLang="ja-JP" sz="2800" dirty="0" smtClean="0">
                <a:solidFill>
                  <a:srgbClr val="FF0000"/>
                </a:solidFill>
              </a:rPr>
              <a:t>=&gt;to define  all particles in final state is important!</a:t>
            </a:r>
            <a:endParaRPr lang="en-US" altLang="ja-JP" sz="2800" dirty="0" smtClean="0">
              <a:solidFill>
                <a:srgbClr val="FF0000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en-US" altLang="ja-JP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39032"/>
      </p:ext>
    </p:extLst>
  </p:cSld>
  <p:clrMapOvr>
    <a:masterClrMapping/>
  </p:clrMapOvr>
  <p:transition advTm="86602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err="1">
                <a:latin typeface="Symbol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 event </a:t>
            </a:r>
            <a:r>
              <a:rPr lang="en-US" altLang="ja-JP" dirty="0" smtClean="0"/>
              <a:t>selection</a:t>
            </a:r>
            <a:endParaRPr kumimoji="1" lang="ja-JP" altLang="en-US" dirty="0"/>
          </a:p>
        </p:txBody>
      </p:sp>
      <p:pic>
        <p:nvPicPr>
          <p:cNvPr id="7170" name="Picture 2" descr="C:\Users\sada\Desktop\JPS2013au\Lpn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78" y="1170122"/>
            <a:ext cx="4320000" cy="512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ada\Desktop\JPS2013au\Lpn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78" y="1170122"/>
            <a:ext cx="4320000" cy="512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ada\Desktop\JPS2013au\Lpn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78" y="1170122"/>
            <a:ext cx="4320000" cy="512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sada\Desktop\JPS2013au\Lpn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78" y="1170122"/>
            <a:ext cx="4320000" cy="512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24721" y="1628800"/>
            <a:ext cx="5099807" cy="4525963"/>
          </a:xfrm>
        </p:spPr>
        <p:txBody>
          <a:bodyPr>
            <a:normAutofit fontScale="85000"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kumimoji="1" lang="en-US" altLang="ja-JP" dirty="0" smtClean="0"/>
              <a:t>Tagged </a:t>
            </a:r>
            <a:r>
              <a:rPr kumimoji="1" lang="en-US" altLang="ja-JP" dirty="0" err="1" smtClean="0"/>
              <a:t>pp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dirty="0" smtClean="0"/>
              <a:t>- @CDS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ja-JP" dirty="0" smtClean="0"/>
              <a:t>There is no  forward charged particle </a:t>
            </a:r>
            <a:endParaRPr lang="en-US" altLang="ja-JP" dirty="0"/>
          </a:p>
          <a:p>
            <a:pPr marL="596646" indent="-514350">
              <a:buFont typeface="+mj-lt"/>
              <a:buAutoNum type="arabicPeriod"/>
            </a:pPr>
            <a:r>
              <a:rPr lang="en-US" altLang="ja-JP" dirty="0"/>
              <a:t>If </a:t>
            </a:r>
            <a:r>
              <a:rPr lang="en-US" altLang="ja-JP" dirty="0" err="1" smtClean="0"/>
              <a:t>p</a:t>
            </a:r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dirty="0" err="1" smtClean="0">
                <a:latin typeface="+mj-lt"/>
              </a:rPr>
              <a:t>’s</a:t>
            </a:r>
            <a:r>
              <a:rPr lang="en-US" altLang="ja-JP" dirty="0" smtClean="0"/>
              <a:t> distance of closest approach (DCA) </a:t>
            </a:r>
            <a:r>
              <a:rPr lang="en-US" altLang="ja-JP" dirty="0"/>
              <a:t>is closer than another </a:t>
            </a:r>
            <a:r>
              <a:rPr lang="en-US" altLang="ja-JP" dirty="0" err="1" smtClean="0"/>
              <a:t>one,we</a:t>
            </a:r>
            <a:r>
              <a:rPr lang="en-US" altLang="ja-JP" dirty="0" smtClean="0"/>
              <a:t>  </a:t>
            </a:r>
            <a:r>
              <a:rPr lang="en-US" altLang="ja-JP" dirty="0"/>
              <a:t>selected the </a:t>
            </a:r>
            <a:r>
              <a:rPr lang="en-US" altLang="ja-JP" dirty="0" err="1" smtClean="0"/>
              <a:t>p</a:t>
            </a:r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dirty="0" smtClean="0"/>
              <a:t>- </a:t>
            </a:r>
            <a:r>
              <a:rPr lang="en-US" altLang="ja-JP" dirty="0"/>
              <a:t>pair as </a:t>
            </a:r>
            <a:r>
              <a:rPr lang="en-US" altLang="ja-JP" dirty="0">
                <a:latin typeface="Symbol" pitchFamily="18" charset="2"/>
              </a:rPr>
              <a:t>L</a:t>
            </a:r>
            <a:r>
              <a:rPr lang="en-US" altLang="ja-JP" dirty="0"/>
              <a:t> </a:t>
            </a:r>
            <a:endParaRPr kumimoji="1" lang="en-US" altLang="ja-JP" dirty="0" smtClean="0"/>
          </a:p>
          <a:p>
            <a:pPr marL="596646" indent="-514350">
              <a:buFont typeface="+mj-lt"/>
              <a:buAutoNum type="arabicPeriod"/>
            </a:pPr>
            <a:endParaRPr kumimoji="1" lang="en-US" altLang="ja-JP" dirty="0" smtClean="0"/>
          </a:p>
          <a:p>
            <a:pPr marL="596646" indent="-514350">
              <a:buFont typeface="+mj-lt"/>
              <a:buAutoNum type="arabicPeriod"/>
            </a:pPr>
            <a:r>
              <a:rPr lang="en-US" altLang="ja-JP" dirty="0" smtClean="0"/>
              <a:t>Each vertex is decided clearly </a:t>
            </a:r>
          </a:p>
          <a:p>
            <a:pPr marL="82296" indent="0">
              <a:buNone/>
            </a:pPr>
            <a:r>
              <a:rPr lang="en-US" altLang="ja-JP" dirty="0" smtClean="0"/>
              <a:t>=&gt;All </a:t>
            </a:r>
            <a:r>
              <a:rPr kumimoji="1" lang="en-US" altLang="ja-JP" dirty="0" smtClean="0"/>
              <a:t>DCA&lt;1cm (</a:t>
            </a:r>
            <a:r>
              <a:rPr lang="en-US" altLang="ja-JP" dirty="0" smtClean="0"/>
              <a:t>DCA(</a:t>
            </a:r>
            <a:r>
              <a:rPr lang="en-US" altLang="ja-JP" dirty="0" err="1">
                <a:latin typeface="Symbol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 smtClean="0"/>
              <a:t>)&lt;2cm)</a:t>
            </a:r>
            <a:r>
              <a:rPr kumimoji="1" lang="en-US" altLang="ja-JP" dirty="0" smtClean="0"/>
              <a:t> </a:t>
            </a:r>
            <a:endParaRPr kumimoji="1" lang="en-US" altLang="ja-JP" dirty="0" smtClean="0"/>
          </a:p>
          <a:p>
            <a:pPr marL="596646" indent="-514350">
              <a:buFont typeface="+mj-lt"/>
              <a:buAutoNum type="arabicPeriod"/>
            </a:pPr>
            <a:endParaRPr kumimoji="1" lang="en-US" altLang="ja-JP" dirty="0" smtClean="0"/>
          </a:p>
          <a:p>
            <a:pPr marL="596646" indent="-514350">
              <a:buFont typeface="+mj-lt"/>
              <a:buAutoNum type="arabicPeriod"/>
            </a:pP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5594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782"/>
    </mc:Choice>
    <mc:Fallback>
      <p:transition spd="slow" advTm="54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sada\Desktop\JPS2013au\CD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6" t="38777" r="44553" b="10961"/>
          <a:stretch/>
        </p:blipFill>
        <p:spPr bwMode="auto">
          <a:xfrm>
            <a:off x="5885751" y="0"/>
            <a:ext cx="3229896" cy="262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0"/>
            <a:ext cx="7498080" cy="1143000"/>
          </a:xfrm>
        </p:spPr>
        <p:txBody>
          <a:bodyPr/>
          <a:lstStyle/>
          <a:p>
            <a:r>
              <a:rPr kumimoji="1" lang="en-US" altLang="ja-JP" dirty="0" smtClean="0"/>
              <a:t>Energy loss correction 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29534"/>
              </p:ext>
            </p:extLst>
          </p:nvPr>
        </p:nvGraphicFramePr>
        <p:xfrm>
          <a:off x="2624" y="1026160"/>
          <a:ext cx="5793512" cy="583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368152"/>
                <a:gridCol w="1080120"/>
                <a:gridCol w="755194"/>
                <a:gridCol w="208280"/>
                <a:gridCol w="108562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material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material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g/cm</a:t>
                      </a:r>
                      <a:r>
                        <a:rPr kumimoji="1" lang="en-US" altLang="ja-JP" baseline="30000" dirty="0" smtClean="0"/>
                        <a:t>3</a:t>
                      </a:r>
                      <a:endParaRPr kumimoji="1" lang="ja-JP" altLang="en-US" baseline="30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mm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g/cm</a:t>
                      </a:r>
                      <a:r>
                        <a:rPr kumimoji="1" lang="en-US" altLang="ja-JP" baseline="30000" dirty="0" smtClean="0"/>
                        <a:t>2</a:t>
                      </a:r>
                      <a:endParaRPr kumimoji="1" lang="ja-JP" alt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Target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3He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0.080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0.272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Target</a:t>
                      </a:r>
                      <a:r>
                        <a:rPr kumimoji="1" lang="en-US" altLang="ja-JP" baseline="0" dirty="0" smtClean="0"/>
                        <a:t> cell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1.848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0.3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0.05544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Heat</a:t>
                      </a:r>
                      <a:r>
                        <a:rPr kumimoji="1" lang="en-US" altLang="ja-JP" baseline="0" dirty="0" smtClean="0"/>
                        <a:t> Shield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2.7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0.3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0.081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Target CFRP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CFRP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1.7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0.17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Air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air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0.001205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70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0.008435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Plastic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err="1" smtClean="0"/>
                        <a:t>scinti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1.03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0.309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CDC CFRP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CFRP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1.7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0.17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CDC gas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Ar-CH2</a:t>
                      </a:r>
                    </a:p>
                    <a:p>
                      <a:r>
                        <a:rPr kumimoji="1" lang="en-US" altLang="ja-JP" dirty="0" smtClean="0"/>
                        <a:t>(50-50%)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0.0015</a:t>
                      </a:r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190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0.0285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(CDC wire)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W/Al</a:t>
                      </a:r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Not considered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(0.0076)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sum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1.1019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5885751" y="3573016"/>
            <a:ext cx="3078737" cy="288032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sz="2800" dirty="0" smtClean="0"/>
              <a:t>Energy correction in CDS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dirty="0" smtClean="0"/>
              <a:t>Materials in CDS sum~1.1g/cm2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dirty="0" err="1" smtClean="0"/>
              <a:t>Calc</a:t>
            </a:r>
            <a:r>
              <a:rPr lang="en-US" altLang="ja-JP" sz="2800" dirty="0" smtClean="0"/>
              <a:t> Bethe-Bloch formula(0.3mm step)</a:t>
            </a:r>
          </a:p>
          <a:p>
            <a:endParaRPr lang="en-US" altLang="ja-JP" sz="2800" dirty="0" smtClean="0"/>
          </a:p>
          <a:p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95867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092"/>
    </mc:Choice>
    <mc:Fallback>
      <p:transition spd="slow" advTm="5409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Invariant Mass </a:t>
            </a:r>
            <a:r>
              <a:rPr kumimoji="1" lang="en-US" altLang="ja-JP" dirty="0" err="1" smtClean="0"/>
              <a:t>p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dirty="0" smtClean="0"/>
              <a:t>- @</a:t>
            </a:r>
            <a:r>
              <a:rPr lang="en-US" altLang="ja-JP" dirty="0" err="1" smtClean="0"/>
              <a:t>pp</a:t>
            </a:r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dirty="0" smtClean="0"/>
              <a:t>- events</a:t>
            </a:r>
            <a:endParaRPr kumimoji="1" lang="ja-JP" altLang="en-US" dirty="0"/>
          </a:p>
        </p:txBody>
      </p:sp>
      <p:pic>
        <p:nvPicPr>
          <p:cNvPr id="5124" name="Picture 4" descr="C:\Users\sada\Desktop\IMppi_Lp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412776"/>
            <a:ext cx="7200000" cy="479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sada\Desktop\IMppi_Lp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407500"/>
            <a:ext cx="7200000" cy="48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95936" y="1772816"/>
            <a:ext cx="5148064" cy="3061320"/>
          </a:xfrm>
        </p:spPr>
        <p:txBody>
          <a:bodyPr/>
          <a:lstStyle/>
          <a:p>
            <a:r>
              <a:rPr lang="en-US" altLang="ja-JP" dirty="0" smtClean="0"/>
              <a:t>Corrected 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 peak center =1115.0(±0.1)MeV/c</a:t>
            </a:r>
            <a:r>
              <a:rPr kumimoji="1" lang="en-US" altLang="ja-JP" baseline="30000" dirty="0" smtClean="0"/>
              <a:t>2</a:t>
            </a:r>
          </a:p>
          <a:p>
            <a:pPr marL="82296" indent="0">
              <a:buNone/>
            </a:pPr>
            <a:r>
              <a:rPr kumimoji="1" lang="en-US" altLang="ja-JP" dirty="0" smtClean="0"/>
              <a:t>=&gt;(</a:t>
            </a:r>
            <a:r>
              <a:rPr kumimoji="1" lang="en-US" altLang="ja-JP" dirty="0" err="1" smtClean="0"/>
              <a:t>pdg</a:t>
            </a:r>
            <a:r>
              <a:rPr kumimoji="1" lang="en-US" altLang="ja-JP" dirty="0" smtClean="0"/>
              <a:t> value 1115.7MeV/c</a:t>
            </a:r>
            <a:r>
              <a:rPr kumimoji="1" lang="en-US" altLang="ja-JP" baseline="30000" dirty="0" smtClean="0"/>
              <a:t>2</a:t>
            </a:r>
            <a:r>
              <a:rPr kumimoji="1" lang="en-US" altLang="ja-JP" dirty="0" smtClean="0"/>
              <a:t>)</a:t>
            </a:r>
          </a:p>
          <a:p>
            <a:pPr marL="82296" indent="0">
              <a:buNone/>
            </a:pPr>
            <a:endParaRPr lang="en-US" altLang="ja-JP" dirty="0"/>
          </a:p>
          <a:p>
            <a:pPr marL="82296" indent="0">
              <a:buNone/>
            </a:pPr>
            <a:r>
              <a:rPr kumimoji="1" lang="en-US" altLang="ja-JP" dirty="0" smtClean="0"/>
              <a:t>S/N ratio ~65%  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61372" y="6074132"/>
            <a:ext cx="3086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I.M of </a:t>
            </a:r>
            <a:r>
              <a:rPr kumimoji="1" lang="en-US" altLang="ja-JP" sz="2800" dirty="0" err="1" smtClean="0"/>
              <a:t>p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dirty="0" smtClean="0">
                <a:latin typeface="Symbol" panose="05050102010706020507" pitchFamily="18" charset="2"/>
              </a:rPr>
              <a:t>- </a:t>
            </a:r>
            <a:r>
              <a:rPr lang="en-US" altLang="ja-JP" sz="2800" dirty="0"/>
              <a:t>[</a:t>
            </a:r>
            <a:r>
              <a:rPr lang="en-US" altLang="ja-JP" sz="2800" dirty="0" err="1" smtClean="0"/>
              <a:t>GeV</a:t>
            </a:r>
            <a:r>
              <a:rPr lang="en-US" altLang="ja-JP" sz="2800" dirty="0" smtClean="0"/>
              <a:t>/</a:t>
            </a:r>
            <a:r>
              <a:rPr lang="en-US" altLang="ja-JP" sz="2800" dirty="0" smtClean="0"/>
              <a:t>c2]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491880" y="1450901"/>
            <a:ext cx="369492" cy="4397764"/>
          </a:xfrm>
          <a:prstGeom prst="rect">
            <a:avLst/>
          </a:prstGeom>
          <a:solidFill>
            <a:srgbClr val="FFC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9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81"/>
    </mc:Choice>
    <mc:Fallback>
      <p:transition spd="slow" advTm="246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sada\Desktop\JPS2013au\Mm_L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3378"/>
            <a:ext cx="6816100" cy="477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Missing mass of </a:t>
            </a:r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He(K</a:t>
            </a:r>
            <a:r>
              <a:rPr kumimoji="1" lang="en-US" altLang="ja-JP" baseline="30000" dirty="0" smtClean="0">
                <a:latin typeface="Symbol" panose="05050102010706020507" pitchFamily="18" charset="2"/>
              </a:rPr>
              <a:t>-</a:t>
            </a:r>
            <a:r>
              <a:rPr kumimoji="1" lang="en-US" altLang="ja-JP" dirty="0" smtClean="0"/>
              <a:t>,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)X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63888" y="6013735"/>
            <a:ext cx="4524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M</a:t>
            </a:r>
            <a:r>
              <a:rPr kumimoji="1" lang="en-US" altLang="ja-JP" sz="2800" dirty="0" smtClean="0"/>
              <a:t>.M of 3He(K-,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dirty="0" err="1" smtClean="0"/>
              <a:t>p</a:t>
            </a:r>
            <a:r>
              <a:rPr kumimoji="1" lang="en-US" altLang="ja-JP" sz="2800" dirty="0" smtClean="0"/>
              <a:t>)X </a:t>
            </a:r>
            <a:r>
              <a:rPr lang="en-US" altLang="ja-JP" sz="2800" dirty="0"/>
              <a:t>[</a:t>
            </a:r>
            <a:r>
              <a:rPr lang="en-US" altLang="ja-JP" sz="2800" dirty="0" err="1" smtClean="0"/>
              <a:t>GeV</a:t>
            </a:r>
            <a:r>
              <a:rPr lang="en-US" altLang="ja-JP" sz="2800" dirty="0" smtClean="0"/>
              <a:t>/</a:t>
            </a:r>
            <a:r>
              <a:rPr lang="en-US" altLang="ja-JP" sz="2800" dirty="0" smtClean="0"/>
              <a:t>c2]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461690" y="1268760"/>
            <a:ext cx="1321200" cy="4320000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09021" y="1772816"/>
            <a:ext cx="416056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F0000"/>
                </a:solidFill>
              </a:rPr>
              <a:t>Missing neutron events!</a:t>
            </a:r>
          </a:p>
          <a:p>
            <a:r>
              <a:rPr kumimoji="1" lang="en-US" altLang="ja-JP" sz="2800" dirty="0" smtClean="0">
                <a:solidFill>
                  <a:srgbClr val="FF0000"/>
                </a:solidFill>
              </a:rPr>
              <a:t>~400 events in 3300 events</a:t>
            </a:r>
          </a:p>
          <a:p>
            <a:r>
              <a:rPr lang="en-US" altLang="ja-JP" sz="2000" dirty="0" smtClean="0">
                <a:solidFill>
                  <a:srgbClr val="FF0000"/>
                </a:solidFill>
              </a:rPr>
              <a:t>(including </a:t>
            </a:r>
            <a:r>
              <a:rPr lang="en-US" altLang="ja-JP" sz="2000" dirty="0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dirty="0" smtClean="0">
                <a:solidFill>
                  <a:srgbClr val="FF0000"/>
                </a:solidFill>
              </a:rPr>
              <a:t> from </a:t>
            </a:r>
            <a:r>
              <a:rPr lang="en-US" altLang="ja-JP" sz="2000" dirty="0" smtClean="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000" dirty="0" smtClean="0">
                <a:solidFill>
                  <a:srgbClr val="FF0000"/>
                </a:solidFill>
              </a:rPr>
              <a:t> decay </a:t>
            </a:r>
            <a:r>
              <a:rPr lang="en-US" altLang="ja-JP" sz="2000" dirty="0" smtClean="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000" dirty="0" smtClean="0">
                <a:solidFill>
                  <a:srgbClr val="FF0000"/>
                </a:solidFill>
              </a:rPr>
              <a:t>-&gt; </a:t>
            </a:r>
            <a:r>
              <a:rPr lang="en-US" altLang="ja-JP" sz="2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gL</a:t>
            </a:r>
            <a:r>
              <a:rPr lang="en-US" altLang="ja-JP" sz="2000" dirty="0" smtClean="0">
                <a:solidFill>
                  <a:srgbClr val="FF0000"/>
                </a:solidFill>
              </a:rPr>
              <a:t> )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下矢印 6"/>
          <p:cNvSpPr/>
          <p:nvPr/>
        </p:nvSpPr>
        <p:spPr>
          <a:xfrm rot="815831">
            <a:off x="6745636" y="2261797"/>
            <a:ext cx="79208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48136" y="1295762"/>
            <a:ext cx="24817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m</a:t>
            </a:r>
            <a:r>
              <a:rPr kumimoji="1" lang="en-US" altLang="ja-JP" sz="2800" dirty="0" smtClean="0"/>
              <a:t>issing n+(2)</a:t>
            </a:r>
            <a:r>
              <a:rPr kumimoji="1" lang="en-US" altLang="ja-JP" sz="2800" dirty="0" smtClean="0">
                <a:latin typeface="Symbol" panose="05050102010706020507" pitchFamily="18" charset="2"/>
              </a:rPr>
              <a:t>p?</a:t>
            </a:r>
            <a:endParaRPr lang="en-US" altLang="ja-JP" sz="2800" dirty="0" smtClean="0"/>
          </a:p>
          <a:p>
            <a:r>
              <a:rPr kumimoji="1" lang="en-US" altLang="ja-JP" sz="2800" dirty="0" smtClean="0">
                <a:latin typeface="Symbol" panose="05050102010706020507" pitchFamily="18" charset="2"/>
              </a:rPr>
              <a:t>D N*?</a:t>
            </a:r>
          </a:p>
        </p:txBody>
      </p:sp>
      <p:sp>
        <p:nvSpPr>
          <p:cNvPr id="8" name="テキスト ボックス 7"/>
          <p:cNvSpPr txBox="1"/>
          <p:nvPr/>
        </p:nvSpPr>
        <p:spPr>
          <a:xfrm rot="20929889">
            <a:off x="3456038" y="3526919"/>
            <a:ext cx="2567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solidFill>
                  <a:srgbClr val="0070C0"/>
                </a:solidFill>
              </a:rPr>
              <a:t>Preliminary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038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4"/>
    </mc:Choice>
    <mc:Fallback>
      <p:transition spd="slow" advTm="1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:\Users\sada\Desktop\JPS2013au\dalitz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" y="1036764"/>
            <a:ext cx="5580000" cy="559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err="1" smtClean="0"/>
              <a:t>Dalitz’s</a:t>
            </a:r>
            <a:r>
              <a:rPr kumimoji="1" lang="en-US" altLang="ja-JP" dirty="0" smtClean="0"/>
              <a:t> plot of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 (missing)n events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24128" y="1649439"/>
            <a:ext cx="3419872" cy="4691608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sz="2800" dirty="0" smtClean="0"/>
              <a:t>Kinetic energies of  </a:t>
            </a:r>
            <a:r>
              <a:rPr lang="en-US" altLang="ja-JP" sz="28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dirty="0" err="1" smtClean="0"/>
              <a:t>pn</a:t>
            </a:r>
            <a:r>
              <a:rPr lang="en-US" altLang="ja-JP" sz="2800" dirty="0" smtClean="0"/>
              <a:t> 3-bodys are plotted in phase space @CM</a:t>
            </a:r>
          </a:p>
          <a:p>
            <a:r>
              <a:rPr lang="en-US" altLang="ja-JP" sz="2800" dirty="0" smtClean="0"/>
              <a:t>CDS/NC </a:t>
            </a:r>
            <a:r>
              <a:rPr kumimoji="1" lang="en-US" altLang="ja-JP" sz="2800" dirty="0" smtClean="0"/>
              <a:t>Acceptance region is calculated by MC Simulation </a:t>
            </a:r>
          </a:p>
          <a:p>
            <a:pPr marL="82296" indent="0">
              <a:buNone/>
            </a:pPr>
            <a:r>
              <a:rPr lang="en-US" altLang="ja-JP" sz="2800" dirty="0" smtClean="0">
                <a:solidFill>
                  <a:srgbClr val="FFC000"/>
                </a:solidFill>
              </a:rPr>
              <a:t>Plot of </a:t>
            </a:r>
            <a:r>
              <a:rPr lang="en-US" altLang="ja-JP" sz="2800" dirty="0" err="1" smtClean="0">
                <a:solidFill>
                  <a:srgbClr val="FFC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dirty="0" err="1" smtClean="0">
                <a:solidFill>
                  <a:srgbClr val="FFC000"/>
                </a:solidFill>
              </a:rPr>
              <a:t>p</a:t>
            </a:r>
            <a:r>
              <a:rPr lang="en-US" altLang="ja-JP" sz="2800" dirty="0" smtClean="0">
                <a:solidFill>
                  <a:srgbClr val="FFC000"/>
                </a:solidFill>
              </a:rPr>
              <a:t>(missing )n events are in acceptance.</a:t>
            </a:r>
          </a:p>
          <a:p>
            <a:pPr marL="82296" indent="0">
              <a:buNone/>
            </a:pPr>
            <a:r>
              <a:rPr lang="en-US" altLang="ja-JP" sz="2800" dirty="0" smtClean="0">
                <a:solidFill>
                  <a:srgbClr val="FFC000"/>
                </a:solidFill>
              </a:rPr>
              <a:t>=&gt;can we use 2N/3N absorption study </a:t>
            </a:r>
            <a:r>
              <a:rPr lang="en-US" altLang="ja-JP" sz="2800" dirty="0" err="1" smtClean="0">
                <a:solidFill>
                  <a:srgbClr val="FFC000"/>
                </a:solidFill>
              </a:rPr>
              <a:t>etc</a:t>
            </a:r>
            <a:r>
              <a:rPr lang="en-US" altLang="ja-JP" sz="2800" dirty="0" smtClean="0">
                <a:solidFill>
                  <a:srgbClr val="FFC000"/>
                </a:solidFill>
              </a:rPr>
              <a:t>?</a:t>
            </a:r>
          </a:p>
          <a:p>
            <a:pPr marL="82296" indent="0">
              <a:buNone/>
            </a:pPr>
            <a:r>
              <a:rPr lang="en-US" altLang="ja-JP" sz="2800" dirty="0" err="1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2800" dirty="0" smtClean="0">
                <a:solidFill>
                  <a:srgbClr val="FF0000"/>
                </a:solidFill>
              </a:rPr>
              <a:t> n(tagged NC) events  are very few.</a:t>
            </a:r>
          </a:p>
          <a:p>
            <a:pPr marL="82296" indent="0">
              <a:buNone/>
            </a:pPr>
            <a:r>
              <a:rPr kumimoji="1" lang="en-US" altLang="ja-JP" sz="2800" dirty="0" smtClean="0">
                <a:solidFill>
                  <a:srgbClr val="FF0000"/>
                </a:solidFill>
              </a:rPr>
              <a:t>=&gt;Need more (~10 times) statistics?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pic>
        <p:nvPicPr>
          <p:cNvPr id="10243" name="Picture 3" descr="C:\Users\sada\Desktop\JPS2013au\dalitz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" y="1037447"/>
            <a:ext cx="5580000" cy="559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sada\Desktop\JPS2013au\dalitz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" y="1036764"/>
            <a:ext cx="5580000" cy="559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 rot="269053">
            <a:off x="1139063" y="3605046"/>
            <a:ext cx="43336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400" dirty="0" smtClean="0">
                <a:solidFill>
                  <a:srgbClr val="92D050"/>
                </a:solidFill>
              </a:rPr>
              <a:t>Very Preliminary!!</a:t>
            </a:r>
            <a:endParaRPr lang="ja-JP" altLang="en-US" sz="4400" dirty="0">
              <a:solidFill>
                <a:srgbClr val="92D050"/>
              </a:solidFill>
            </a:endParaRPr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1805645" y="1699724"/>
            <a:ext cx="2736304" cy="8952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ja-JP" sz="2400" dirty="0"/>
              <a:t>n</a:t>
            </a:r>
            <a:r>
              <a:rPr lang="en-US" altLang="ja-JP" sz="2400" dirty="0" smtClean="0"/>
              <a:t> tagged with NC </a:t>
            </a:r>
          </a:p>
          <a:p>
            <a:pPr marL="82296" indent="0">
              <a:buFont typeface="Wingdings 2"/>
              <a:buNone/>
            </a:pPr>
            <a:r>
              <a:rPr lang="en-US" altLang="ja-JP" sz="2400" dirty="0" smtClean="0">
                <a:solidFill>
                  <a:srgbClr val="FF0000"/>
                </a:solidFill>
              </a:rPr>
              <a:t>+</a:t>
            </a:r>
            <a:r>
              <a:rPr lang="ja-JP" altLang="en-US" sz="2400" dirty="0" smtClean="0">
                <a:solidFill>
                  <a:srgbClr val="FF0000"/>
                </a:solidFill>
              </a:rPr>
              <a:t>　</a:t>
            </a:r>
            <a:r>
              <a:rPr lang="en-US" altLang="ja-JP" sz="2400" dirty="0" smtClean="0">
                <a:solidFill>
                  <a:srgbClr val="FF0000"/>
                </a:solidFill>
              </a:rPr>
              <a:t>all</a:t>
            </a:r>
            <a:r>
              <a:rPr lang="ja-JP" altLang="en-US" sz="2400" dirty="0" smtClean="0">
                <a:solidFill>
                  <a:srgbClr val="FF0000"/>
                </a:solidFill>
              </a:rPr>
              <a:t>　</a:t>
            </a:r>
            <a:r>
              <a:rPr lang="ja-JP" altLang="en-US" sz="2400" dirty="0" smtClean="0"/>
              <a:t>　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7016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/>
              <a:t>Analysis for  </a:t>
            </a:r>
            <a:r>
              <a:rPr lang="en-US" altLang="ja-JP" baseline="30000" dirty="0"/>
              <a:t>3</a:t>
            </a:r>
            <a:r>
              <a:rPr lang="en-US" altLang="ja-JP" dirty="0"/>
              <a:t>He(K</a:t>
            </a:r>
            <a:r>
              <a:rPr lang="en-US" altLang="ja-JP" baseline="30000" dirty="0"/>
              <a:t>-</a:t>
            </a:r>
            <a:r>
              <a:rPr lang="en-US" altLang="ja-JP" dirty="0"/>
              <a:t>,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pn</a:t>
            </a:r>
            <a:r>
              <a:rPr lang="en-US" altLang="ja-JP" dirty="0"/>
              <a:t>) </a:t>
            </a:r>
            <a:r>
              <a:rPr lang="en-US" altLang="ja-JP" dirty="0" smtClean="0"/>
              <a:t>reaction</a:t>
            </a:r>
          </a:p>
          <a:p>
            <a:pPr lvl="1"/>
            <a:r>
              <a:rPr lang="en-US" altLang="ja-JP" dirty="0" smtClean="0"/>
              <a:t>We have successfully accumulated  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events in CDS</a:t>
            </a:r>
          </a:p>
          <a:p>
            <a:pPr lvl="1"/>
            <a:endParaRPr lang="en-US" altLang="ja-JP" dirty="0"/>
          </a:p>
          <a:p>
            <a:pPr lvl="1"/>
            <a:r>
              <a:rPr lang="en-US" altLang="ja-JP" dirty="0" smtClean="0"/>
              <a:t>Missing neutron peak is clearly seen!</a:t>
            </a:r>
            <a:endParaRPr lang="en-US" altLang="ja-JP" dirty="0" smtClean="0">
              <a:latin typeface="Symbol" panose="05050102010706020507" pitchFamily="18" charset="2"/>
            </a:endParaRPr>
          </a:p>
          <a:p>
            <a:pPr lvl="1"/>
            <a:r>
              <a:rPr lang="en-US" altLang="ja-JP" dirty="0" smtClean="0"/>
              <a:t>missing neutron events are ~400 events in 3300 events of 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events</a:t>
            </a:r>
          </a:p>
          <a:p>
            <a:pPr lvl="1"/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n(NC detected) events are very few</a:t>
            </a:r>
          </a:p>
          <a:p>
            <a:pPr lvl="1"/>
            <a:endParaRPr lang="en-US" altLang="ja-JP" dirty="0" smtClean="0"/>
          </a:p>
          <a:p>
            <a:pPr lvl="1"/>
            <a:r>
              <a:rPr lang="en-US" altLang="ja-JP" dirty="0" smtClean="0"/>
              <a:t>3N/ 2N absorption reaction can be studied? </a:t>
            </a:r>
          </a:p>
          <a:p>
            <a:pPr marL="402336" lvl="1" indent="0">
              <a:buNone/>
            </a:pPr>
            <a:r>
              <a:rPr lang="en-US" altLang="ja-JP" dirty="0"/>
              <a:t>f</a:t>
            </a:r>
            <a:r>
              <a:rPr lang="en-US" altLang="ja-JP" dirty="0" smtClean="0"/>
              <a:t>rom these events </a:t>
            </a:r>
          </a:p>
          <a:p>
            <a:pPr marL="402336" lvl="1" indent="0">
              <a:buNone/>
            </a:pPr>
            <a:r>
              <a:rPr lang="en-US" altLang="ja-JP" dirty="0" smtClean="0"/>
              <a:t>=&gt;future analysis is under way</a:t>
            </a:r>
          </a:p>
          <a:p>
            <a:pPr lvl="1"/>
            <a:endParaRPr lang="en-US" altLang="ja-JP" dirty="0"/>
          </a:p>
        </p:txBody>
      </p:sp>
      <p:sp>
        <p:nvSpPr>
          <p:cNvPr id="4" name="下矢印 3"/>
          <p:cNvSpPr/>
          <p:nvPr/>
        </p:nvSpPr>
        <p:spPr>
          <a:xfrm>
            <a:off x="4283968" y="2564904"/>
            <a:ext cx="93610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下矢印 4"/>
          <p:cNvSpPr/>
          <p:nvPr/>
        </p:nvSpPr>
        <p:spPr>
          <a:xfrm>
            <a:off x="4283968" y="4509120"/>
            <a:ext cx="93610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805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52"/>
    </mc:Choice>
    <mc:Fallback>
      <p:transition spd="slow" advTm="505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04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C:\Users\sada\Desktop\JPS2013au\IM_Mm_L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76" y="653252"/>
            <a:ext cx="5400000" cy="381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sada\Desktop\JPS2013au\IM_Lp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93824"/>
            <a:ext cx="5040000" cy="338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:\Users\sada\Desktop\JPS2013au\IM_Lp_cu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08645"/>
            <a:ext cx="5040000" cy="347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87624" y="81752"/>
            <a:ext cx="749808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 invariant mass </a:t>
            </a:r>
            <a:br>
              <a:rPr kumimoji="1" lang="en-US" altLang="ja-JP" dirty="0" smtClean="0"/>
            </a:br>
            <a:r>
              <a:rPr kumimoji="1" lang="en-US" altLang="ja-JP" dirty="0" smtClean="0"/>
              <a:t>(selected missing neutrons)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66051" y="4518282"/>
            <a:ext cx="2849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I.M of 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dirty="0" err="1" smtClean="0"/>
              <a:t>p</a:t>
            </a:r>
            <a:r>
              <a:rPr kumimoji="1" lang="en-US" altLang="ja-JP" sz="2800" dirty="0" smtClean="0"/>
              <a:t>[</a:t>
            </a:r>
            <a:r>
              <a:rPr kumimoji="1" lang="en-US" altLang="ja-JP" sz="2800" dirty="0" err="1" smtClean="0"/>
              <a:t>GeV</a:t>
            </a:r>
            <a:r>
              <a:rPr lang="en-US" altLang="ja-JP" sz="2800" dirty="0"/>
              <a:t>/</a:t>
            </a:r>
            <a:r>
              <a:rPr kumimoji="1" lang="en-US" altLang="ja-JP" sz="2800" dirty="0" smtClean="0"/>
              <a:t>c2]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580112" y="6334780"/>
            <a:ext cx="2849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I.M of 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dirty="0" err="1" smtClean="0"/>
              <a:t>p</a:t>
            </a:r>
            <a:r>
              <a:rPr lang="en-US" altLang="ja-JP" sz="2800" dirty="0" smtClean="0"/>
              <a:t>[</a:t>
            </a:r>
            <a:r>
              <a:rPr lang="en-US" altLang="ja-JP" sz="2800" dirty="0" err="1" smtClean="0"/>
              <a:t>GeV</a:t>
            </a:r>
            <a:r>
              <a:rPr lang="en-US" altLang="ja-JP" sz="2800" dirty="0" smtClean="0"/>
              <a:t>/</a:t>
            </a:r>
            <a:r>
              <a:rPr lang="en-US" altLang="ja-JP" sz="2800" dirty="0" smtClean="0"/>
              <a:t>c2]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 rot="5400000">
            <a:off x="-1998067" y="2492476"/>
            <a:ext cx="4442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M</a:t>
            </a:r>
            <a:r>
              <a:rPr kumimoji="1" lang="en-US" altLang="ja-JP" sz="2800" dirty="0" smtClean="0"/>
              <a:t>.M of 3He(K-,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dirty="0" err="1" smtClean="0"/>
              <a:t>p</a:t>
            </a:r>
            <a:r>
              <a:rPr kumimoji="1" lang="en-US" altLang="ja-JP" sz="2800" dirty="0" smtClean="0"/>
              <a:t>)X[</a:t>
            </a:r>
            <a:r>
              <a:rPr kumimoji="1" lang="en-US" altLang="ja-JP" sz="2800" dirty="0" err="1" smtClean="0"/>
              <a:t>GeV</a:t>
            </a:r>
            <a:r>
              <a:rPr kumimoji="1" lang="en-US" altLang="ja-JP" sz="2800" dirty="0" smtClean="0"/>
              <a:t>/c2]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725138" y="2311280"/>
            <a:ext cx="4998990" cy="501350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下矢印 4"/>
          <p:cNvSpPr/>
          <p:nvPr/>
        </p:nvSpPr>
        <p:spPr>
          <a:xfrm rot="19504748">
            <a:off x="4206431" y="3414532"/>
            <a:ext cx="86409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86545" y="3481894"/>
            <a:ext cx="134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Projection X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06837" y="2311280"/>
            <a:ext cx="3437164" cy="246861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3N absorption?</a:t>
            </a:r>
          </a:p>
          <a:p>
            <a:r>
              <a:rPr lang="en-US" altLang="ja-JP" dirty="0" smtClean="0"/>
              <a:t>2N absorption?(n is spectator)</a:t>
            </a:r>
          </a:p>
          <a:p>
            <a:pPr marL="82296" indent="0">
              <a:buNone/>
            </a:pPr>
            <a:r>
              <a:rPr kumimoji="1" lang="en-US" altLang="ja-JP" dirty="0" smtClean="0">
                <a:solidFill>
                  <a:srgbClr val="FF0000"/>
                </a:solidFill>
              </a:rPr>
              <a:t>We can Not say these events are </a:t>
            </a:r>
            <a:r>
              <a:rPr kumimoji="1" lang="en-US" altLang="ja-JP" dirty="0" err="1" smtClean="0">
                <a:solidFill>
                  <a:srgbClr val="FF0000"/>
                </a:solidFill>
              </a:rPr>
              <a:t>Kpp</a:t>
            </a:r>
            <a:r>
              <a:rPr kumimoji="1" lang="en-US" altLang="ja-JP" dirty="0" smtClean="0">
                <a:solidFill>
                  <a:srgbClr val="FF0000"/>
                </a:solidFill>
              </a:rPr>
              <a:t>!! 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 rot="20929889">
            <a:off x="2026926" y="1610742"/>
            <a:ext cx="2567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solidFill>
                  <a:srgbClr val="0070C0"/>
                </a:solidFill>
              </a:rPr>
              <a:t>Preliminary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20929889">
            <a:off x="4966335" y="4621553"/>
            <a:ext cx="3618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solidFill>
                  <a:srgbClr val="0070C0"/>
                </a:solidFill>
              </a:rPr>
              <a:t>Very Preliminary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-15637" y="5273050"/>
            <a:ext cx="4155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Selected missing n events in 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err="1" smtClean="0"/>
              <a:t>p</a:t>
            </a:r>
            <a:r>
              <a:rPr kumimoji="1" lang="en-US" altLang="ja-JP" sz="2400" dirty="0" smtClean="0"/>
              <a:t> tagged  </a:t>
            </a:r>
            <a:endParaRPr kumimoji="1" lang="ja-JP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2003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072"/>
    </mc:Choice>
    <mc:Fallback>
      <p:transition spd="slow" advTm="165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sada\Desktop\JPS2013au\P_cosZ_L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6" y="1382189"/>
            <a:ext cx="7200000" cy="492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sada\Desktop\JPS2013au\P_cosZ_Lp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6" y="1382189"/>
            <a:ext cx="7200000" cy="493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67320" y="210783"/>
            <a:ext cx="8322128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Momentum(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+p</a:t>
            </a:r>
            <a:r>
              <a:rPr kumimoji="1" lang="en-US" altLang="ja-JP" dirty="0" smtClean="0"/>
              <a:t>) </a:t>
            </a:r>
            <a:r>
              <a:rPr kumimoji="1" lang="en-US" altLang="ja-JP" dirty="0" err="1" smtClean="0"/>
              <a:t>vs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cos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dirty="0" err="1" smtClean="0"/>
              <a:t>lab</a:t>
            </a:r>
            <a:r>
              <a:rPr kumimoji="1" lang="en-US" altLang="ja-JP" dirty="0" smtClean="0"/>
              <a:t>(beam dir.) </a:t>
            </a:r>
            <a:br>
              <a:rPr kumimoji="1" lang="en-US" altLang="ja-JP" dirty="0" smtClean="0"/>
            </a:br>
            <a:r>
              <a:rPr kumimoji="1" lang="en-US" altLang="ja-JP" dirty="0" smtClean="0"/>
              <a:t>@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n missing events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71600" y="1669669"/>
            <a:ext cx="2581626" cy="12116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ja-JP" sz="2400" dirty="0" smtClean="0"/>
              <a:t>Neutron tagged with NC </a:t>
            </a:r>
          </a:p>
          <a:p>
            <a:pPr marL="82296" indent="0">
              <a:buNone/>
            </a:pPr>
            <a:r>
              <a:rPr lang="en-US" altLang="ja-JP" sz="2400" dirty="0" smtClean="0">
                <a:solidFill>
                  <a:srgbClr val="FF0000"/>
                </a:solidFill>
              </a:rPr>
              <a:t>+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　</a:t>
            </a:r>
            <a:r>
              <a:rPr lang="en-US" altLang="ja-JP" sz="2400" dirty="0" smtClean="0">
                <a:solidFill>
                  <a:srgbClr val="FF0000"/>
                </a:solidFill>
              </a:rPr>
              <a:t>all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　</a:t>
            </a:r>
            <a:r>
              <a:rPr kumimoji="1" lang="ja-JP" altLang="en-US" sz="2400" dirty="0" smtClean="0"/>
              <a:t>　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99792" y="6175356"/>
            <a:ext cx="42006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Momentum of 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L+</a:t>
            </a:r>
            <a:r>
              <a:rPr kumimoji="1" lang="en-US" altLang="ja-JP" sz="2800" dirty="0" err="1" smtClean="0"/>
              <a:t>p</a:t>
            </a:r>
            <a:r>
              <a:rPr kumimoji="1" lang="en-US" altLang="ja-JP" sz="2800" dirty="0" smtClean="0"/>
              <a:t> [</a:t>
            </a:r>
            <a:r>
              <a:rPr kumimoji="1" lang="en-US" altLang="ja-JP" sz="2800" dirty="0" err="1" smtClean="0"/>
              <a:t>GeV</a:t>
            </a:r>
            <a:r>
              <a:rPr kumimoji="1" lang="en-US" altLang="ja-JP" sz="2800" dirty="0" smtClean="0"/>
              <a:t>/c]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08520" y="2275493"/>
            <a:ext cx="615553" cy="30787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2800" dirty="0" smtClean="0"/>
              <a:t>Cos </a:t>
            </a:r>
            <a:r>
              <a:rPr kumimoji="1" lang="en-US" altLang="ja-JP" sz="2800" dirty="0" smtClean="0">
                <a:latin typeface="Symbol" panose="05050102010706020507" pitchFamily="18" charset="2"/>
              </a:rPr>
              <a:t>q</a:t>
            </a:r>
            <a:r>
              <a:rPr kumimoji="1" lang="en-US" altLang="ja-JP" sz="2800" dirty="0" smtClean="0"/>
              <a:t> Lab(beam </a:t>
            </a:r>
            <a:r>
              <a:rPr kumimoji="1" lang="en-US" altLang="ja-JP" sz="2800" dirty="0" err="1" smtClean="0"/>
              <a:t>dir</a:t>
            </a:r>
            <a:r>
              <a:rPr kumimoji="1" lang="en-US" altLang="ja-JP" sz="2800" dirty="0" smtClean="0"/>
              <a:t> )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18323" y="3274260"/>
            <a:ext cx="950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Missing </a:t>
            </a:r>
            <a:endParaRPr kumimoji="1" lang="en-US" altLang="ja-JP" sz="2800" dirty="0" smtClean="0"/>
          </a:p>
          <a:p>
            <a:r>
              <a:rPr kumimoji="1" lang="en-US" altLang="ja-JP" dirty="0" smtClean="0"/>
              <a:t>neutron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79605" y="2904928"/>
            <a:ext cx="3364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Neutron in NC is very few events</a:t>
            </a:r>
          </a:p>
          <a:p>
            <a:r>
              <a:rPr lang="en-US" altLang="ja-JP" dirty="0" smtClean="0"/>
              <a:t>NC acceptance X±6.2°Y±2.9°</a:t>
            </a:r>
            <a:endParaRPr kumimoji="1" lang="ja-JP" altLang="en-US" dirty="0"/>
          </a:p>
        </p:txBody>
      </p:sp>
      <p:pic>
        <p:nvPicPr>
          <p:cNvPr id="6152" name="Picture 8" descr="C:\Users\sada\Desktop\JPS2013au\angle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89"/>
          <a:stretch/>
        </p:blipFill>
        <p:spPr bwMode="auto">
          <a:xfrm>
            <a:off x="6300192" y="4653136"/>
            <a:ext cx="2927102" cy="133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sada\Desktop\JPS2013au\angle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25"/>
          <a:stretch/>
        </p:blipFill>
        <p:spPr bwMode="auto">
          <a:xfrm>
            <a:off x="6228184" y="844083"/>
            <a:ext cx="2927102" cy="135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下矢印 11"/>
          <p:cNvSpPr/>
          <p:nvPr/>
        </p:nvSpPr>
        <p:spPr>
          <a:xfrm rot="10800000">
            <a:off x="6660232" y="1844824"/>
            <a:ext cx="90473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660232" y="2204864"/>
            <a:ext cx="109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backward</a:t>
            </a:r>
            <a:endParaRPr kumimoji="1" lang="ja-JP" altLang="en-US" dirty="0"/>
          </a:p>
        </p:txBody>
      </p:sp>
      <p:sp>
        <p:nvSpPr>
          <p:cNvPr id="5" name="下矢印 4"/>
          <p:cNvSpPr/>
          <p:nvPr/>
        </p:nvSpPr>
        <p:spPr>
          <a:xfrm>
            <a:off x="6660232" y="4599986"/>
            <a:ext cx="90473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669169" y="4599986"/>
            <a:ext cx="962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Forward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0906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324"/>
    </mc:Choice>
    <mc:Fallback>
      <p:transition spd="slow" advTm="98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63" y="404664"/>
            <a:ext cx="7795001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032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1"/>
    </mc:Choice>
    <mc:Fallback>
      <p:transition spd="slow" advTm="227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781BCE-0748-4E23-9C1C-F0D3F53D100F}" type="slidenum">
              <a:rPr lang="en-US" altLang="ja-JP"/>
              <a:pPr>
                <a:defRPr/>
              </a:pPr>
              <a:t>16</a:t>
            </a:fld>
            <a:endParaRPr lang="en-US" altLang="ja-JP"/>
          </a:p>
        </p:txBody>
      </p:sp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862013" y="0"/>
            <a:ext cx="8281987" cy="1143000"/>
          </a:xfrm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Dalitz</a:t>
            </a:r>
            <a:r>
              <a:rPr lang="en-US" altLang="ja-JP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plot (Final state </a:t>
            </a:r>
            <a:r>
              <a:rPr lang="en-US" altLang="ja-JP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L</a:t>
            </a:r>
            <a:r>
              <a:rPr lang="en-US" altLang="ja-JP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pn</a:t>
            </a:r>
            <a:r>
              <a:rPr lang="en-US" altLang="ja-JP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grpSp>
        <p:nvGrpSpPr>
          <p:cNvPr id="24580" name="グループ化 12"/>
          <p:cNvGrpSpPr>
            <a:grpSpLocks/>
          </p:cNvGrpSpPr>
          <p:nvPr/>
        </p:nvGrpSpPr>
        <p:grpSpPr bwMode="auto">
          <a:xfrm>
            <a:off x="395288" y="1341438"/>
            <a:ext cx="5616575" cy="5183187"/>
            <a:chOff x="611560" y="1412776"/>
            <a:chExt cx="5616624" cy="5184576"/>
          </a:xfrm>
        </p:grpSpPr>
        <p:sp>
          <p:nvSpPr>
            <p:cNvPr id="12" name="正方形/長方形 11"/>
            <p:cNvSpPr/>
            <p:nvPr/>
          </p:nvSpPr>
          <p:spPr>
            <a:xfrm>
              <a:off x="611560" y="1412776"/>
              <a:ext cx="5616624" cy="5184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pic>
          <p:nvPicPr>
            <p:cNvPr id="24598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371" y="1623208"/>
              <a:ext cx="4746308" cy="4830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581" name="Group 22"/>
          <p:cNvGrpSpPr>
            <a:grpSpLocks/>
          </p:cNvGrpSpPr>
          <p:nvPr/>
        </p:nvGrpSpPr>
        <p:grpSpPr bwMode="auto">
          <a:xfrm>
            <a:off x="2339975" y="3500438"/>
            <a:ext cx="1871663" cy="1389062"/>
            <a:chOff x="1474" y="2198"/>
            <a:chExt cx="1179" cy="875"/>
          </a:xfrm>
        </p:grpSpPr>
        <p:sp>
          <p:nvSpPr>
            <p:cNvPr id="24591" name="Line 16"/>
            <p:cNvSpPr>
              <a:spLocks noChangeShapeType="1"/>
            </p:cNvSpPr>
            <p:nvPr/>
          </p:nvSpPr>
          <p:spPr bwMode="auto">
            <a:xfrm flipV="1">
              <a:off x="2064" y="2198"/>
              <a:ext cx="0" cy="635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592" name="Line 17"/>
            <p:cNvSpPr>
              <a:spLocks noChangeShapeType="1"/>
            </p:cNvSpPr>
            <p:nvPr/>
          </p:nvSpPr>
          <p:spPr bwMode="auto">
            <a:xfrm rot="13806130" flipV="1">
              <a:off x="1791" y="2706"/>
              <a:ext cx="1" cy="635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593" name="Line 18"/>
            <p:cNvSpPr>
              <a:spLocks noChangeShapeType="1"/>
            </p:cNvSpPr>
            <p:nvPr/>
          </p:nvSpPr>
          <p:spPr bwMode="auto">
            <a:xfrm rot="7487164" flipV="1">
              <a:off x="2335" y="2705"/>
              <a:ext cx="1" cy="635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594" name="Text Box 19"/>
            <p:cNvSpPr txBox="1">
              <a:spLocks noChangeArrowheads="1"/>
            </p:cNvSpPr>
            <p:nvPr/>
          </p:nvSpPr>
          <p:spPr bwMode="auto">
            <a:xfrm>
              <a:off x="1701" y="2389"/>
              <a:ext cx="30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b="1">
                  <a:solidFill>
                    <a:srgbClr val="33CC33"/>
                  </a:solidFill>
                </a:rPr>
                <a:t>T</a:t>
              </a:r>
              <a:r>
                <a:rPr lang="en-US" altLang="ja-JP" b="1">
                  <a:solidFill>
                    <a:srgbClr val="33CC33"/>
                  </a:solidFill>
                  <a:latin typeface="Symbol" pitchFamily="18" charset="2"/>
                </a:rPr>
                <a:t>L</a:t>
              </a:r>
            </a:p>
          </p:txBody>
        </p:sp>
        <p:sp>
          <p:nvSpPr>
            <p:cNvPr id="24595" name="Text Box 20"/>
            <p:cNvSpPr txBox="1">
              <a:spLocks noChangeArrowheads="1"/>
            </p:cNvSpPr>
            <p:nvPr/>
          </p:nvSpPr>
          <p:spPr bwMode="auto">
            <a:xfrm>
              <a:off x="2245" y="2743"/>
              <a:ext cx="2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b="1">
                  <a:solidFill>
                    <a:srgbClr val="33CC33"/>
                  </a:solidFill>
                </a:rPr>
                <a:t>Tp</a:t>
              </a:r>
            </a:p>
          </p:txBody>
        </p:sp>
        <p:sp>
          <p:nvSpPr>
            <p:cNvPr id="24596" name="Text Box 21"/>
            <p:cNvSpPr txBox="1">
              <a:spLocks noChangeArrowheads="1"/>
            </p:cNvSpPr>
            <p:nvPr/>
          </p:nvSpPr>
          <p:spPr bwMode="auto">
            <a:xfrm>
              <a:off x="1474" y="2842"/>
              <a:ext cx="2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ja-JP" b="1">
                  <a:solidFill>
                    <a:srgbClr val="33CC33"/>
                  </a:solidFill>
                </a:rPr>
                <a:t>Tn</a:t>
              </a:r>
            </a:p>
          </p:txBody>
        </p:sp>
      </p:grpSp>
      <p:sp>
        <p:nvSpPr>
          <p:cNvPr id="24582" name="日付プレースホルダ 3"/>
          <p:cNvSpPr txBox="1">
            <a:spLocks noGrp="1"/>
          </p:cNvSpPr>
          <p:nvPr/>
        </p:nvSpPr>
        <p:spPr bwMode="auto"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endParaRPr lang="ja-JP" altLang="ja-JP" sz="1200">
              <a:solidFill>
                <a:srgbClr val="B5A788"/>
              </a:solidFill>
              <a:latin typeface="Gill Sans MT" pitchFamily="34" charset="0"/>
              <a:ea typeface="HGｺﾞｼｯｸE" pitchFamily="49" charset="-128"/>
            </a:endParaRPr>
          </a:p>
        </p:txBody>
      </p:sp>
      <p:grpSp>
        <p:nvGrpSpPr>
          <p:cNvPr id="7" name="グループ化 22"/>
          <p:cNvGrpSpPr>
            <a:grpSpLocks/>
          </p:cNvGrpSpPr>
          <p:nvPr/>
        </p:nvGrpSpPr>
        <p:grpSpPr bwMode="auto">
          <a:xfrm>
            <a:off x="611188" y="1484313"/>
            <a:ext cx="7502525" cy="5008562"/>
            <a:chOff x="611560" y="1372706"/>
            <a:chExt cx="7501890" cy="5008622"/>
          </a:xfrm>
        </p:grpSpPr>
        <p:pic>
          <p:nvPicPr>
            <p:cNvPr id="2458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551200"/>
              <a:ext cx="7501890" cy="4830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テキスト ボックス 20"/>
            <p:cNvSpPr txBox="1">
              <a:spLocks noChangeArrowheads="1"/>
            </p:cNvSpPr>
            <p:nvPr/>
          </p:nvSpPr>
          <p:spPr bwMode="auto">
            <a:xfrm>
              <a:off x="898873" y="1372706"/>
              <a:ext cx="3744596" cy="396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2000" b="1">
                  <a:latin typeface="Century Gothic" pitchFamily="34" charset="0"/>
                </a:rPr>
                <a:t>2NA and s-wave scattering</a:t>
              </a:r>
            </a:p>
          </p:txBody>
        </p:sp>
      </p:grpSp>
      <p:grpSp>
        <p:nvGrpSpPr>
          <p:cNvPr id="8" name="グループ化 24"/>
          <p:cNvGrpSpPr>
            <a:grpSpLocks/>
          </p:cNvGrpSpPr>
          <p:nvPr/>
        </p:nvGrpSpPr>
        <p:grpSpPr bwMode="auto">
          <a:xfrm>
            <a:off x="611188" y="1484313"/>
            <a:ext cx="7502525" cy="5008562"/>
            <a:chOff x="611560" y="1372706"/>
            <a:chExt cx="7501890" cy="5008622"/>
          </a:xfrm>
        </p:grpSpPr>
        <p:pic>
          <p:nvPicPr>
            <p:cNvPr id="24587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551200"/>
              <a:ext cx="7501890" cy="4830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8" name="テキスト ボックス 21"/>
            <p:cNvSpPr txBox="1">
              <a:spLocks noChangeArrowheads="1"/>
            </p:cNvSpPr>
            <p:nvPr/>
          </p:nvSpPr>
          <p:spPr bwMode="auto">
            <a:xfrm>
              <a:off x="898873" y="1372706"/>
              <a:ext cx="3744596" cy="396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2000" b="1">
                  <a:latin typeface="Century Gothic" pitchFamily="34" charset="0"/>
                </a:rPr>
                <a:t>2NA and s-wave scattering</a:t>
              </a:r>
            </a:p>
          </p:txBody>
        </p:sp>
      </p:grpSp>
      <p:sp>
        <p:nvSpPr>
          <p:cNvPr id="24585" name="フッター プレースホルダ 4"/>
          <p:cNvSpPr txBox="1">
            <a:spLocks noGrp="1"/>
          </p:cNvSpPr>
          <p:nvPr/>
        </p:nvSpPr>
        <p:spPr bwMode="auto">
          <a:xfrm>
            <a:off x="2916238" y="6381750"/>
            <a:ext cx="32400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ja-JP" sz="1200"/>
              <a:t>T.Hiraiwa 2010/12/2-4 Strangeness  workshop 20</a:t>
            </a:r>
            <a:r>
              <a:rPr lang="en-US" altLang="ja-JP" sz="1200">
                <a:latin typeface="Gill Sans MT" pitchFamily="34" charset="0"/>
                <a:ea typeface="HGｺﾞｼｯｸE" pitchFamily="49" charset="-128"/>
              </a:rPr>
              <a:t>10</a:t>
            </a:r>
          </a:p>
        </p:txBody>
      </p:sp>
      <p:sp>
        <p:nvSpPr>
          <p:cNvPr id="196623" name="Text Box 15"/>
          <p:cNvSpPr txBox="1">
            <a:spLocks noChangeArrowheads="1"/>
          </p:cNvSpPr>
          <p:nvPr/>
        </p:nvSpPr>
        <p:spPr bwMode="auto">
          <a:xfrm>
            <a:off x="1439863" y="2438400"/>
            <a:ext cx="6192837" cy="21240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800"/>
              <a:t>We can separate </a:t>
            </a:r>
            <a:r>
              <a:rPr lang="en-US" altLang="ja-JP" sz="2800">
                <a:solidFill>
                  <a:srgbClr val="FF3300"/>
                </a:solidFill>
              </a:rPr>
              <a:t> Kpp signal </a:t>
            </a:r>
            <a:r>
              <a:rPr lang="en-US" altLang="ja-JP" sz="2800"/>
              <a:t>to 2NA</a:t>
            </a:r>
            <a:r>
              <a:rPr lang="en-US" altLang="ja-JP" sz="2800">
                <a:solidFill>
                  <a:srgbClr val="FF3300"/>
                </a:solidFill>
              </a:rPr>
              <a:t> </a:t>
            </a:r>
          </a:p>
          <a:p>
            <a:pPr eaLnBrk="1" hangingPunct="1"/>
            <a:r>
              <a:rPr lang="en-US" altLang="ja-JP" sz="2800"/>
              <a:t>@ E15 exp.</a:t>
            </a:r>
          </a:p>
          <a:p>
            <a:pPr eaLnBrk="1" hangingPunct="1"/>
            <a:r>
              <a:rPr lang="en-US" altLang="ja-JP" sz="2400"/>
              <a:t>We will be able to observe  interesting data of </a:t>
            </a:r>
            <a:r>
              <a:rPr lang="en-US" altLang="ja-JP" sz="2400">
                <a:latin typeface="Symbol" pitchFamily="18" charset="2"/>
              </a:rPr>
              <a:t>L</a:t>
            </a:r>
            <a:r>
              <a:rPr lang="en-US" altLang="ja-JP" sz="2400"/>
              <a:t>pn state!? (2NA or Kpp etc.) </a:t>
            </a:r>
          </a:p>
          <a:p>
            <a:pPr eaLnBrk="1" hangingPunct="1"/>
            <a:endParaRPr lang="en-US" altLang="ja-JP" sz="28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7401630"/>
      </p:ext>
    </p:extLst>
  </p:cSld>
  <p:clrMapOvr>
    <a:masterClrMapping/>
  </p:clrMapOvr>
  <p:transition advTm="574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35975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800" smtClean="0"/>
              <a:t>Background study (two nuclear absorption)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002B45-2567-43D2-8954-41BDA5DC6A94}" type="slidenum">
              <a:rPr lang="en-US" altLang="ja-JP"/>
              <a:pPr>
                <a:defRPr/>
              </a:pPr>
              <a:t>17</a:t>
            </a:fld>
            <a:endParaRPr lang="en-US" altLang="ja-JP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1125538"/>
            <a:ext cx="7056438" cy="946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2NA + </a:t>
            </a:r>
            <a:r>
              <a:rPr lang="en-US" altLang="ja-JP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pitchFamily="18" charset="2"/>
                <a:ea typeface="+mn-ea"/>
              </a:rPr>
              <a:t>L</a:t>
            </a:r>
            <a:r>
              <a:rPr lang="en-US" altLang="ja-JP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N </a:t>
            </a:r>
            <a:r>
              <a:rPr lang="en-US" altLang="ja-JP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rescattering</a:t>
            </a:r>
            <a:r>
              <a:rPr lang="en-US" altLang="ja-JP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 / </a:t>
            </a:r>
            <a:r>
              <a:rPr lang="en-US" altLang="ja-JP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ymbol" pitchFamily="18" charset="2"/>
                <a:ea typeface="+mn-ea"/>
              </a:rPr>
              <a:t>SL</a:t>
            </a:r>
            <a:r>
              <a:rPr lang="en-US" altLang="ja-JP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 conversion looks like a “signal” ??</a:t>
            </a:r>
            <a:endParaRPr lang="ja-JP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5605" name="テキスト ボックス 8"/>
          <p:cNvSpPr txBox="1">
            <a:spLocks noChangeArrowheads="1"/>
          </p:cNvSpPr>
          <p:nvPr/>
        </p:nvSpPr>
        <p:spPr bwMode="auto">
          <a:xfrm>
            <a:off x="3924300" y="1557338"/>
            <a:ext cx="2879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600">
                <a:latin typeface="Gill Sans MT" pitchFamily="34" charset="0"/>
                <a:ea typeface="HGｺﾞｼｯｸE" pitchFamily="49" charset="-128"/>
              </a:rPr>
              <a:t>(2NA itself is not a problem.)</a:t>
            </a:r>
          </a:p>
        </p:txBody>
      </p:sp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852738"/>
            <a:ext cx="2779713" cy="298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125538"/>
            <a:ext cx="2176462" cy="13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565400"/>
            <a:ext cx="2409825" cy="399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395288" y="2060575"/>
            <a:ext cx="2732087" cy="4064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000" b="1">
                <a:solidFill>
                  <a:srgbClr val="FF3300"/>
                </a:solidFill>
              </a:rPr>
              <a:t>2NA+</a:t>
            </a:r>
            <a:r>
              <a:rPr lang="en-US" altLang="ja-JP" sz="2000" b="1">
                <a:solidFill>
                  <a:srgbClr val="FF3300"/>
                </a:solidFill>
                <a:latin typeface="Symbol" pitchFamily="18" charset="2"/>
              </a:rPr>
              <a:t>L</a:t>
            </a:r>
            <a:r>
              <a:rPr lang="en-US" altLang="ja-JP" sz="2000" b="1">
                <a:solidFill>
                  <a:srgbClr val="FF3300"/>
                </a:solidFill>
              </a:rPr>
              <a:t>N rescattering</a:t>
            </a:r>
          </a:p>
        </p:txBody>
      </p:sp>
      <p:sp>
        <p:nvSpPr>
          <p:cNvPr id="25610" name="Text Box 9"/>
          <p:cNvSpPr txBox="1">
            <a:spLocks noChangeArrowheads="1"/>
          </p:cNvSpPr>
          <p:nvPr/>
        </p:nvSpPr>
        <p:spPr bwMode="auto">
          <a:xfrm>
            <a:off x="3779838" y="2060575"/>
            <a:ext cx="2601912" cy="406400"/>
          </a:xfrm>
          <a:prstGeom prst="rect">
            <a:avLst/>
          </a:prstGeom>
          <a:noFill/>
          <a:ln w="9525">
            <a:solidFill>
              <a:srgbClr val="33CC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000" b="1">
                <a:solidFill>
                  <a:srgbClr val="33CC33"/>
                </a:solidFill>
              </a:rPr>
              <a:t>2NA+</a:t>
            </a:r>
            <a:r>
              <a:rPr lang="en-US" altLang="ja-JP" sz="2000" b="1">
                <a:solidFill>
                  <a:srgbClr val="33CC33"/>
                </a:solidFill>
                <a:latin typeface="Symbol" pitchFamily="18" charset="2"/>
              </a:rPr>
              <a:t>SL</a:t>
            </a:r>
            <a:r>
              <a:rPr lang="en-US" altLang="ja-JP" sz="2000" b="1">
                <a:solidFill>
                  <a:srgbClr val="33CC33"/>
                </a:solidFill>
              </a:rPr>
              <a:t> conversion</a:t>
            </a:r>
          </a:p>
        </p:txBody>
      </p:sp>
    </p:spTree>
    <p:extLst>
      <p:ext uri="{BB962C8B-B14F-4D97-AF65-F5344CB8AC3E}">
        <p14:creationId xmlns:p14="http://schemas.microsoft.com/office/powerpoint/2010/main" val="1618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Rectangle 6"/>
          <p:cNvSpPr>
            <a:spLocks noGrp="1" noChangeArrowheads="1"/>
          </p:cNvSpPr>
          <p:nvPr>
            <p:ph type="title"/>
          </p:nvPr>
        </p:nvSpPr>
        <p:spPr>
          <a:xfrm>
            <a:off x="519113" y="277813"/>
            <a:ext cx="8229600" cy="11398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mtClean="0"/>
              <a:t>Background study 2(Dalitz’s plot) 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idx="1"/>
          </p:nvPr>
        </p:nvSpPr>
        <p:spPr>
          <a:xfrm>
            <a:off x="468313" y="5734050"/>
            <a:ext cx="8229600" cy="714375"/>
          </a:xfrm>
        </p:spPr>
        <p:txBody>
          <a:bodyPr/>
          <a:lstStyle/>
          <a:p>
            <a:pPr eaLnBrk="1" hangingPunct="1"/>
            <a:r>
              <a:rPr lang="en-US" altLang="ja-JP" sz="2600" smtClean="0">
                <a:solidFill>
                  <a:srgbClr val="FF3300"/>
                </a:solidFill>
              </a:rPr>
              <a:t>Signal can be distinguished between background !!</a:t>
            </a:r>
          </a:p>
        </p:txBody>
      </p:sp>
      <p:sp>
        <p:nvSpPr>
          <p:cNvPr id="10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EBEC6-5774-430E-BA4D-B999229EF160}" type="slidenum">
              <a:rPr lang="en-US" altLang="ja-JP"/>
              <a:pPr>
                <a:defRPr/>
              </a:pPr>
              <a:t>18</a:t>
            </a:fld>
            <a:endParaRPr lang="en-US" altLang="ja-JP"/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12875"/>
            <a:ext cx="4392612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313"/>
            <a:ext cx="4248150" cy="42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4294187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998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412875"/>
            <a:ext cx="4333875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37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" y="188640"/>
            <a:ext cx="772477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0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27" y="377703"/>
            <a:ext cx="6901295" cy="522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8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5.8|2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5.1|2.7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5|11.9|18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フレッシュ">
  <a:themeElements>
    <a:clrScheme name="エグゼクティブ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レッシュ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4688</TotalTime>
  <Words>778</Words>
  <Application>Microsoft Office PowerPoint</Application>
  <PresentationFormat>画面に合わせる (4:3)</PresentationFormat>
  <Paragraphs>206</Paragraphs>
  <Slides>20</Slides>
  <Notes>5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フレッシュ</vt:lpstr>
      <vt:lpstr>   J-PARC K1.8BRビームラインにおける 液体3He標的への K- ビーム照射実験(3) </vt:lpstr>
      <vt:lpstr>Physics @J-PARC K1.8BR</vt:lpstr>
      <vt:lpstr>Contents </vt:lpstr>
      <vt:lpstr>3He(K-,Lpn) Reaction</vt:lpstr>
      <vt:lpstr>What can we see from Lp invariant mass </vt:lpstr>
      <vt:lpstr>Lp event selection</vt:lpstr>
      <vt:lpstr>Energy loss correction </vt:lpstr>
      <vt:lpstr>Invariant Mass pp- @ppp- events</vt:lpstr>
      <vt:lpstr>Missing mass of 3He(K-,Lp)X</vt:lpstr>
      <vt:lpstr>Dalitz’s plot of Lp (missing)n events</vt:lpstr>
      <vt:lpstr>Summary</vt:lpstr>
      <vt:lpstr>PowerPoint プレゼンテーション</vt:lpstr>
      <vt:lpstr>Lp invariant mass  (selected missing neutrons)</vt:lpstr>
      <vt:lpstr>Momentum(L+p) vs cosqlab(beam dir.)  @Lp n missing events</vt:lpstr>
      <vt:lpstr>PowerPoint プレゼンテーション</vt:lpstr>
      <vt:lpstr>Dalitz plot (Final state Lpn)</vt:lpstr>
      <vt:lpstr>Background study (two nuclear absorption)</vt:lpstr>
      <vt:lpstr>Background study 2(Dalitz’s plot) 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sada</dc:creator>
  <cp:lastModifiedBy>sada</cp:lastModifiedBy>
  <cp:revision>116</cp:revision>
  <dcterms:created xsi:type="dcterms:W3CDTF">2013-09-18T01:45:08Z</dcterms:created>
  <dcterms:modified xsi:type="dcterms:W3CDTF">2013-09-21T07:53:47Z</dcterms:modified>
</cp:coreProperties>
</file>