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536" r:id="rId3"/>
    <p:sldId id="540" r:id="rId4"/>
    <p:sldId id="422" r:id="rId5"/>
    <p:sldId id="431" r:id="rId6"/>
    <p:sldId id="508" r:id="rId7"/>
    <p:sldId id="537" r:id="rId8"/>
    <p:sldId id="384" r:id="rId9"/>
    <p:sldId id="499" r:id="rId10"/>
    <p:sldId id="518" r:id="rId11"/>
    <p:sldId id="500" r:id="rId12"/>
    <p:sldId id="501" r:id="rId13"/>
    <p:sldId id="502" r:id="rId14"/>
    <p:sldId id="503" r:id="rId15"/>
    <p:sldId id="453" r:id="rId16"/>
    <p:sldId id="538" r:id="rId17"/>
    <p:sldId id="521" r:id="rId18"/>
    <p:sldId id="522" r:id="rId19"/>
    <p:sldId id="523" r:id="rId20"/>
    <p:sldId id="524" r:id="rId21"/>
    <p:sldId id="526" r:id="rId22"/>
    <p:sldId id="529" r:id="rId23"/>
    <p:sldId id="533" r:id="rId24"/>
    <p:sldId id="528" r:id="rId25"/>
    <p:sldId id="527" r:id="rId26"/>
    <p:sldId id="535" r:id="rId27"/>
    <p:sldId id="531" r:id="rId28"/>
    <p:sldId id="530" r:id="rId29"/>
    <p:sldId id="497" r:id="rId30"/>
    <p:sldId id="496" r:id="rId31"/>
    <p:sldId id="534" r:id="rId32"/>
    <p:sldId id="539" r:id="rId33"/>
  </p:sldIdLst>
  <p:sldSz cx="9144000" cy="6858000" type="screen4x3"/>
  <p:notesSz cx="68072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8" autoAdjust="0"/>
    <p:restoredTop sz="92640" autoAdjust="0"/>
  </p:normalViewPr>
  <p:slideViewPr>
    <p:cSldViewPr showGuides="1">
      <p:cViewPr varScale="1">
        <p:scale>
          <a:sx n="112" d="100"/>
          <a:sy n="112" d="100"/>
        </p:scale>
        <p:origin x="-360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4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1" tIns="45742" rIns="91481" bIns="4574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4205"/>
            <a:ext cx="5445760" cy="4475561"/>
          </a:xfrm>
          <a:prstGeom prst="rect">
            <a:avLst/>
          </a:prstGeom>
        </p:spPr>
        <p:txBody>
          <a:bodyPr vert="horz" lIns="91481" tIns="45742" rIns="91481" bIns="4574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6680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6680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2018/1/31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2.png"/><Relationship Id="rId7" Type="http://schemas.openxmlformats.org/officeDocument/2006/relationships/image" Target="../media/image6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58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7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5.png"/><Relationship Id="rId7" Type="http://schemas.openxmlformats.org/officeDocument/2006/relationships/image" Target="../media/image6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2.png"/><Relationship Id="rId9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1.png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7504" y="449237"/>
            <a:ext cx="8910482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6000" b="1" dirty="0"/>
              <a:t>Recent results </a:t>
            </a:r>
            <a:r>
              <a:rPr lang="en-US" altLang="ja-JP" sz="6000" b="1" dirty="0" smtClean="0"/>
              <a:t>of</a:t>
            </a:r>
            <a:br>
              <a:rPr lang="en-US" altLang="ja-JP" sz="6000" b="1" dirty="0" smtClean="0"/>
            </a:br>
            <a:r>
              <a:rPr lang="en-US" altLang="ja-JP" sz="6000" b="1" dirty="0" smtClean="0"/>
              <a:t>the </a:t>
            </a:r>
            <a:r>
              <a:rPr lang="en-US" altLang="ja-JP" sz="6000" b="1" dirty="0" err="1"/>
              <a:t>K</a:t>
            </a:r>
            <a:r>
              <a:rPr lang="en-US" altLang="ja-JP" sz="6000" b="1" baseline="30000" dirty="0" err="1"/>
              <a:t>bar</a:t>
            </a:r>
            <a:r>
              <a:rPr lang="en-US" altLang="ja-JP" sz="6000" b="1" dirty="0" err="1"/>
              <a:t>NN</a:t>
            </a:r>
            <a:r>
              <a:rPr lang="en-US" altLang="ja-JP" sz="6000" b="1" dirty="0"/>
              <a:t> search at </a:t>
            </a:r>
            <a:r>
              <a:rPr lang="en-US" altLang="ja-JP" sz="6000" b="1" dirty="0" smtClean="0"/>
              <a:t>J-PARC</a:t>
            </a:r>
            <a:endParaRPr kumimoji="1" lang="ja-JP" altLang="en-US" sz="60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13755" y="3537012"/>
            <a:ext cx="7992888" cy="1152128"/>
          </a:xfrm>
        </p:spPr>
        <p:txBody>
          <a:bodyPr>
            <a:noAutofit/>
          </a:bodyPr>
          <a:lstStyle/>
          <a:p>
            <a:r>
              <a:rPr kumimoji="1" lang="en-US" altLang="ja-JP" sz="4000" b="1" dirty="0" smtClean="0">
                <a:solidFill>
                  <a:schemeClr val="tx1"/>
                </a:solidFill>
              </a:rPr>
              <a:t>F. Sakuma, 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40659" y="6033482"/>
            <a:ext cx="6462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   </a:t>
            </a:r>
            <a:r>
              <a:rPr lang="en-US" altLang="ja-JP" sz="2000" i="1" dirty="0"/>
              <a:t>2017</a:t>
            </a:r>
            <a:r>
              <a:rPr lang="ja-JP" altLang="en-US" sz="2000" i="1" dirty="0"/>
              <a:t>年度 </a:t>
            </a:r>
            <a:r>
              <a:rPr lang="en-US" altLang="ja-JP" sz="2000" i="1" dirty="0"/>
              <a:t>KEK</a:t>
            </a:r>
            <a:r>
              <a:rPr lang="ja-JP" altLang="en-US" sz="2000" i="1" dirty="0"/>
              <a:t>理論センター</a:t>
            </a:r>
            <a:r>
              <a:rPr lang="en-US" altLang="ja-JP" sz="2000" i="1" dirty="0"/>
              <a:t>J-PARC</a:t>
            </a:r>
            <a:r>
              <a:rPr lang="ja-JP" altLang="en-US" sz="2000" i="1" dirty="0"/>
              <a:t>分室活動 </a:t>
            </a:r>
            <a:r>
              <a:rPr lang="ja-JP" altLang="en-US" sz="2000" i="1"/>
              <a:t>総括</a:t>
            </a:r>
            <a:r>
              <a:rPr lang="ja-JP" altLang="en-US" sz="2000" i="1" smtClean="0"/>
              <a:t>研究会</a:t>
            </a:r>
            <a:endParaRPr lang="en-US" altLang="ja-JP" sz="2000" dirty="0" smtClean="0"/>
          </a:p>
          <a:p>
            <a:pPr algn="ctr"/>
            <a:r>
              <a:rPr lang="en-US" altLang="ja-JP" sz="2000" dirty="0" smtClean="0"/>
              <a:t>J-PARC, 1</a:t>
            </a:r>
            <a:r>
              <a:rPr lang="ro-RO" altLang="ja-JP" sz="2000" dirty="0" smtClean="0"/>
              <a:t>-</a:t>
            </a:r>
            <a:r>
              <a:rPr lang="en-US" altLang="ja-JP" sz="2000" dirty="0" smtClean="0"/>
              <a:t>2</a:t>
            </a:r>
            <a:r>
              <a:rPr lang="ro-RO" altLang="ja-JP" sz="2000" dirty="0" smtClean="0"/>
              <a:t> </a:t>
            </a:r>
            <a:r>
              <a:rPr lang="en-US" altLang="ja-JP" sz="2000" dirty="0" smtClean="0"/>
              <a:t>January</a:t>
            </a:r>
            <a:r>
              <a:rPr lang="ro-RO" altLang="ja-JP" sz="2000" dirty="0" smtClean="0"/>
              <a:t> 201</a:t>
            </a:r>
            <a:r>
              <a:rPr lang="en-US" altLang="ja-JP" sz="2000" dirty="0" smtClean="0"/>
              <a:t>8</a:t>
            </a:r>
            <a:endParaRPr lang="ja-JP" altLang="ja-JP" sz="2000" dirty="0"/>
          </a:p>
        </p:txBody>
      </p:sp>
      <p:pic>
        <p:nvPicPr>
          <p:cNvPr id="6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575556" y="3897053"/>
            <a:ext cx="969379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38044" y="3897052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94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57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0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33918" y="2636912"/>
            <a:ext cx="4487740" cy="2510070"/>
            <a:chOff x="-62115" y="2766646"/>
            <a:chExt cx="4883784" cy="273158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1111" y="5196511"/>
            <a:ext cx="42675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5256076" y="2040955"/>
            <a:ext cx="3547639" cy="3980333"/>
            <a:chOff x="5179412" y="2497410"/>
            <a:chExt cx="3718426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5179412" y="5013176"/>
              <a:ext cx="3718426" cy="8710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Meson properties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would</a:t>
              </a:r>
            </a:p>
            <a:p>
              <a:pPr algn="ctr"/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change </a:t>
              </a:r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in nuclear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media</a:t>
              </a:r>
              <a:endParaRPr kumimoji="1" lang="ja-JP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9532" y="944724"/>
            <a:ext cx="8388932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Bound states </a:t>
            </a:r>
            <a:r>
              <a:rPr lang="en-US" altLang="ja-JP" sz="2800" b="1" dirty="0"/>
              <a:t>of </a:t>
            </a:r>
            <a:r>
              <a:rPr lang="en-US" altLang="ja-JP" sz="2800" b="1" dirty="0" smtClean="0"/>
              <a:t>nucleus and anti-kaon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Predicted as a consequence of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736503" y="6097508"/>
            <a:ext cx="7651921" cy="535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provide new insight of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low energy QCD</a:t>
            </a:r>
            <a:endParaRPr lang="en-US" altLang="ja-JP" b="1" dirty="0" smtClean="0"/>
          </a:p>
        </p:txBody>
      </p:sp>
    </p:spTree>
    <p:extLst>
      <p:ext uri="{BB962C8B-B14F-4D97-AF65-F5344CB8AC3E}">
        <p14:creationId xmlns:p14="http://schemas.microsoft.com/office/powerpoint/2010/main" val="63043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764704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 8"/>
          <p:cNvSpPr/>
          <p:nvPr/>
        </p:nvSpPr>
        <p:spPr>
          <a:xfrm>
            <a:off x="431540" y="5625499"/>
            <a:ext cx="4788531" cy="11594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004048" y="1124744"/>
            <a:ext cx="4320480" cy="5580620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 smtClean="0"/>
              <a:t>Binding energy</a:t>
            </a:r>
          </a:p>
          <a:p>
            <a:pPr lvl="1"/>
            <a:r>
              <a:rPr lang="en-US" altLang="ja-JP" dirty="0" smtClean="0"/>
              <a:t>Chiral:</a:t>
            </a:r>
          </a:p>
          <a:p>
            <a:pPr marL="457200" lvl="1" indent="0">
              <a:buNone/>
            </a:pPr>
            <a:r>
              <a:rPr lang="en-US" altLang="ja-JP" dirty="0" smtClean="0"/>
              <a:t>	</a:t>
            </a:r>
            <a:r>
              <a:rPr lang="en-US" altLang="ja-JP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20MeV</a:t>
            </a:r>
          </a:p>
          <a:p>
            <a:pPr lvl="1"/>
            <a:r>
              <a:rPr lang="en-US" altLang="ja-JP" dirty="0" smtClean="0"/>
              <a:t>Phenomenological</a:t>
            </a:r>
            <a:r>
              <a:rPr kumimoji="1" lang="en-US" altLang="ja-JP" dirty="0" smtClean="0"/>
              <a:t>:</a:t>
            </a:r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40-80MeV</a:t>
            </a:r>
          </a:p>
          <a:p>
            <a:pPr lvl="1"/>
            <a:r>
              <a:rPr kumimoji="1" lang="en-US" altLang="ja-JP" dirty="0" smtClean="0"/>
              <a:t>FINUDA/DISTO/E27</a:t>
            </a:r>
          </a:p>
          <a:p>
            <a:pPr marL="457200" lvl="1" indent="0">
              <a:buNone/>
            </a:pPr>
            <a:r>
              <a:rPr lang="en-US" altLang="ja-JP" dirty="0"/>
              <a:t>	</a:t>
            </a:r>
            <a:r>
              <a:rPr kumimoji="1" lang="en-US" altLang="ja-JP" dirty="0" smtClean="0"/>
              <a:t> 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(if 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K</a:t>
            </a:r>
            <a:r>
              <a:rPr kumimoji="1" lang="en-US" altLang="ja-JP" sz="1900" b="1" i="1" baseline="30000" dirty="0" err="1" smtClean="0">
                <a:solidFill>
                  <a:srgbClr val="FF0000"/>
                </a:solidFill>
              </a:rPr>
              <a:t>bar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NN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)</a:t>
            </a:r>
            <a:r>
              <a:rPr kumimoji="1" lang="en-US" altLang="ja-JP" dirty="0" smtClean="0"/>
              <a:t>:</a:t>
            </a:r>
            <a:endParaRPr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100MeV</a:t>
            </a:r>
          </a:p>
          <a:p>
            <a:r>
              <a:rPr kumimoji="1" lang="en-US" altLang="ja-JP" b="1" dirty="0" smtClean="0"/>
              <a:t>Width</a:t>
            </a:r>
          </a:p>
          <a:p>
            <a:pPr lvl="1"/>
            <a:r>
              <a:rPr kumimoji="1" lang="en-US" altLang="ja-JP" dirty="0" smtClean="0"/>
              <a:t>almost agreement in 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~40-100MeV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dirty="0" err="1" smtClean="0"/>
              <a:t>Theor</a:t>
            </a:r>
            <a:r>
              <a:rPr lang="en-US" altLang="ja-JP" dirty="0" smtClean="0"/>
              <a:t>.: </a:t>
            </a:r>
            <a:r>
              <a:rPr lang="en-US" altLang="ja-JP" dirty="0" err="1" smtClean="0"/>
              <a:t>mesonic</a:t>
            </a:r>
            <a:r>
              <a:rPr lang="en-US" altLang="ja-JP" dirty="0" smtClean="0"/>
              <a:t> decay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kumimoji="1" lang="en-US" altLang="ja-JP" dirty="0" smtClean="0"/>
              <a:t>Exp.: non-</a:t>
            </a:r>
            <a:r>
              <a:rPr kumimoji="1" lang="en-US" altLang="ja-JP" dirty="0" err="1" smtClean="0"/>
              <a:t>mesonic</a:t>
            </a:r>
            <a:r>
              <a:rPr kumimoji="1" lang="en-US" altLang="ja-JP" dirty="0" smtClean="0"/>
              <a:t> decay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899592" y="3267644"/>
            <a:ext cx="864096" cy="1241476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015716" y="2645296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75312" y="450912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51720" y="4401108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5697379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Upper limits were also obtained: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LEPS@SPring8 [</a:t>
            </a:r>
            <a:r>
              <a:rPr lang="en-US" altLang="ja-JP" sz="2000" b="1" dirty="0">
                <a:solidFill>
                  <a:schemeClr val="bg1"/>
                </a:solidFill>
              </a:rPr>
              <a:t>Inclusive d(</a:t>
            </a:r>
            <a:r>
              <a:rPr lang="en-US" altLang="ja-JP" sz="20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>
                <a:solidFill>
                  <a:schemeClr val="bg1"/>
                </a:solidFill>
              </a:rPr>
              <a:t>, </a:t>
            </a:r>
            <a:r>
              <a:rPr lang="en-US" altLang="ja-JP" sz="2000" b="1" dirty="0" err="1">
                <a:solidFill>
                  <a:schemeClr val="bg1"/>
                </a:solidFill>
              </a:rPr>
              <a:t>K</a:t>
            </a:r>
            <a:r>
              <a:rPr lang="en-US" altLang="ja-JP" sz="2000" b="1" baseline="30000" dirty="0" err="1">
                <a:solidFill>
                  <a:schemeClr val="bg1"/>
                </a:solidFill>
              </a:rPr>
              <a:t>+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X]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HADES@GSI [</a:t>
            </a:r>
            <a:r>
              <a:rPr lang="en-US" altLang="ja-JP" sz="2000" b="1" dirty="0">
                <a:solidFill>
                  <a:schemeClr val="bg1"/>
                </a:solidFill>
              </a:rPr>
              <a:t>Exclusive </a:t>
            </a:r>
            <a:r>
              <a:rPr lang="en-US" altLang="ja-JP" sz="2000" b="1" dirty="0" err="1">
                <a:solidFill>
                  <a:schemeClr val="bg1"/>
                </a:solidFill>
              </a:rPr>
              <a:t>pp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p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0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]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91580" y="2006180"/>
            <a:ext cx="996388" cy="124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2" descr="C:\Users\sakuma\Desktop\図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21" y="1340768"/>
            <a:ext cx="1860484" cy="9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8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1016732"/>
            <a:ext cx="8872580" cy="1221639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sz="2400" dirty="0" smtClean="0"/>
              <a:t>2NA processes and Y decays can be discriminated </a:t>
            </a:r>
            <a:r>
              <a:rPr lang="en-US" altLang="ja-JP" sz="2400" dirty="0" err="1" smtClean="0"/>
              <a:t>kinematically</a:t>
            </a:r>
            <a:endParaRPr kumimoji="1" lang="en-US" altLang="ja-JP" sz="2400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30327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474425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T. Hashimoto et al., PTEP (2015) 061D01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da-DK" altLang="ja-JP" sz="1600" b="1" i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48978" y="5416706"/>
            <a:ext cx="3657155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Y. Sada et al., PTEP (2016) 051D01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 </a:t>
            </a:r>
            <a:r>
              <a:rPr kumimoji="1" lang="en-US" altLang="ja-JP" b="1" smtClean="0"/>
              <a:t>for E15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2638" y="3480930"/>
            <a:ext cx="3465846" cy="301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6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770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4934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07504" y="3816424"/>
            <a:ext cx="8820980" cy="303295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6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368660"/>
            <a:ext cx="8229600" cy="1727189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6600" b="1" dirty="0"/>
              <a:t>Exclusive </a:t>
            </a:r>
            <a:r>
              <a:rPr lang="en-US" altLang="ja-JP" sz="6600" b="1" baseline="30000" dirty="0"/>
              <a:t>3</a:t>
            </a:r>
            <a:r>
              <a:rPr lang="en-US" altLang="ja-JP" sz="6600" b="1" dirty="0"/>
              <a:t>He(K</a:t>
            </a:r>
            <a:r>
              <a:rPr lang="en-US" altLang="ja-JP" sz="6600" b="1" baseline="30000" dirty="0"/>
              <a:t>-</a:t>
            </a:r>
            <a:r>
              <a:rPr lang="en-US" altLang="ja-JP" sz="6600" b="1" dirty="0"/>
              <a:t>,</a:t>
            </a:r>
            <a:r>
              <a:rPr lang="en-US" altLang="ja-JP" sz="66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66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6600" b="1" dirty="0" smtClean="0"/>
              <a:t>)n</a:t>
            </a:r>
            <a:br>
              <a:rPr lang="en-US" altLang="ja-JP" sz="6600" b="1" dirty="0" smtClean="0"/>
            </a:br>
            <a:r>
              <a:rPr lang="en-US" altLang="ja-JP" sz="6600" b="1" dirty="0" smtClean="0"/>
              <a:t>in E15-2</a:t>
            </a:r>
            <a:r>
              <a:rPr lang="en-US" altLang="ja-JP" sz="6600" b="1" baseline="30000" dirty="0" smtClean="0"/>
              <a:t>nd</a:t>
            </a:r>
            <a:endParaRPr kumimoji="1" lang="ja-JP" altLang="en-US" sz="4800" i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610335" y="6561348"/>
            <a:ext cx="3534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* dedicated trigger was introduced for (K</a:t>
            </a:r>
            <a:r>
              <a:rPr kumimoji="1" lang="en-US" altLang="ja-JP" sz="1400" baseline="30000" dirty="0" smtClean="0"/>
              <a:t>-</a:t>
            </a:r>
            <a:r>
              <a:rPr kumimoji="1" lang="en-US" altLang="ja-JP" sz="1400" dirty="0" smtClean="0"/>
              <a:t>,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76490"/>
            <a:ext cx="4016566" cy="302086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61266"/>
            <a:ext cx="3940919" cy="2651309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>
            <a:off x="1943708" y="4005064"/>
            <a:ext cx="0" cy="20882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706830" y="2839569"/>
            <a:ext cx="1136978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2060"/>
                </a:solidFill>
              </a:rPr>
              <a:t>E15</a:t>
            </a:r>
            <a:r>
              <a:rPr kumimoji="1" lang="en-US" altLang="ja-JP" sz="3200" b="1" baseline="30000" dirty="0" smtClean="0">
                <a:solidFill>
                  <a:srgbClr val="002060"/>
                </a:solidFill>
              </a:rPr>
              <a:t>1st</a:t>
            </a:r>
            <a:endParaRPr kumimoji="1" lang="ja-JP" altLang="en-US" sz="3200" b="1" baseline="30000" dirty="0">
              <a:solidFill>
                <a:srgbClr val="00206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372200" y="2856410"/>
            <a:ext cx="1229824" cy="58477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chemeClr val="bg1"/>
                </a:solidFill>
              </a:rPr>
              <a:t>E15</a:t>
            </a:r>
            <a:r>
              <a:rPr kumimoji="1" lang="en-US" altLang="ja-JP" sz="3200" b="1" baseline="30000" dirty="0" smtClean="0">
                <a:solidFill>
                  <a:schemeClr val="bg1"/>
                </a:solidFill>
              </a:rPr>
              <a:t>2nd</a:t>
            </a:r>
            <a:endParaRPr kumimoji="1" lang="ja-JP" altLang="en-US" sz="3200" b="1" baseline="30000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879812" y="2901125"/>
            <a:ext cx="3340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altLang="ja-JP" sz="2400" b="1" i="1" dirty="0">
                <a:solidFill>
                  <a:srgbClr val="002060"/>
                </a:solidFill>
              </a:rPr>
              <a:t>~30 times </a:t>
            </a:r>
            <a:r>
              <a:rPr lang="en-US" altLang="ja-JP" sz="2400" b="1" i="1" dirty="0" smtClean="0">
                <a:solidFill>
                  <a:srgbClr val="002060"/>
                </a:solidFill>
              </a:rPr>
              <a:t>more </a:t>
            </a:r>
            <a:r>
              <a:rPr lang="en-US" altLang="ja-JP" sz="2400" b="1" i="1" dirty="0">
                <a:solidFill>
                  <a:srgbClr val="002060"/>
                </a:solidFill>
              </a:rPr>
              <a:t>data</a:t>
            </a:r>
            <a:r>
              <a:rPr lang="en-US" altLang="ja-JP" sz="2400" b="1" i="1" baseline="30000" dirty="0" smtClean="0">
                <a:solidFill>
                  <a:srgbClr val="002060"/>
                </a:solidFill>
              </a:rPr>
              <a:t>*</a:t>
            </a:r>
            <a:endParaRPr lang="ja-JP" altLang="en-US" sz="2400" b="1" i="1" baseline="30000" dirty="0">
              <a:solidFill>
                <a:srgbClr val="00206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123728" y="2149696"/>
            <a:ext cx="4950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T.Yamaga’s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Ph.D</a:t>
            </a:r>
            <a:r>
              <a:rPr kumimoji="1" lang="en-US" altLang="ja-JP" sz="2800" b="1" dirty="0" smtClean="0"/>
              <a:t> work (Osaka-U)</a:t>
            </a:r>
            <a:endParaRPr lang="ja-JP" altLang="en-US" sz="2800" dirty="0"/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>
            <a:off x="7094775" y="3969060"/>
            <a:ext cx="176170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58159" y="4140369"/>
            <a:ext cx="1945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err="1" smtClean="0">
                <a:solidFill>
                  <a:srgbClr val="0070C0"/>
                </a:solidFill>
              </a:rPr>
              <a:t>Y.Sada</a:t>
            </a:r>
            <a:r>
              <a:rPr kumimoji="1" lang="en-US" altLang="ja-JP" sz="1600" b="1" dirty="0" smtClean="0">
                <a:solidFill>
                  <a:srgbClr val="0070C0"/>
                </a:solidFill>
              </a:rPr>
              <a:t> et al.,</a:t>
            </a:r>
          </a:p>
          <a:p>
            <a:pPr algn="ctr"/>
            <a:r>
              <a:rPr lang="da-DK" altLang="ja-JP" sz="1600" b="1" dirty="0" smtClean="0">
                <a:solidFill>
                  <a:srgbClr val="0070C0"/>
                </a:solidFill>
              </a:rPr>
              <a:t>PTEP </a:t>
            </a:r>
            <a:r>
              <a:rPr lang="da-DK" altLang="ja-JP" sz="1600" b="1" dirty="0">
                <a:solidFill>
                  <a:srgbClr val="0070C0"/>
                </a:solidFill>
              </a:rPr>
              <a:t>(2016) 051D01</a:t>
            </a:r>
            <a:r>
              <a:rPr lang="da-DK" altLang="ja-JP" sz="1600" b="1" dirty="0" smtClean="0">
                <a:solidFill>
                  <a:srgbClr val="0070C0"/>
                </a:solidFill>
              </a:rPr>
              <a:t>.</a:t>
            </a:r>
            <a:endParaRPr lang="ja-JP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574842"/>
            <a:ext cx="6246694" cy="624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Exclusive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339752" y="836712"/>
            <a:ext cx="0" cy="547260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766386" y="1704376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27884" y="915107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387337" y="5277960"/>
            <a:ext cx="106324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4923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</a:t>
            </a:r>
            <a:r>
              <a:rPr lang="en-US" altLang="ja-JP" sz="2400" dirty="0" err="1" smtClean="0"/>
              <a:t>Kpp</a:t>
            </a:r>
            <a:r>
              <a:rPr lang="en-US" altLang="ja-JP" sz="2400" dirty="0" smtClean="0"/>
              <a:t>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QF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483768" y="1520788"/>
            <a:ext cx="2556284" cy="839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164775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1170432" y="4712208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1048512" y="2566416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439652" y="5122929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879812" y="2888940"/>
            <a:ext cx="2376264" cy="876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5"/>
          <p:cNvSpPr>
            <a:spLocks/>
          </p:cNvSpPr>
          <p:nvPr/>
        </p:nvSpPr>
        <p:spPr bwMode="auto">
          <a:xfrm rot="19638817">
            <a:off x="841349" y="2687947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183" y="4473116"/>
            <a:ext cx="2675325" cy="22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0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10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71500" y="800708"/>
            <a:ext cx="6543198" cy="6012668"/>
            <a:chOff x="179512" y="800708"/>
            <a:chExt cx="6543198" cy="6012668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800708"/>
              <a:ext cx="6543198" cy="6012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直角三角形 8"/>
            <p:cNvSpPr/>
            <p:nvPr/>
          </p:nvSpPr>
          <p:spPr>
            <a:xfrm>
              <a:off x="1079612" y="4401108"/>
              <a:ext cx="2124236" cy="1886508"/>
            </a:xfrm>
            <a:prstGeom prst="rtTriangle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115616" y="5481228"/>
              <a:ext cx="13065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Kinematical</a:t>
              </a:r>
            </a:p>
            <a:p>
              <a:pPr algn="ctr"/>
              <a:r>
                <a:rPr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Limit</a:t>
              </a:r>
              <a:endParaRPr kumimoji="1" lang="ja-JP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1" name="直線コネクタ 30"/>
            <p:cNvCxnSpPr/>
            <p:nvPr/>
          </p:nvCxnSpPr>
          <p:spPr>
            <a:xfrm flipV="1">
              <a:off x="2467680" y="933691"/>
              <a:ext cx="0" cy="5375629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テキスト ボックス 31"/>
            <p:cNvSpPr txBox="1"/>
            <p:nvPr/>
          </p:nvSpPr>
          <p:spPr>
            <a:xfrm rot="16200000">
              <a:off x="1922103" y="1942264"/>
              <a:ext cx="8242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M[</a:t>
              </a:r>
              <a:r>
                <a:rPr kumimoji="1" lang="en-US" altLang="ja-JP" sz="12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lang="en-US" altLang="ja-JP" sz="1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]</a:t>
              </a:r>
              <a:endParaRPr kumimoji="1" lang="ja-JP" altLang="en-US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Rectangle 5"/>
            <p:cNvSpPr>
              <a:spLocks/>
            </p:cNvSpPr>
            <p:nvPr/>
          </p:nvSpPr>
          <p:spPr bwMode="auto">
            <a:xfrm rot="19638817">
              <a:off x="1556347" y="2363911"/>
              <a:ext cx="4514056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9pPr>
            </a:lstStyle>
            <a:p>
              <a:pPr algn="ctr"/>
              <a:r>
                <a:rPr lang="en-US" altLang="ja-JP" sz="7200" i="1" dirty="0">
                  <a:ln w="18415" cmpd="sng">
                    <a:solidFill>
                      <a:schemeClr val="tx2">
                        <a:lumMod val="20000"/>
                        <a:lumOff val="80000"/>
                      </a:schemeClr>
                    </a:solidFill>
                    <a:prstDash val="solid"/>
                  </a:ln>
                  <a:noFill/>
                  <a:latin typeface="Helvetica" charset="0"/>
                  <a:ea typeface="ＭＳ Ｐゴシック" charset="-128"/>
                  <a:cs typeface="Helvetica" charset="0"/>
                  <a:sym typeface="Helvetica" charset="0"/>
                </a:rPr>
                <a:t>preliminary</a:t>
              </a:r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3527884" y="915107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618233" y="5713316"/>
            <a:ext cx="60144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p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Momentum Transfer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939641"/>
            <a:ext cx="38524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Momentum transfer </a:t>
            </a:r>
            <a:r>
              <a:rPr lang="en-US" altLang="ja-JP" sz="2400" dirty="0" smtClean="0"/>
              <a:t>ranges </a:t>
            </a:r>
            <a:r>
              <a:rPr lang="en-US" altLang="ja-JP" sz="2400" b="1" dirty="0" smtClean="0"/>
              <a:t>from ~300 to ~600 MeV/c</a:t>
            </a:r>
          </a:p>
          <a:p>
            <a:pPr algn="ctr"/>
            <a:r>
              <a:rPr lang="en-US" altLang="ja-JP" sz="2400" dirty="0" smtClean="0"/>
              <a:t> </a:t>
            </a:r>
            <a:r>
              <a:rPr lang="en-US" altLang="ja-JP" sz="2400" dirty="0"/>
              <a:t>for sub-threshold structure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6" r="35481"/>
          <a:stretch/>
        </p:blipFill>
        <p:spPr bwMode="auto">
          <a:xfrm>
            <a:off x="6528995" y="3869592"/>
            <a:ext cx="2284795" cy="211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6624228" y="6055560"/>
            <a:ext cx="2452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Consistent with E15</a:t>
            </a:r>
            <a:r>
              <a:rPr kumimoji="1" lang="en-US" altLang="ja-JP" sz="2000" baseline="30000" dirty="0" smtClean="0"/>
              <a:t>1st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71137" y="3426470"/>
            <a:ext cx="1148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c.f. E15</a:t>
            </a:r>
            <a:r>
              <a:rPr kumimoji="1" lang="en-US" altLang="ja-JP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0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285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196" y="714824"/>
            <a:ext cx="7380312" cy="613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168174" y="3111351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24762" y="5013176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𝟒𝟕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rot="16200000">
            <a:off x="2172377" y="3936407"/>
            <a:ext cx="200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missing</a:t>
            </a:r>
            <a:r>
              <a:rPr kumimoji="1" lang="en-US" altLang="ja-JP" dirty="0" smtClean="0"/>
              <a:t> acceptance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>
            <a:off x="3213141" y="5121188"/>
            <a:ext cx="0" cy="6120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コンテンツ プレースホルダー 26"/>
          <p:cNvSpPr>
            <a:spLocks noGrp="1"/>
          </p:cNvSpPr>
          <p:nvPr>
            <p:ph idx="1"/>
          </p:nvPr>
        </p:nvSpPr>
        <p:spPr>
          <a:xfrm>
            <a:off x="6125376" y="3969180"/>
            <a:ext cx="2659092" cy="1080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2000" dirty="0" smtClean="0"/>
              <a:t>Flat distribution</a:t>
            </a:r>
          </a:p>
          <a:p>
            <a:pPr marL="0" indent="0" algn="ctr">
              <a:buNone/>
            </a:pPr>
            <a:r>
              <a:rPr lang="en-US" altLang="ja-JP" sz="2000" dirty="0" smtClean="0"/>
              <a:t>prop. </a:t>
            </a:r>
            <a:r>
              <a:rPr lang="en-US" altLang="ja-JP" sz="2000" dirty="0"/>
              <a:t>to phase </a:t>
            </a:r>
            <a:r>
              <a:rPr lang="en-US" altLang="ja-JP" sz="2000" dirty="0" smtClean="0"/>
              <a:t>space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</a:t>
            </a:r>
            <a:r>
              <a:rPr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3NA</a:t>
            </a:r>
            <a:endParaRPr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コンテンツ プレースホルダー 26"/>
          <p:cNvSpPr txBox="1">
            <a:spLocks/>
          </p:cNvSpPr>
          <p:nvPr/>
        </p:nvSpPr>
        <p:spPr>
          <a:xfrm>
            <a:off x="5760132" y="1484904"/>
            <a:ext cx="2988332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Above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 = [Quasi-elastic K] x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[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KNN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]</a:t>
            </a:r>
            <a:endParaRPr lang="en-US" altLang="ja-JP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コンテンツ プレースホルダー 26"/>
          <p:cNvSpPr txBox="1">
            <a:spLocks/>
          </p:cNvSpPr>
          <p:nvPr/>
        </p:nvSpPr>
        <p:spPr>
          <a:xfrm>
            <a:off x="2555776" y="1664904"/>
            <a:ext cx="2016224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Below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Bound-State!</a:t>
            </a:r>
            <a:endParaRPr lang="en-US" altLang="ja-JP" sz="2000" dirty="0" smtClean="0">
              <a:solidFill>
                <a:srgbClr val="FF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Structures in Forward-n Region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cxnSp>
        <p:nvCxnSpPr>
          <p:cNvPr id="7" name="直線矢印コネクタ 6"/>
          <p:cNvCxnSpPr>
            <a:stCxn id="25" idx="1"/>
          </p:cNvCxnSpPr>
          <p:nvPr/>
        </p:nvCxnSpPr>
        <p:spPr>
          <a:xfrm flipH="1">
            <a:off x="5760132" y="3342184"/>
            <a:ext cx="408042" cy="1764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5550811" y="5286111"/>
            <a:ext cx="721953" cy="234026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/>
          <p:cNvGrpSpPr/>
          <p:nvPr/>
        </p:nvGrpSpPr>
        <p:grpSpPr>
          <a:xfrm>
            <a:off x="39084" y="810727"/>
            <a:ext cx="2048640" cy="1934197"/>
            <a:chOff x="83398" y="990747"/>
            <a:chExt cx="2544386" cy="2402249"/>
          </a:xfrm>
        </p:grpSpPr>
        <p:grpSp>
          <p:nvGrpSpPr>
            <p:cNvPr id="20" name="グループ化 19"/>
            <p:cNvGrpSpPr/>
            <p:nvPr/>
          </p:nvGrpSpPr>
          <p:grpSpPr>
            <a:xfrm>
              <a:off x="83398" y="990747"/>
              <a:ext cx="2544386" cy="2402249"/>
              <a:chOff x="-13416" y="1700808"/>
              <a:chExt cx="3089262" cy="2916687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角丸四角形 22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角丸四角形 23"/>
              <p:cNvSpPr/>
              <p:nvPr/>
            </p:nvSpPr>
            <p:spPr>
              <a:xfrm>
                <a:off x="195526" y="2132856"/>
                <a:ext cx="2880320" cy="900100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フリーフォーム 3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リーフォーム 3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テキスト ボックス 36"/>
          <p:cNvSpPr txBox="1"/>
          <p:nvPr/>
        </p:nvSpPr>
        <p:spPr>
          <a:xfrm>
            <a:off x="863588" y="870828"/>
            <a:ext cx="12121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69986" y="1412776"/>
            <a:ext cx="1181734" cy="2539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endParaRPr lang="en-US" altLang="ja-JP" sz="105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5"/>
          <p:cNvSpPr>
            <a:spLocks/>
          </p:cNvSpPr>
          <p:nvPr/>
        </p:nvSpPr>
        <p:spPr bwMode="auto">
          <a:xfrm>
            <a:off x="3455876" y="4041068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8105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r="6444" b="1396"/>
          <a:stretch/>
        </p:blipFill>
        <p:spPr bwMode="auto">
          <a:xfrm>
            <a:off x="107504" y="1160748"/>
            <a:ext cx="4590690" cy="493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kumimoji="1" lang="en-US" altLang="ja-JP" sz="4000" b="1" dirty="0" smtClean="0"/>
              <a:t>Fitting with BW and Gaussian</a:t>
            </a:r>
            <a:endParaRPr kumimoji="1" lang="ja-JP" altLang="en-US" sz="4000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0" y="1304764"/>
            <a:ext cx="45005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Simple fitting after BG subtraction</a:t>
            </a:r>
          </a:p>
          <a:p>
            <a:pPr lvl="1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BS: </a:t>
            </a:r>
            <a:r>
              <a:rPr lang="en-US" altLang="ja-JP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Breit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-Wigner</a:t>
            </a:r>
          </a:p>
          <a:p>
            <a:pPr lvl="1"/>
            <a:r>
              <a:rPr kumimoji="1" lang="en-US" altLang="ja-JP" dirty="0" smtClean="0"/>
              <a:t>QF: Gaussian</a:t>
            </a:r>
          </a:p>
          <a:p>
            <a:pPr lvl="1"/>
            <a:r>
              <a:rPr lang="en-US" altLang="ja-JP" dirty="0" smtClean="0"/>
              <a:t>w/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p contamination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Fit </a:t>
            </a:r>
            <a:r>
              <a:rPr lang="en-US" altLang="ja-JP" dirty="0"/>
              <a:t>values that reproduce the </a:t>
            </a:r>
            <a:r>
              <a:rPr lang="en-US" altLang="ja-JP" dirty="0" smtClean="0"/>
              <a:t>spectrum</a:t>
            </a:r>
          </a:p>
          <a:p>
            <a:pPr lvl="1"/>
            <a:r>
              <a:rPr lang="en-US" altLang="ja-JP" sz="2400" dirty="0"/>
              <a:t>B.E </a:t>
            </a:r>
            <a:r>
              <a:rPr lang="en-US" altLang="ja-JP" sz="2400" dirty="0" smtClean="0"/>
              <a:t>~ 35 MeV/c</a:t>
            </a:r>
            <a:r>
              <a:rPr lang="en-US" altLang="ja-JP" sz="2400" baseline="30000" dirty="0" smtClean="0"/>
              <a:t>2</a:t>
            </a:r>
            <a:endParaRPr lang="en-US" altLang="ja-JP" sz="2400" baseline="30000" dirty="0"/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G</a:t>
            </a:r>
            <a:r>
              <a:rPr lang="en-US" altLang="ja-JP" sz="2400" dirty="0" smtClean="0"/>
              <a:t>    ~ 75 </a:t>
            </a:r>
            <a:r>
              <a:rPr lang="en-US" altLang="ja-JP" sz="2400" dirty="0"/>
              <a:t>MeV/c</a:t>
            </a:r>
            <a:r>
              <a:rPr lang="en-US" altLang="ja-JP" sz="2400" baseline="30000" dirty="0"/>
              <a:t>2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12291" y="2888940"/>
            <a:ext cx="1792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Fermi-mom. Eff.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2663788" y="2447890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04248" y="3378478"/>
            <a:ext cx="2383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from MM(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3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He(K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,</a:t>
            </a:r>
            <a:r>
              <a:rPr kumimoji="1" lang="en-US" altLang="ja-JP" sz="1600" b="1" dirty="0" err="1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)X)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 rot="20336822">
            <a:off x="5488094" y="5033306"/>
            <a:ext cx="1508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400" i="1" dirty="0">
                <a:ln w="12700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47564" y="1412776"/>
            <a:ext cx="792088" cy="4356484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347864" y="1417533"/>
            <a:ext cx="1152128" cy="4356484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90899" y="4134562"/>
            <a:ext cx="1332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 smtClean="0">
                <a:solidFill>
                  <a:srgbClr val="FF0000"/>
                </a:solidFill>
              </a:rPr>
              <a:t>Fitting region</a:t>
            </a:r>
            <a:endParaRPr kumimoji="1" lang="ja-JP" alt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1439652" y="4185084"/>
            <a:ext cx="1908212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4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Sliced </a:t>
            </a:r>
            <a:r>
              <a:rPr lang="en-US" altLang="ja-JP" b="1" dirty="0" smtClean="0"/>
              <a:t>by </a:t>
            </a:r>
            <a:r>
              <a:rPr kumimoji="1" lang="en-US" altLang="ja-JP" b="1" dirty="0" smtClean="0"/>
              <a:t>Reaction Angle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1120327"/>
            <a:ext cx="28487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95" y="1160748"/>
            <a:ext cx="2839900" cy="28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948085"/>
            <a:ext cx="27692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53292"/>
            <a:ext cx="2835483" cy="286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84" y="3970959"/>
            <a:ext cx="2870816" cy="28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3164" y="772108"/>
            <a:ext cx="3934780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 err="1" smtClean="0"/>
              <a:t>cos</a:t>
            </a:r>
            <a:r>
              <a:rPr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 smtClean="0"/>
              <a:t>n</a:t>
            </a:r>
            <a:r>
              <a:rPr lang="en-US" altLang="ja-JP" b="1" dirty="0" smtClean="0"/>
              <a:t> dependence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20533" y="2751311"/>
            <a:ext cx="2119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smtClean="0"/>
              <a:t>0.95&lt;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&lt;1.0</a:t>
            </a:r>
            <a:endParaRPr kumimoji="1" lang="ja-JP" altLang="en-US" sz="2400" b="1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183100" y="1304764"/>
            <a:ext cx="2840728" cy="2682038"/>
            <a:chOff x="83398" y="990748"/>
            <a:chExt cx="2544384" cy="2402250"/>
          </a:xfrm>
        </p:grpSpPr>
        <p:grpSp>
          <p:nvGrpSpPr>
            <p:cNvPr id="12" name="グループ化 11"/>
            <p:cNvGrpSpPr/>
            <p:nvPr/>
          </p:nvGrpSpPr>
          <p:grpSpPr>
            <a:xfrm>
              <a:off x="83398" y="990748"/>
              <a:ext cx="2544384" cy="2402250"/>
              <a:chOff x="-13416" y="1700808"/>
              <a:chExt cx="3089261" cy="2916687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角丸四角形 16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" name="フリーフォーム 1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 1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1727684" y="1482896"/>
            <a:ext cx="12811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33341" y="5667635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0.75&lt;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&lt;0.80</a:t>
            </a:r>
            <a:endParaRPr kumimoji="1" lang="ja-JP" altLang="en-US" sz="2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71900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&lt;0.85</a:t>
            </a:r>
            <a:endParaRPr kumimoji="1" lang="ja-JP" altLang="en-US" sz="2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3568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&lt;0.90</a:t>
            </a:r>
            <a:endParaRPr kumimoji="1" lang="ja-JP" altLang="en-US" sz="24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71037" y="2751311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0.90&lt;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&lt;0.95</a:t>
            </a:r>
            <a:endParaRPr kumimoji="1" lang="ja-JP" altLang="en-US" sz="24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467544" y="2636912"/>
            <a:ext cx="865461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3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5472100" y="4145439"/>
            <a:ext cx="2952328" cy="2720643"/>
            <a:chOff x="5292080" y="4145439"/>
            <a:chExt cx="2952328" cy="272064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4145439"/>
              <a:ext cx="2952328" cy="2720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テキスト ボックス 10"/>
            <p:cNvSpPr txBox="1"/>
            <p:nvPr/>
          </p:nvSpPr>
          <p:spPr>
            <a:xfrm>
              <a:off x="5965578" y="5220489"/>
              <a:ext cx="20885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600" dirty="0" err="1"/>
                <a:t>Sekihara</a:t>
              </a:r>
              <a:r>
                <a:rPr lang="en-US" altLang="ja-JP" sz="1600" dirty="0"/>
                <a:t>, </a:t>
              </a:r>
              <a:r>
                <a:rPr lang="en-US" altLang="ja-JP" sz="1600" dirty="0" err="1"/>
                <a:t>Oset</a:t>
              </a:r>
              <a:r>
                <a:rPr lang="en-US" altLang="ja-JP" sz="1600" dirty="0"/>
                <a:t>, Ramos</a:t>
              </a:r>
              <a:r>
                <a:rPr lang="en-US" altLang="ja-JP" sz="1600" dirty="0" smtClean="0"/>
                <a:t>,</a:t>
              </a:r>
            </a:p>
            <a:p>
              <a:pPr algn="ctr"/>
              <a:r>
                <a:rPr lang="en-US" altLang="ja-JP" sz="1600" dirty="0" smtClean="0"/>
                <a:t>PTEP(2016)123D03</a:t>
              </a:r>
              <a:endParaRPr lang="en-US" altLang="ja-JP" sz="1600" dirty="0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6732240" y="4221088"/>
              <a:ext cx="0" cy="557531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>
              <a:off x="6876256" y="4230380"/>
              <a:ext cx="576064" cy="386752"/>
            </a:xfrm>
            <a:prstGeom prst="line">
              <a:avLst/>
            </a:prstGeom>
            <a:ln>
              <a:solidFill>
                <a:srgbClr val="0070C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/>
            <p:cNvSpPr txBox="1"/>
            <p:nvPr/>
          </p:nvSpPr>
          <p:spPr>
            <a:xfrm>
              <a:off x="6513402" y="4742615"/>
              <a:ext cx="5068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B.S.</a:t>
              </a:r>
              <a:endParaRPr kumimoji="1" lang="ja-JP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344308" y="4566610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0070C0"/>
                  </a:solidFill>
                </a:rPr>
                <a:t>QF</a:t>
              </a:r>
              <a:endParaRPr kumimoji="1" lang="ja-JP" altLang="en-US" sz="16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Reaction Angle Dependence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4005064"/>
            <a:ext cx="5544108" cy="2861018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Above M(K</a:t>
            </a:r>
            <a:r>
              <a:rPr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lang="en-US" altLang="ja-JP" b="1" dirty="0" smtClean="0">
                <a:solidFill>
                  <a:srgbClr val="0070C0"/>
                </a:solidFill>
              </a:rPr>
              <a:t>pp):</a:t>
            </a:r>
          </a:p>
          <a:p>
            <a:pPr lvl="1"/>
            <a:r>
              <a:rPr lang="en-US" altLang="ja-JP" b="1" dirty="0" smtClean="0">
                <a:solidFill>
                  <a:srgbClr val="0070C0"/>
                </a:solidFill>
              </a:rPr>
              <a:t>peak shift by recoil kaon energy</a:t>
            </a:r>
          </a:p>
          <a:p>
            <a:r>
              <a:rPr kumimoji="1" lang="en-US" altLang="ja-JP" b="1" dirty="0" smtClean="0">
                <a:solidFill>
                  <a:srgbClr val="FF0000"/>
                </a:solidFill>
              </a:rPr>
              <a:t>Below M(K</a:t>
            </a:r>
            <a:r>
              <a:rPr kumimoji="1" lang="en-US" altLang="ja-JP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pp):</a:t>
            </a:r>
          </a:p>
          <a:p>
            <a:pPr lvl="1"/>
            <a:r>
              <a:rPr kumimoji="1" lang="en-US" altLang="ja-JP" b="1" dirty="0" smtClean="0">
                <a:solidFill>
                  <a:srgbClr val="FF0000"/>
                </a:solidFill>
              </a:rPr>
              <a:t>peak is independent  of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cos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n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 ~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ymap" panose="00000400000000000000" pitchFamily="2" charset="0"/>
              </a:rPr>
              <a:t>L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p</a:t>
            </a:r>
            <a:endParaRPr kumimoji="1" lang="en-US" altLang="ja-JP" b="1" baseline="-25000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ja-JP" b="1" dirty="0" smtClean="0">
                <a:solidFill>
                  <a:srgbClr val="FF0000"/>
                </a:solidFill>
              </a:rPr>
              <a:t>     </a:t>
            </a:r>
            <a:r>
              <a:rPr lang="en-US" altLang="ja-JP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would be S=-1 di-baryon</a:t>
            </a:r>
            <a:endParaRPr kumimoji="1" lang="en-US" altLang="ja-JP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b="1" dirty="0"/>
              <a:t>S</a:t>
            </a:r>
            <a:r>
              <a:rPr lang="en-US" altLang="ja-JP" b="1" dirty="0" smtClean="0"/>
              <a:t>imilar tendency as in a theoretical calculation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126592"/>
            <a:ext cx="4392488" cy="28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126592"/>
            <a:ext cx="4359399" cy="29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367644" y="802556"/>
            <a:ext cx="190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Peak position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60232" y="802556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Width</a:t>
            </a:r>
            <a:endParaRPr kumimoji="1" lang="ja-JP" altLang="en-US" sz="24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15616" y="1882676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Gaussian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25936" y="2717155"/>
            <a:ext cx="1825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rgbClr val="FF0000"/>
                </a:solidFill>
              </a:rPr>
              <a:t>Breit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-Wigner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2843808" y="1201465"/>
            <a:ext cx="487078" cy="6812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419507"/>
              </p:ext>
            </p:extLst>
          </p:nvPr>
        </p:nvGraphicFramePr>
        <p:xfrm>
          <a:off x="3311860" y="764704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5" name="数式" r:id="rId6" imgW="1396800" imgH="469800" progId="Equation.3">
                  <p:embed/>
                </p:oleObj>
              </mc:Choice>
              <mc:Fallback>
                <p:oleObj name="数式" r:id="rId6" imgW="1396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1860" y="764704"/>
                        <a:ext cx="1397000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620688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Present Status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7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896036" y="836712"/>
            <a:ext cx="4247964" cy="47525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smtClean="0"/>
              <a:t>Exp. </a:t>
            </a:r>
            <a:r>
              <a:rPr kumimoji="1" lang="en-US" altLang="ja-JP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CANDIDATES</a:t>
            </a:r>
          </a:p>
          <a:p>
            <a:pPr lvl="1"/>
            <a:r>
              <a:rPr lang="en-US" altLang="ja-JP" b="1" i="1" dirty="0" smtClean="0">
                <a:solidFill>
                  <a:srgbClr val="FF0000"/>
                </a:solidFill>
              </a:rPr>
              <a:t>Upper limit</a:t>
            </a:r>
          </a:p>
          <a:p>
            <a:pPr lvl="2"/>
            <a:r>
              <a:rPr lang="en-US" altLang="ja-JP" dirty="0" smtClean="0"/>
              <a:t>LEPS/HADES</a:t>
            </a:r>
          </a:p>
          <a:p>
            <a:pPr lvl="1"/>
            <a:r>
              <a:rPr lang="en-US" altLang="ja-JP" b="1" i="1" dirty="0" smtClean="0">
                <a:solidFill>
                  <a:srgbClr val="00B0F0"/>
                </a:solidFill>
              </a:rPr>
              <a:t>B.E ~ 10-40 MeV</a:t>
            </a:r>
          </a:p>
          <a:p>
            <a:pPr lvl="2"/>
            <a:r>
              <a:rPr kumimoji="1" lang="en-US" altLang="ja-JP" dirty="0" smtClean="0"/>
              <a:t>E15</a:t>
            </a:r>
            <a:endParaRPr kumimoji="1" lang="en-US" altLang="ja-JP" baseline="30000" dirty="0"/>
          </a:p>
          <a:p>
            <a:pPr lvl="1"/>
            <a:r>
              <a:rPr lang="en-US" altLang="ja-JP" b="1" i="1" dirty="0" smtClean="0">
                <a:solidFill>
                  <a:srgbClr val="0070C0"/>
                </a:solidFill>
              </a:rPr>
              <a:t>B.E. ~ 100 MeV</a:t>
            </a:r>
          </a:p>
          <a:p>
            <a:pPr lvl="2"/>
            <a:r>
              <a:rPr kumimoji="1" lang="en-US" altLang="ja-JP" dirty="0" smtClean="0"/>
              <a:t>FINUDA/DISTO/E27</a:t>
            </a:r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err="1" smtClean="0"/>
              <a:t>Theor</a:t>
            </a:r>
            <a:r>
              <a:rPr kumimoji="1" lang="en-US" altLang="ja-JP" b="1" dirty="0" smtClean="0"/>
              <a:t>. calculations.</a:t>
            </a:r>
          </a:p>
          <a:p>
            <a:pPr lvl="1"/>
            <a:r>
              <a:rPr kumimoji="1" lang="en-US" altLang="ja-JP" dirty="0" smtClean="0"/>
              <a:t>Difficult to reproduce deeply bound state using normal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err="1" smtClean="0"/>
              <a:t>N</a:t>
            </a:r>
            <a:r>
              <a:rPr kumimoji="1" lang="en-US" altLang="ja-JP" dirty="0" smtClean="0"/>
              <a:t> int.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899592" y="3140968"/>
            <a:ext cx="900100" cy="115212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2015716" y="2429272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75312" y="4293096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051720" y="4185084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81035" y="5553236"/>
            <a:ext cx="6015301" cy="1261884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further understanding: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(1405</a:t>
            </a:r>
            <a:r>
              <a:rPr lang="en-US" altLang="ja-JP" sz="2400" b="1" dirty="0">
                <a:solidFill>
                  <a:srgbClr val="FFFF00"/>
                </a:solidFill>
              </a:rPr>
              <a:t>)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production   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aseline="30000" dirty="0" smtClean="0">
                <a:solidFill>
                  <a:schemeClr val="bg1"/>
                </a:solidFill>
                <a:latin typeface="Symbol" panose="05050102010706020507" pitchFamily="18" charset="2"/>
              </a:rPr>
              <a:t>*</a:t>
            </a:r>
            <a:r>
              <a:rPr lang="en-US" altLang="ja-JP" sz="2400" dirty="0" smtClean="0">
                <a:solidFill>
                  <a:schemeClr val="bg1"/>
                </a:solidFill>
              </a:rPr>
              <a:t>N doorway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FFFF00"/>
                </a:solidFill>
              </a:rPr>
              <a:t>N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 </a:t>
            </a:r>
            <a:r>
              <a:rPr lang="en-US" altLang="ja-JP" sz="2400" b="1" dirty="0">
                <a:solidFill>
                  <a:srgbClr val="FFFF00"/>
                </a:solidFill>
              </a:rPr>
              <a:t>decay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channel     </a:t>
            </a:r>
            <a:r>
              <a:rPr lang="en-US" altLang="ja-JP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new info. of 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bar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NN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799692" y="3212976"/>
            <a:ext cx="72008" cy="193830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glow rad="533400">
              <a:schemeClr val="accent2">
                <a:satMod val="175000"/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424981" y="263691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E15-2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endParaRPr kumimoji="1" lang="ja-JP" altLang="en-US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129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770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4934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215516" y="872716"/>
            <a:ext cx="8784976" cy="291632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 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latin typeface="+mn-lt"/>
              </a:rPr>
              <a:t>pn</a:t>
            </a:r>
            <a:r>
              <a:rPr kumimoji="1" lang="en-US" altLang="ja-JP" b="1" dirty="0" smtClean="0">
                <a:latin typeface="+mn-lt"/>
              </a:rPr>
              <a:t> @ E15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 smtClean="0"/>
                  <a:t>Exclusive measurement </a:t>
                </a:r>
                <a:r>
                  <a:rPr lang="en-US" altLang="ja-JP" sz="2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 smtClean="0"/>
                  <a:t> final state in K</a:t>
                </a:r>
                <a:r>
                  <a:rPr lang="en-US" altLang="ja-JP" sz="2800" b="1" u="sng" baseline="30000" dirty="0" smtClean="0"/>
                  <a:t>-</a:t>
                </a:r>
                <a:r>
                  <a:rPr lang="en-US" altLang="ja-JP" sz="2800" b="1" u="sng" dirty="0" smtClean="0"/>
                  <a:t>+</a:t>
                </a:r>
                <a:r>
                  <a:rPr lang="en-US" altLang="ja-JP" sz="2800" b="1" u="sng" baseline="30000" dirty="0" smtClean="0"/>
                  <a:t>3</a:t>
                </a:r>
                <a:r>
                  <a:rPr lang="en-US" altLang="ja-JP" sz="2800" b="1" u="sng" dirty="0" smtClean="0"/>
                  <a:t>He</a:t>
                </a:r>
                <a:endParaRPr lang="en-US" altLang="ja-JP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 smtClean="0"/>
              <a:t>Experimental challenge</a:t>
            </a:r>
            <a:r>
              <a:rPr lang="en-US" altLang="ja-JP" sz="2400" dirty="0" smtClean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3600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etection efficiency ~ 3%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40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 smtClean="0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 smtClean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</a:t>
            </a:r>
            <a:r>
              <a:rPr lang="en-US" altLang="ja-JP" sz="2000" dirty="0" smtClean="0"/>
              <a:t>hits </a:t>
            </a:r>
            <a:r>
              <a:rPr lang="en-US" altLang="ja-JP" sz="2000" smtClean="0"/>
              <a:t>are selected</a:t>
            </a:r>
            <a:endParaRPr lang="en-US" altLang="ja-JP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</a:t>
            </a:r>
            <a:r>
              <a:rPr lang="en-US" altLang="ja-JP" sz="2000" dirty="0" smtClean="0"/>
              <a:t>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1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874050"/>
            <a:ext cx="2736303" cy="197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2311474" y="1285434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5076056" y="329864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807804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508104" y="288894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cxnSp>
        <p:nvCxnSpPr>
          <p:cNvPr id="29" name="直線矢印コネクタ 28"/>
          <p:cNvCxnSpPr>
            <a:stCxn id="30" idx="2"/>
          </p:cNvCxnSpPr>
          <p:nvPr/>
        </p:nvCxnSpPr>
        <p:spPr>
          <a:xfrm flipH="1">
            <a:off x="3959932" y="2116016"/>
            <a:ext cx="1029772" cy="13553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4139952" y="159279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cxnSp>
        <p:nvCxnSpPr>
          <p:cNvPr id="31" name="直線矢印コネクタ 30"/>
          <p:cNvCxnSpPr>
            <a:stCxn id="32" idx="2"/>
          </p:cNvCxnSpPr>
          <p:nvPr/>
        </p:nvCxnSpPr>
        <p:spPr>
          <a:xfrm flipH="1">
            <a:off x="6768244" y="4293096"/>
            <a:ext cx="993768" cy="114574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912260" y="376987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4" y="2834934"/>
            <a:ext cx="1987721" cy="1908212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5" y="4905164"/>
            <a:ext cx="1987721" cy="190821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143379" y="5769260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6290" y="270892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K</a:t>
            </a:r>
            <a:r>
              <a:rPr lang="en-US" altLang="ja-JP" b="1" baseline="30000" dirty="0"/>
              <a:t>0</a:t>
            </a:r>
            <a:r>
              <a:rPr lang="en-US" altLang="ja-JP" b="1" dirty="0">
                <a:sym typeface="Wingdings" panose="05000000000000000000" pitchFamily="2" charset="2"/>
              </a:rPr>
              <a:t>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-</a:t>
            </a:r>
            <a:endParaRPr lang="en-US" altLang="ja-JP" b="1" baseline="30000" dirty="0">
              <a:sym typeface="Wingdings" panose="05000000000000000000" pitchFamily="2" charset="2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16290" y="4743146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p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>
                <a:sym typeface="Wingdings" panose="05000000000000000000" pitchFamily="2" charset="2"/>
              </a:rPr>
              <a:t>-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35496" y="928976"/>
            <a:ext cx="2304256" cy="59290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259632" y="3563724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6271475" y="734629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円/楕円 7174"/>
          <p:cNvSpPr/>
          <p:nvPr/>
        </p:nvSpPr>
        <p:spPr>
          <a:xfrm>
            <a:off x="1532037" y="193238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円/楕円 47"/>
          <p:cNvSpPr/>
          <p:nvPr/>
        </p:nvSpPr>
        <p:spPr>
          <a:xfrm rot="19617714">
            <a:off x="1226500" y="2098518"/>
            <a:ext cx="717280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1661020" y="128543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円/楕円 50"/>
          <p:cNvSpPr/>
          <p:nvPr/>
        </p:nvSpPr>
        <p:spPr>
          <a:xfrm rot="1344692">
            <a:off x="7231850" y="2266526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3923928" y="4221089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3491880" y="4761148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062408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4319972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7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1" name="コンテンツ プレースホルダ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3"/>
          <a:stretch/>
        </p:blipFill>
        <p:spPr>
          <a:xfrm>
            <a:off x="1381392" y="1110773"/>
            <a:ext cx="6381215" cy="5663899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900062" y="836712"/>
            <a:ext cx="3364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</a:t>
            </a:r>
            <a:r>
              <a:rPr kumimoji="1" lang="en-US" altLang="ja-JP" sz="2400" b="1" dirty="0" err="1" smtClean="0"/>
              <a:t>n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err="1"/>
              <a:t>+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80012" y="5337211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(1405)p </a:t>
            </a:r>
            <a:r>
              <a:rPr kumimoji="1" lang="en-US" altLang="ja-JP" sz="2400" b="1" dirty="0" err="1" smtClean="0"/>
              <a:t>n</a:t>
            </a:r>
            <a:r>
              <a:rPr kumimoji="1" lang="en-US" altLang="ja-JP" sz="2400" b="1" baseline="-25000" dirty="0" err="1" smtClean="0"/>
              <a:t>miss</a:t>
            </a:r>
            <a:endParaRPr kumimoji="1" lang="ja-JP" altLang="en-US" sz="2400" b="1" baseline="-25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278665" y="5337212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(1520)p </a:t>
            </a:r>
            <a:r>
              <a:rPr kumimoji="1" lang="en-US" altLang="ja-JP" sz="2400" b="1" dirty="0" err="1" smtClean="0"/>
              <a:t>n</a:t>
            </a:r>
            <a:r>
              <a:rPr kumimoji="1" lang="en-US" altLang="ja-JP" sz="2400" b="1" baseline="-25000" dirty="0" err="1" smtClean="0"/>
              <a:t>miss</a:t>
            </a:r>
            <a:endParaRPr kumimoji="1" lang="ja-JP" altLang="en-US" sz="2400" b="1" baseline="-25000" dirty="0"/>
          </a:p>
        </p:txBody>
      </p:sp>
      <p:cxnSp>
        <p:nvCxnSpPr>
          <p:cNvPr id="36" name="直線矢印コネクタ 35"/>
          <p:cNvCxnSpPr>
            <a:stCxn id="34" idx="0"/>
          </p:cNvCxnSpPr>
          <p:nvPr/>
        </p:nvCxnSpPr>
        <p:spPr>
          <a:xfrm flipV="1">
            <a:off x="3273489" y="3609021"/>
            <a:ext cx="614435" cy="172819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26" idx="1"/>
          </p:cNvCxnSpPr>
          <p:nvPr/>
        </p:nvCxnSpPr>
        <p:spPr>
          <a:xfrm flipH="1" flipV="1">
            <a:off x="4031940" y="4221088"/>
            <a:ext cx="648072" cy="13469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7"/>
          <a:stretch/>
        </p:blipFill>
        <p:spPr bwMode="auto">
          <a:xfrm>
            <a:off x="4653202" y="1304764"/>
            <a:ext cx="2475082" cy="22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3704767" y="122346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247964" y="1232756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/>
          <p:nvPr/>
        </p:nvCxnSpPr>
        <p:spPr>
          <a:xfrm>
            <a:off x="3989662" y="1602088"/>
            <a:ext cx="6274" cy="422756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4608004" y="1628800"/>
            <a:ext cx="6274" cy="422756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/楕円 17"/>
          <p:cNvSpPr/>
          <p:nvPr/>
        </p:nvSpPr>
        <p:spPr>
          <a:xfrm rot="1344692">
            <a:off x="5468751" y="2714072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6381627" y="2576093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1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9299"/>
          <a:stretch/>
        </p:blipFill>
        <p:spPr>
          <a:xfrm>
            <a:off x="4628842" y="827644"/>
            <a:ext cx="4443658" cy="353746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/>
          <a:stretch/>
        </p:blipFill>
        <p:spPr>
          <a:xfrm>
            <a:off x="4627082" y="4388544"/>
            <a:ext cx="4445418" cy="242482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r>
                  <a:rPr kumimoji="1" lang="en-US" altLang="ja-JP" b="1" dirty="0" smtClean="0"/>
                  <a:t> Final-State [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b="1" dirty="0" smtClean="0"/>
                  <a:t>]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5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/>
          <p:cNvSpPr txBox="1"/>
          <p:nvPr/>
        </p:nvSpPr>
        <p:spPr>
          <a:xfrm>
            <a:off x="143508" y="980728"/>
            <a:ext cx="4140460" cy="2000548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u="sng" dirty="0" smtClean="0"/>
              <a:t>Event Selection</a:t>
            </a:r>
          </a:p>
          <a:p>
            <a:r>
              <a:rPr lang="en-US" altLang="ja-JP" sz="2000" b="1" dirty="0" smtClean="0"/>
              <a:t>Missing n:</a:t>
            </a:r>
          </a:p>
          <a:p>
            <a:r>
              <a:rPr lang="en-US" altLang="ja-JP" sz="2000" dirty="0" smtClean="0"/>
              <a:t>    0.85 &lt; MM(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+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-</a:t>
            </a:r>
            <a:r>
              <a:rPr lang="en-US" altLang="ja-JP" sz="2000" dirty="0" err="1" smtClean="0"/>
              <a:t>pn</a:t>
            </a:r>
            <a:r>
              <a:rPr lang="en-US" altLang="ja-JP" sz="2000" dirty="0" smtClean="0"/>
              <a:t>) &lt;1.03 GeV/c</a:t>
            </a:r>
            <a:r>
              <a:rPr lang="en-US" altLang="ja-JP" sz="2000" baseline="30000" dirty="0" smtClean="0"/>
              <a:t>2</a:t>
            </a:r>
          </a:p>
          <a:p>
            <a:r>
              <a:rPr kumimoji="1" lang="en-US" altLang="ja-JP" sz="20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000" b="1" dirty="0" smtClean="0"/>
              <a:t> mass:</a:t>
            </a:r>
          </a:p>
          <a:p>
            <a:r>
              <a:rPr lang="en-US" altLang="ja-JP" sz="2000" dirty="0" smtClean="0"/>
              <a:t>    </a:t>
            </a:r>
            <a:r>
              <a:rPr lang="pl-PL" altLang="ja-JP" sz="2000" dirty="0" smtClean="0"/>
              <a:t>1.18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-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1.20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-</a:t>
            </a:r>
            <a:endParaRPr lang="pl-PL" altLang="ja-JP" sz="2000" baseline="30000" dirty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</a:t>
            </a:r>
            <a:r>
              <a:rPr lang="pl-PL" altLang="ja-JP" sz="2000" dirty="0" smtClean="0"/>
              <a:t>1.19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+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1.21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endParaRPr lang="pl-PL" altLang="ja-JP" sz="2000" baseline="300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9168"/>
          <a:stretch/>
        </p:blipFill>
        <p:spPr>
          <a:xfrm rot="16200000">
            <a:off x="2195740" y="4365102"/>
            <a:ext cx="2592282" cy="2304253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6696236" y="253528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882833" y="59403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6229854" y="5956756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143509" y="3107612"/>
                <a:ext cx="4140459" cy="1221488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400" b="1" u="sng" dirty="0" smtClean="0"/>
                  <a:t>“Simple” PS-Background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dirty="0">
                        <a:latin typeface="Cambria Math"/>
                      </a:rPr>
                      <m:t>𝐩𝐧</m:t>
                    </m:r>
                  </m:oMath>
                </a14:m>
                <a:r>
                  <a:rPr kumimoji="1" lang="ja-JP" altLang="en-US" sz="2400" dirty="0" smtClean="0"/>
                  <a:t> </a:t>
                </a:r>
                <a:r>
                  <a:rPr lang="en-US" altLang="ja-JP" sz="2400" dirty="0" smtClean="0"/>
                  <a:t>phase-space with the detector acceptance 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09" y="3107612"/>
                <a:ext cx="4140459" cy="1221488"/>
              </a:xfrm>
              <a:prstGeom prst="rect">
                <a:avLst/>
              </a:prstGeom>
              <a:blipFill rotWithShape="1">
                <a:blip r:embed="rId7"/>
                <a:stretch>
                  <a:fillRect l="-2050" t="-2941" r="-439" b="-9314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84268" y="1461433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268" y="1461433"/>
                <a:ext cx="1479892" cy="482824"/>
              </a:xfrm>
              <a:prstGeom prst="rect">
                <a:avLst/>
              </a:prstGeom>
              <a:blipFill rotWithShape="1">
                <a:blip r:embed="rId8"/>
                <a:stretch>
                  <a:fillRect l="-6612" t="-5063" r="-578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6696236" y="5773595"/>
            <a:ext cx="1974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b="1" dirty="0">
                <a:solidFill>
                  <a:srgbClr val="0070C0"/>
                </a:solidFill>
              </a:rPr>
              <a:t>concentrated in forward-n region</a:t>
            </a:r>
            <a:endParaRPr lang="ja-JP" altLang="en-US" b="1" dirty="0">
              <a:solidFill>
                <a:srgbClr val="0070C0"/>
              </a:solidFill>
            </a:endParaRPr>
          </a:p>
        </p:txBody>
      </p:sp>
      <p:cxnSp>
        <p:nvCxnSpPr>
          <p:cNvPr id="27" name="直線矢印コネクタ 26"/>
          <p:cNvCxnSpPr>
            <a:stCxn id="24" idx="0"/>
          </p:cNvCxnSpPr>
          <p:nvPr/>
        </p:nvCxnSpPr>
        <p:spPr>
          <a:xfrm flipH="1" flipV="1">
            <a:off x="6618424" y="4689142"/>
            <a:ext cx="1065019" cy="108445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8" name="直線矢印コネクタ 7"/>
          <p:cNvCxnSpPr>
            <a:stCxn id="6" idx="3"/>
          </p:cNvCxnSpPr>
          <p:nvPr/>
        </p:nvCxnSpPr>
        <p:spPr>
          <a:xfrm>
            <a:off x="4283968" y="3718356"/>
            <a:ext cx="2211343" cy="20659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832140" y="836712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16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5" name="円/楕円 24"/>
          <p:cNvSpPr/>
          <p:nvPr/>
        </p:nvSpPr>
        <p:spPr>
          <a:xfrm>
            <a:off x="746382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 smtClean="0"/>
                  <a:t>)</a:t>
                </a:r>
                <a:r>
                  <a:rPr lang="en-US" altLang="ja-JP" b="1" dirty="0"/>
                  <a:t>p </a:t>
                </a:r>
                <a:r>
                  <a:rPr lang="en-US" altLang="ja-JP" b="1" dirty="0" err="1"/>
                  <a:t>n</a:t>
                </a:r>
                <a:r>
                  <a:rPr lang="en-US" altLang="ja-JP" b="1" baseline="-25000" dirty="0" err="1"/>
                  <a:t>miss</a:t>
                </a:r>
                <a:r>
                  <a:rPr lang="en-US" altLang="ja-JP" b="1" dirty="0"/>
                  <a:t> </a:t>
                </a:r>
                <a:r>
                  <a:rPr lang="en-US" altLang="ja-JP" b="1" dirty="0" smtClean="0"/>
                  <a:t>vs.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i="0" dirty="0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b="1" i="1" dirty="0" smtClean="0"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lang="en-US" altLang="ja-JP" b="1" dirty="0" smtClean="0"/>
                  <a:t>)n </a:t>
                </a:r>
                <a:r>
                  <a:rPr lang="en-US" altLang="ja-JP" b="1" dirty="0" err="1"/>
                  <a:t>n</a:t>
                </a:r>
                <a:r>
                  <a:rPr lang="en-US" altLang="ja-JP" b="1" baseline="-25000" dirty="0" err="1"/>
                  <a:t>miss</a:t>
                </a:r>
                <a:r>
                  <a:rPr lang="en-US" altLang="ja-JP" b="1" dirty="0"/>
                  <a:t> 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2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6" b="533"/>
          <a:stretch/>
        </p:blipFill>
        <p:spPr>
          <a:xfrm>
            <a:off x="128342" y="1521752"/>
            <a:ext cx="4443658" cy="391145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367644" y="1537207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16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483685" y="1998872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685" y="1998872"/>
                <a:ext cx="1479892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コンテンツ プレースホルダ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4464000" cy="42854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7164288" y="2009451"/>
                <a:ext cx="1309910" cy="461665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i="0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009451"/>
                <a:ext cx="130991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977" t="-10667" r="-6977" b="-30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テキスト ボックス 18"/>
          <p:cNvSpPr txBox="1"/>
          <p:nvPr/>
        </p:nvSpPr>
        <p:spPr>
          <a:xfrm rot="16200000">
            <a:off x="5552385" y="1772912"/>
            <a:ext cx="5293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6199735" y="1772111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1382333" y="44651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1771164" y="4488580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cxnSp>
        <p:nvCxnSpPr>
          <p:cNvPr id="25" name="直線コネクタ 24"/>
          <p:cNvCxnSpPr/>
          <p:nvPr/>
        </p:nvCxnSpPr>
        <p:spPr>
          <a:xfrm flipV="1">
            <a:off x="6156176" y="1593760"/>
            <a:ext cx="0" cy="345638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5805019" y="17648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0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>
                <a:solidFill>
                  <a:srgbClr val="FF0000"/>
                </a:solidFill>
              </a:rPr>
              <a:t>)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45288" y="3229395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771950" y="3076311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400" b="1" dirty="0" smtClean="0"/>
              <a:t>(1385)</a:t>
            </a:r>
            <a:r>
              <a:rPr kumimoji="1" lang="en-US" altLang="ja-JP" sz="2400" b="1" baseline="30000" dirty="0" smtClean="0"/>
              <a:t>+</a:t>
            </a:r>
            <a:endParaRPr kumimoji="1" lang="ja-JP" altLang="en-US" sz="24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990579" y="929952"/>
                <a:ext cx="7130415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400" b="0" i="1" dirty="0">
                        <a:latin typeface="Cambria Math"/>
                        <a:ea typeface="Cambria Math"/>
                      </a:rPr>
                      <m:t>𝛬</m:t>
                    </m:r>
                  </m:oMath>
                </a14:m>
                <a:r>
                  <a:rPr lang="en-US" altLang="ja-JP" sz="2400" dirty="0" smtClean="0"/>
                  <a:t>n</a:t>
                </a:r>
                <a:r>
                  <a:rPr lang="en-US" altLang="ja-JP" sz="2400" dirty="0"/>
                  <a:t> </a:t>
                </a:r>
                <a:r>
                  <a:rPr lang="en-US" altLang="ja-JP" sz="2400" dirty="0" err="1" smtClean="0"/>
                  <a:t>n</a:t>
                </a:r>
                <a:r>
                  <a:rPr lang="en-US" altLang="ja-JP" sz="2400" baseline="-25000" dirty="0" err="1" smtClean="0"/>
                  <a:t>miss</a:t>
                </a:r>
                <a:r>
                  <a:rPr lang="en-US" altLang="ja-JP" sz="2400" dirty="0" smtClean="0"/>
                  <a:t> final state was obtained as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400" dirty="0"/>
                  <a:t>p </a:t>
                </a:r>
                <a:r>
                  <a:rPr lang="en-US" altLang="ja-JP" sz="2400" dirty="0" err="1"/>
                  <a:t>n</a:t>
                </a:r>
                <a:r>
                  <a:rPr lang="en-US" altLang="ja-JP" sz="2400" baseline="-25000" dirty="0" err="1"/>
                  <a:t>miss</a:t>
                </a:r>
                <a:r>
                  <a:rPr lang="en-US" altLang="ja-JP" sz="2400" dirty="0"/>
                  <a:t> 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79" y="929952"/>
                <a:ext cx="7130415" cy="482824"/>
              </a:xfrm>
              <a:prstGeom prst="rect">
                <a:avLst/>
              </a:prstGeom>
              <a:blipFill rotWithShape="1">
                <a:blip r:embed="rId7"/>
                <a:stretch>
                  <a:fillRect t="-5063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テキスト ボックス 31"/>
          <p:cNvSpPr txBox="1"/>
          <p:nvPr/>
        </p:nvSpPr>
        <p:spPr>
          <a:xfrm>
            <a:off x="520550" y="5769260"/>
            <a:ext cx="807047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Discrimination of 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(1405) and 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dirty="0" smtClean="0"/>
              <a:t>(1385) is under way</a:t>
            </a:r>
          </a:p>
          <a:p>
            <a:pPr algn="ctr"/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dirty="0" smtClean="0"/>
              <a:t> Careful investigation of the backgrounds is needed</a:t>
            </a:r>
            <a:endParaRPr kumimoji="1" lang="ja-JP" altLang="en-US" sz="2400" dirty="0"/>
          </a:p>
        </p:txBody>
      </p:sp>
      <p:cxnSp>
        <p:nvCxnSpPr>
          <p:cNvPr id="22" name="直線コネクタ 21"/>
          <p:cNvCxnSpPr/>
          <p:nvPr/>
        </p:nvCxnSpPr>
        <p:spPr>
          <a:xfrm flipV="1">
            <a:off x="6120172" y="1629764"/>
            <a:ext cx="0" cy="345638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"/>
          <p:cNvSpPr>
            <a:spLocks/>
          </p:cNvSpPr>
          <p:nvPr/>
        </p:nvSpPr>
        <p:spPr bwMode="auto">
          <a:xfrm>
            <a:off x="2291390" y="25583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3" name="Rectangle 5"/>
          <p:cNvSpPr>
            <a:spLocks/>
          </p:cNvSpPr>
          <p:nvPr/>
        </p:nvSpPr>
        <p:spPr bwMode="auto">
          <a:xfrm>
            <a:off x="6768244" y="25583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259632" y="5265007"/>
            <a:ext cx="1963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70C0"/>
                </a:solidFill>
              </a:rPr>
              <a:t>I </a:t>
            </a:r>
            <a:r>
              <a:rPr lang="en-US" altLang="ja-JP" sz="2400" dirty="0">
                <a:solidFill>
                  <a:srgbClr val="0070C0"/>
                </a:solidFill>
              </a:rPr>
              <a:t>=0 </a:t>
            </a:r>
            <a:r>
              <a:rPr lang="en-US" altLang="ja-JP" sz="1600" dirty="0" smtClean="0">
                <a:solidFill>
                  <a:srgbClr val="0070C0"/>
                </a:solidFill>
              </a:rPr>
              <a:t>and 1</a:t>
            </a:r>
            <a:r>
              <a:rPr lang="en-US" altLang="ja-JP" sz="2400" dirty="0" smtClean="0">
                <a:solidFill>
                  <a:srgbClr val="0070C0"/>
                </a:solidFill>
              </a:rPr>
              <a:t> mode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028383" y="5264060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70C0"/>
                </a:solidFill>
              </a:rPr>
              <a:t>I =</a:t>
            </a:r>
            <a:r>
              <a:rPr lang="ja-JP" altLang="en-US" sz="2400" dirty="0">
                <a:solidFill>
                  <a:srgbClr val="0070C0"/>
                </a:solidFill>
              </a:rPr>
              <a:t> </a:t>
            </a:r>
            <a:r>
              <a:rPr lang="en-US" altLang="ja-JP" sz="2400" dirty="0" smtClean="0">
                <a:solidFill>
                  <a:srgbClr val="0070C0"/>
                </a:solidFill>
              </a:rPr>
              <a:t>1 mode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20293946">
            <a:off x="39617" y="2611251"/>
            <a:ext cx="1915909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= 0 dominant</a:t>
            </a:r>
          </a:p>
          <a:p>
            <a:pPr algn="ctr"/>
            <a:r>
              <a:rPr lang="en-US" altLang="ja-JP" sz="1200" dirty="0" smtClean="0">
                <a:latin typeface="Symbol" panose="05050102010706020507" pitchFamily="18" charset="2"/>
              </a:rPr>
              <a:t>S</a:t>
            </a:r>
            <a:r>
              <a:rPr lang="en-US" altLang="ja-JP" sz="1200" dirty="0" smtClean="0"/>
              <a:t>(1385)</a:t>
            </a:r>
            <a:r>
              <a:rPr lang="en-US" altLang="ja-JP" sz="1200" dirty="0" smtClean="0">
                <a:sym typeface="Wingdings" panose="05000000000000000000" pitchFamily="2" charset="2"/>
              </a:rPr>
              <a:t>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200" dirty="0" smtClean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200" dirty="0" smtClean="0">
                <a:sym typeface="Wingdings" panose="05000000000000000000" pitchFamily="2" charset="2"/>
              </a:rPr>
              <a:t>: 12%/87%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1691680" y="4726108"/>
            <a:ext cx="133882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“Simple” 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PS-BG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5969476" y="4742367"/>
            <a:ext cx="133882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“Simple” 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PS-BG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Production of </a:t>
            </a:r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lang="en-US" altLang="ja-JP" b="1" dirty="0"/>
              <a:t> </a:t>
            </a:r>
            <a:r>
              <a:rPr lang="en-US" altLang="ja-JP" b="1" dirty="0" smtClean="0"/>
              <a:t>and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>
              <a:latin typeface="+mn-lt"/>
            </a:endParaRPr>
          </a:p>
        </p:txBody>
      </p:sp>
      <p:grpSp>
        <p:nvGrpSpPr>
          <p:cNvPr id="6146" name="グループ化 6145"/>
          <p:cNvGrpSpPr/>
          <p:nvPr/>
        </p:nvGrpSpPr>
        <p:grpSpPr>
          <a:xfrm>
            <a:off x="429922" y="2987660"/>
            <a:ext cx="2921111" cy="1665476"/>
            <a:chOff x="834591" y="3159843"/>
            <a:chExt cx="2921111" cy="1665476"/>
          </a:xfrm>
        </p:grpSpPr>
        <p:sp>
          <p:nvSpPr>
            <p:cNvPr id="86" name="円/楕円 85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87" name="直線矢印コネクタ 86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円/楕円 93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98" name="直線矢印コネクタ 97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5676" y="4078190"/>
            <a:ext cx="2412268" cy="192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2113" y="4035310"/>
            <a:ext cx="2350645" cy="19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テキスト ボックス 182"/>
              <p:cNvSpPr txBox="1"/>
              <p:nvPr/>
            </p:nvSpPr>
            <p:spPr>
              <a:xfrm>
                <a:off x="2907636" y="4300933"/>
                <a:ext cx="1264064" cy="4178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0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3" name="テキスト ボックス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636" y="4300933"/>
                <a:ext cx="1264064" cy="417807"/>
              </a:xfrm>
              <a:prstGeom prst="rect">
                <a:avLst/>
              </a:prstGeom>
              <a:blipFill rotWithShape="1">
                <a:blip r:embed="rId4"/>
                <a:stretch>
                  <a:fillRect l="-5314" t="-2941" r="-4348" b="-264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テキスト ボックス 183"/>
          <p:cNvSpPr txBox="1"/>
          <p:nvPr/>
        </p:nvSpPr>
        <p:spPr>
          <a:xfrm>
            <a:off x="7696147" y="4325034"/>
            <a:ext cx="952505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6153" name="角丸四角形 6152"/>
          <p:cNvSpPr/>
          <p:nvPr/>
        </p:nvSpPr>
        <p:spPr>
          <a:xfrm>
            <a:off x="143508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6" name="角丸四角形 185"/>
          <p:cNvSpPr/>
          <p:nvPr/>
        </p:nvSpPr>
        <p:spPr>
          <a:xfrm>
            <a:off x="4896036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55" name="直線矢印コネクタ 6154"/>
          <p:cNvCxnSpPr/>
          <p:nvPr/>
        </p:nvCxnSpPr>
        <p:spPr>
          <a:xfrm flipH="1">
            <a:off x="3816802" y="2014638"/>
            <a:ext cx="1202498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矢印コネクタ 188"/>
          <p:cNvCxnSpPr/>
          <p:nvPr/>
        </p:nvCxnSpPr>
        <p:spPr>
          <a:xfrm>
            <a:off x="5019299" y="2014638"/>
            <a:ext cx="339287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テキスト ボックス 6161"/>
          <p:cNvSpPr txBox="1"/>
          <p:nvPr/>
        </p:nvSpPr>
        <p:spPr>
          <a:xfrm>
            <a:off x="5808804" y="2312185"/>
            <a:ext cx="236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formation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1420404" y="2312185"/>
            <a:ext cx="1351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63" name="テキスト ボックス 6162"/>
          <p:cNvSpPr txBox="1"/>
          <p:nvPr/>
        </p:nvSpPr>
        <p:spPr>
          <a:xfrm>
            <a:off x="445589" y="6103058"/>
            <a:ext cx="8228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Comparison of each CS would give us important hints!</a:t>
            </a:r>
            <a:endParaRPr kumimoji="1" lang="ja-JP" altLang="en-US" sz="2800" b="1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1493658" y="872716"/>
            <a:ext cx="6120680" cy="1422426"/>
            <a:chOff x="1493658" y="872716"/>
            <a:chExt cx="6120680" cy="1422426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1493658" y="872716"/>
              <a:ext cx="6120680" cy="1422426"/>
              <a:chOff x="1367644" y="1964246"/>
              <a:chExt cx="6120680" cy="1422426"/>
            </a:xfrm>
          </p:grpSpPr>
          <p:sp>
            <p:nvSpPr>
              <p:cNvPr id="56" name="円/楕円 55"/>
              <p:cNvSpPr/>
              <p:nvPr/>
            </p:nvSpPr>
            <p:spPr>
              <a:xfrm>
                <a:off x="4630817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円/楕円 56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円/楕円 57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円/楕円 60"/>
              <p:cNvSpPr/>
              <p:nvPr/>
            </p:nvSpPr>
            <p:spPr>
              <a:xfrm>
                <a:off x="5559511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直線矢印コネクタ 61"/>
              <p:cNvCxnSpPr/>
              <p:nvPr/>
            </p:nvCxnSpPr>
            <p:spPr>
              <a:xfrm>
                <a:off x="5916699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89711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4940799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8" name="テキスト ボックス 96"/>
              <p:cNvSpPr txBox="1"/>
              <p:nvPr/>
            </p:nvSpPr>
            <p:spPr>
              <a:xfrm>
                <a:off x="4297605" y="1964246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4752020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1" name="円/楕円 40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191950" y="3017340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66" name="直線矢印コネクタ 65"/>
            <p:cNvCxnSpPr/>
            <p:nvPr/>
          </p:nvCxnSpPr>
          <p:spPr>
            <a:xfrm flipH="1">
              <a:off x="4513135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4912787" y="2691079"/>
            <a:ext cx="3511641" cy="1819464"/>
            <a:chOff x="4912787" y="2691079"/>
            <a:chExt cx="3511641" cy="1819464"/>
          </a:xfrm>
        </p:grpSpPr>
        <p:grpSp>
          <p:nvGrpSpPr>
            <p:cNvPr id="160" name="グループ化 159"/>
            <p:cNvGrpSpPr/>
            <p:nvPr/>
          </p:nvGrpSpPr>
          <p:grpSpPr>
            <a:xfrm>
              <a:off x="4912787" y="2691079"/>
              <a:ext cx="3511641" cy="1819464"/>
              <a:chOff x="4298001" y="2672432"/>
              <a:chExt cx="3511641" cy="1819464"/>
            </a:xfrm>
          </p:grpSpPr>
          <p:sp>
            <p:nvSpPr>
              <p:cNvPr id="161" name="円/楕円 160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円/楕円 161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3" name="直線矢印コネクタ 162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5" name="円/楕円 164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円/楕円 165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69" name="円/楕円 168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0" name="直線矢印コネクタ 169"/>
              <p:cNvCxnSpPr>
                <a:endCxn id="169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正方形/長方形 170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72" name="円/楕円 171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19305" y="267243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74" name="円/楕円 173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5" name="直線矢印コネクタ 174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直線矢印コネクタ 70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74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r>
              <a:rPr lang="en-US" altLang="ja-JP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Decay Channel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322232" y="1304764"/>
            <a:ext cx="4473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Theoretically,</a:t>
            </a:r>
          </a:p>
          <a:p>
            <a:pPr algn="ctr"/>
            <a:r>
              <a:rPr kumimoji="1" lang="en-US" altLang="ja-JP" sz="28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dirty="0" smtClean="0"/>
              <a:t> decay is expected to be</a:t>
            </a:r>
          </a:p>
          <a:p>
            <a:pPr algn="ctr"/>
            <a:r>
              <a:rPr kumimoji="1" lang="en-US" altLang="ja-JP" sz="2800" b="1" dirty="0" smtClean="0"/>
              <a:t>the dominant channel</a:t>
            </a:r>
          </a:p>
        </p:txBody>
      </p:sp>
      <p:grpSp>
        <p:nvGrpSpPr>
          <p:cNvPr id="17" name="グループ化 16"/>
          <p:cNvGrpSpPr/>
          <p:nvPr/>
        </p:nvGrpSpPr>
        <p:grpSpPr>
          <a:xfrm>
            <a:off x="352462" y="1016732"/>
            <a:ext cx="3851920" cy="2286797"/>
            <a:chOff x="5292080" y="908720"/>
            <a:chExt cx="3851920" cy="2286797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5292080" y="908720"/>
              <a:ext cx="3579361" cy="2286797"/>
              <a:chOff x="5292080" y="908720"/>
              <a:chExt cx="3579361" cy="2286797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5704" y="1207873"/>
                <a:ext cx="2975737" cy="1916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Text Box 5"/>
              <p:cNvSpPr txBox="1">
                <a:spLocks noChangeArrowheads="1"/>
              </p:cNvSpPr>
              <p:nvPr/>
            </p:nvSpPr>
            <p:spPr bwMode="auto">
              <a:xfrm>
                <a:off x="6073933" y="908720"/>
                <a:ext cx="27825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400" dirty="0" err="1" smtClean="0"/>
                  <a:t>S.Ohnish</a:t>
                </a:r>
                <a:r>
                  <a:rPr lang="en-US" altLang="ja-JP" sz="1400" dirty="0" smtClean="0"/>
                  <a:t> </a:t>
                </a:r>
                <a:r>
                  <a:rPr lang="en-US" altLang="ja-JP" sz="1400" dirty="0"/>
                  <a:t>et al</a:t>
                </a:r>
                <a:r>
                  <a:rPr lang="en-US" altLang="ja-JP" sz="1400" dirty="0" smtClean="0"/>
                  <a:t>.,PRC88(2013)025204</a:t>
                </a:r>
              </a:p>
            </p:txBody>
          </p:sp>
          <p:sp>
            <p:nvSpPr>
              <p:cNvPr id="6" name="テキスト ボックス 5"/>
              <p:cNvSpPr txBox="1"/>
              <p:nvPr/>
            </p:nvSpPr>
            <p:spPr>
              <a:xfrm rot="16200000">
                <a:off x="4451273" y="1831490"/>
                <a:ext cx="22048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400" dirty="0"/>
                  <a:t>kaon absorption </a:t>
                </a:r>
                <a:r>
                  <a:rPr lang="en-US" altLang="ja-JP" sz="1400" dirty="0" smtClean="0"/>
                  <a:t>probability</a:t>
                </a:r>
              </a:p>
              <a:p>
                <a:pPr algn="ctr"/>
                <a:r>
                  <a:rPr kumimoji="1" lang="en-US" altLang="ja-JP" sz="1400" dirty="0" smtClean="0"/>
                  <a:t>of </a:t>
                </a:r>
                <a:r>
                  <a:rPr kumimoji="1" lang="en-US" altLang="ja-JP" sz="1400" dirty="0" smtClean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1400" baseline="30000" dirty="0" smtClean="0"/>
                  <a:t>*</a:t>
                </a:r>
                <a:r>
                  <a:rPr kumimoji="1" lang="en-US" altLang="ja-JP" sz="1400" dirty="0" err="1" smtClean="0"/>
                  <a:t>N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</a:t>
                </a:r>
                <a:r>
                  <a:rPr kumimoji="1" lang="en-US" altLang="ja-JP" sz="1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N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/</a:t>
                </a:r>
                <a:r>
                  <a:rPr kumimoji="1" lang="en-US" altLang="ja-JP" sz="1400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N</a:t>
                </a:r>
                <a:endParaRPr kumimoji="1" lang="ja-JP" altLang="en-US" sz="1400" dirty="0"/>
              </a:p>
            </p:txBody>
          </p:sp>
          <p:cxnSp>
            <p:nvCxnSpPr>
              <p:cNvPr id="9" name="直線矢印コネクタ 8"/>
              <p:cNvCxnSpPr/>
              <p:nvPr/>
            </p:nvCxnSpPr>
            <p:spPr>
              <a:xfrm flipH="1" flipV="1">
                <a:off x="8244408" y="1574995"/>
                <a:ext cx="54006" cy="2160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矢印コネクタ 11"/>
              <p:cNvCxnSpPr/>
              <p:nvPr/>
            </p:nvCxnSpPr>
            <p:spPr>
              <a:xfrm flipH="1">
                <a:off x="7884368" y="2511099"/>
                <a:ext cx="324036" cy="108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テキスト ボックス 4"/>
            <p:cNvSpPr txBox="1"/>
            <p:nvPr/>
          </p:nvSpPr>
          <p:spPr>
            <a:xfrm>
              <a:off x="8023180" y="2270393"/>
              <a:ext cx="10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Symbol" panose="05050102010706020507" pitchFamily="18" charset="2"/>
                </a:rPr>
                <a:t>L</a:t>
              </a:r>
              <a:r>
                <a:rPr kumimoji="1" lang="en-US" altLang="ja-JP" sz="1400" dirty="0" smtClean="0"/>
                <a:t>N channel</a:t>
              </a:r>
              <a:endParaRPr kumimoji="1" lang="ja-JP" altLang="en-US" sz="1400" dirty="0"/>
            </a:p>
          </p:txBody>
        </p:sp>
        <p:sp>
          <p:nvSpPr>
            <p:cNvPr id="76" name="テキスト ボックス 75"/>
            <p:cNvSpPr txBox="1"/>
            <p:nvPr/>
          </p:nvSpPr>
          <p:spPr>
            <a:xfrm>
              <a:off x="8023180" y="1719011"/>
              <a:ext cx="1120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Symbol" panose="05050102010706020507" pitchFamily="18" charset="2"/>
                  <a:ea typeface="Segoe UI Black" panose="020B0A02040204020203" pitchFamily="34" charset="0"/>
                  <a:cs typeface="Segoe UI Black" panose="020B0A02040204020203" pitchFamily="34" charset="0"/>
                </a:rPr>
                <a:t>pS</a:t>
              </a:r>
              <a:r>
                <a:rPr kumimoji="1" lang="en-US" altLang="ja-JP" sz="1400" dirty="0" err="1" smtClean="0"/>
                <a:t>N</a:t>
              </a:r>
              <a:r>
                <a:rPr kumimoji="1" lang="en-US" altLang="ja-JP" sz="1400" dirty="0" smtClean="0"/>
                <a:t> channel</a:t>
              </a:r>
              <a:endParaRPr kumimoji="1" lang="ja-JP" altLang="en-US" sz="1400" dirty="0"/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1688188" y="2790420"/>
            <a:ext cx="6120680" cy="4094964"/>
            <a:chOff x="1688188" y="2790420"/>
            <a:chExt cx="6120680" cy="4094964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1688188" y="2790420"/>
              <a:ext cx="6120680" cy="4094964"/>
              <a:chOff x="1367644" y="846204"/>
              <a:chExt cx="6120680" cy="4094964"/>
            </a:xfrm>
          </p:grpSpPr>
          <p:grpSp>
            <p:nvGrpSpPr>
              <p:cNvPr id="21" name="グループ化 20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24" name="グループ化 23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27" name="グループ化 26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47" name="グループ化 46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51" name="円/楕円 50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2" name="円/楕円 51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3" name="円/楕円 52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4" name="円/楕円 53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5" name="直線矢印コネクタ 54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6" name="円/楕円 55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7" name="直線矢印コネクタ 56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8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5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0" name="円/楕円 59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1" name="円/楕円 60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2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3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65" name="円/楕円 64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6" name="円/楕円 65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7" name="円/楕円 66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8" name="円/楕円 67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70" name="直線矢印コネクタ 69"/>
                      <p:cNvCxnSpPr>
                        <a:endCxn id="65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直線矢印コネクタ 70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直線矢印コネクタ 71"/>
                      <p:cNvCxnSpPr>
                        <a:endCxn id="67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直線矢印コネクタ 72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4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48" name="正方形/長方形 47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49" name="正方形/長方形 48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50" name="正方形/長方形 49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31" name="グループ化 30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44" name="直線コネクタ 43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直線コネクタ 44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直線コネクタ 45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5" name="テキスト ボックス 34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6" name="円/楕円 35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円/楕円 36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0" name="グループ化 39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41" name="直線コネクタ 40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直線コネクタ 41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コネクタ 42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6" name="テキスト ボックス 25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77" name="円/楕円 76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直線矢印コネクタ 79"/>
            <p:cNvCxnSpPr/>
            <p:nvPr/>
          </p:nvCxnSpPr>
          <p:spPr>
            <a:xfrm flipH="1">
              <a:off x="4657151" y="4653136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31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9168"/>
          <a:stretch/>
        </p:blipFill>
        <p:spPr>
          <a:xfrm rot="16200000">
            <a:off x="2195740" y="4365102"/>
            <a:ext cx="2592282" cy="230425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/>
          <a:stretch/>
        </p:blipFill>
        <p:spPr>
          <a:xfrm>
            <a:off x="4644008" y="4419371"/>
            <a:ext cx="4428492" cy="2393999"/>
          </a:xfrm>
          <a:prstGeom prst="rect">
            <a:avLst/>
          </a:prstGeom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0" b="9434"/>
          <a:stretch/>
        </p:blipFill>
        <p:spPr>
          <a:xfrm>
            <a:off x="4644006" y="819635"/>
            <a:ext cx="4428493" cy="35454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r>
                  <a:rPr kumimoji="1" lang="en-US" altLang="ja-JP" b="1" dirty="0" smtClean="0"/>
                  <a:t> Final-State [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b="1" dirty="0" smtClean="0"/>
                  <a:t>]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6"/>
                <a:stretch>
                  <a:fillRect t="-7143" r="-962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/>
          <p:cNvSpPr txBox="1"/>
          <p:nvPr/>
        </p:nvSpPr>
        <p:spPr>
          <a:xfrm>
            <a:off x="143508" y="980728"/>
            <a:ext cx="4140460" cy="2000548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u="sng" dirty="0" smtClean="0"/>
              <a:t>Event Selection</a:t>
            </a:r>
          </a:p>
          <a:p>
            <a:r>
              <a:rPr lang="en-US" altLang="ja-JP" sz="2000" b="1" dirty="0" smtClean="0"/>
              <a:t>Missing n:</a:t>
            </a:r>
          </a:p>
          <a:p>
            <a:r>
              <a:rPr lang="en-US" altLang="ja-JP" sz="2000" dirty="0" smtClean="0"/>
              <a:t>    0.85 &lt; MM(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+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-</a:t>
            </a:r>
            <a:r>
              <a:rPr lang="en-US" altLang="ja-JP" sz="2000" dirty="0" err="1" smtClean="0"/>
              <a:t>pn</a:t>
            </a:r>
            <a:r>
              <a:rPr lang="en-US" altLang="ja-JP" sz="2000" dirty="0" smtClean="0"/>
              <a:t>) &lt;1.03 GeV/c</a:t>
            </a:r>
            <a:r>
              <a:rPr lang="en-US" altLang="ja-JP" sz="2000" baseline="30000" dirty="0" smtClean="0"/>
              <a:t>2</a:t>
            </a:r>
          </a:p>
          <a:p>
            <a:r>
              <a:rPr kumimoji="1" lang="en-US" altLang="ja-JP" sz="20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000" b="1" dirty="0" smtClean="0"/>
              <a:t> mass:</a:t>
            </a:r>
          </a:p>
          <a:p>
            <a:r>
              <a:rPr lang="en-US" altLang="ja-JP" sz="2000" dirty="0" smtClean="0"/>
              <a:t>    </a:t>
            </a:r>
            <a:r>
              <a:rPr lang="pl-PL" altLang="ja-JP" sz="2000" dirty="0" smtClean="0"/>
              <a:t>1.18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-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1.20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-</a:t>
            </a:r>
            <a:endParaRPr lang="pl-PL" altLang="ja-JP" sz="2000" baseline="30000" dirty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</a:t>
            </a:r>
            <a:r>
              <a:rPr lang="pl-PL" altLang="ja-JP" sz="2000" dirty="0" smtClean="0"/>
              <a:t>1.19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+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1.21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endParaRPr lang="pl-PL" altLang="ja-JP" sz="2000" baseline="30000" dirty="0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565848" y="1191653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dirty="0" err="1" smtClean="0"/>
              <a:t>p</a:t>
            </a:r>
            <a:r>
              <a:rPr kumimoji="1" lang="en-US" altLang="ja-JP" sz="1200" dirty="0" smtClean="0"/>
              <a:t>)</a:t>
            </a:r>
            <a:endParaRPr kumimoji="1" lang="ja-JP" altLang="en-US" sz="12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5912067" y="1208011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M(K</a:t>
            </a:r>
            <a:r>
              <a:rPr kumimoji="1" lang="en-US" altLang="ja-JP" sz="1200" baseline="30000" dirty="0" smtClean="0"/>
              <a:t>-</a:t>
            </a:r>
            <a:r>
              <a:rPr kumimoji="1" lang="en-US" altLang="ja-JP" sz="1200" dirty="0" smtClean="0"/>
              <a:t>pp)</a:t>
            </a:r>
            <a:endParaRPr kumimoji="1" lang="ja-JP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blipFill rotWithShape="1">
                <a:blip r:embed="rId7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1500" y="3169421"/>
            <a:ext cx="424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Subthreshold events seem to be</a:t>
            </a:r>
            <a:r>
              <a:rPr kumimoji="1"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suppressed!</a:t>
            </a:r>
            <a:endParaRPr kumimoji="1" lang="ja-JP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1732791" y="49850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4" name="直線矢印コネクタ 33"/>
          <p:cNvCxnSpPr/>
          <p:nvPr/>
        </p:nvCxnSpPr>
        <p:spPr>
          <a:xfrm>
            <a:off x="4175956" y="3708030"/>
            <a:ext cx="1938410" cy="33303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3" name="円/楕円 22"/>
          <p:cNvSpPr/>
          <p:nvPr/>
        </p:nvSpPr>
        <p:spPr>
          <a:xfrm>
            <a:off x="755576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/>
          <p:nvPr/>
        </p:nvSpPr>
        <p:spPr>
          <a:xfrm>
            <a:off x="1732791" y="49850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9" b="9515"/>
          <a:stretch/>
        </p:blipFill>
        <p:spPr>
          <a:xfrm rot="-5400000">
            <a:off x="2191918" y="4362860"/>
            <a:ext cx="2596766" cy="2304253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856823" y="1531516"/>
            <a:ext cx="3137332" cy="2761580"/>
            <a:chOff x="899592" y="1387500"/>
            <a:chExt cx="3137332" cy="2761580"/>
          </a:xfrm>
        </p:grpSpPr>
        <p:pic>
          <p:nvPicPr>
            <p:cNvPr id="26" name="コンテンツ プレースホルダ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76" b="533"/>
            <a:stretch/>
          </p:blipFill>
          <p:spPr>
            <a:xfrm>
              <a:off x="899592" y="1387500"/>
              <a:ext cx="3137332" cy="2761580"/>
            </a:xfrm>
            <a:prstGeom prst="rect">
              <a:avLst/>
            </a:prstGeom>
          </p:spPr>
        </p:pic>
        <p:sp>
          <p:nvSpPr>
            <p:cNvPr id="7" name="フリーフォーム 6"/>
            <p:cNvSpPr/>
            <p:nvPr/>
          </p:nvSpPr>
          <p:spPr>
            <a:xfrm>
              <a:off x="2050199" y="1749541"/>
              <a:ext cx="253549" cy="2111507"/>
            </a:xfrm>
            <a:custGeom>
              <a:avLst/>
              <a:gdLst>
                <a:gd name="connsiteX0" fmla="*/ 0 w 270510"/>
                <a:gd name="connsiteY0" fmla="*/ 2244090 h 2247900"/>
                <a:gd name="connsiteX1" fmla="*/ 270510 w 270510"/>
                <a:gd name="connsiteY1" fmla="*/ 2247900 h 2247900"/>
                <a:gd name="connsiteX2" fmla="*/ 270510 w 270510"/>
                <a:gd name="connsiteY2" fmla="*/ 0 h 2247900"/>
                <a:gd name="connsiteX3" fmla="*/ 220980 w 270510"/>
                <a:gd name="connsiteY3" fmla="*/ 396240 h 2247900"/>
                <a:gd name="connsiteX4" fmla="*/ 171450 w 270510"/>
                <a:gd name="connsiteY4" fmla="*/ 887730 h 2247900"/>
                <a:gd name="connsiteX5" fmla="*/ 129540 w 270510"/>
                <a:gd name="connsiteY5" fmla="*/ 1165860 h 2247900"/>
                <a:gd name="connsiteX6" fmla="*/ 91440 w 270510"/>
                <a:gd name="connsiteY6" fmla="*/ 1341120 h 2247900"/>
                <a:gd name="connsiteX7" fmla="*/ 45720 w 270510"/>
                <a:gd name="connsiteY7" fmla="*/ 1718310 h 2247900"/>
                <a:gd name="connsiteX8" fmla="*/ 11430 w 270510"/>
                <a:gd name="connsiteY8" fmla="*/ 2065020 h 2247900"/>
                <a:gd name="connsiteX9" fmla="*/ 0 w 270510"/>
                <a:gd name="connsiteY9" fmla="*/ 2244090 h 22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510" h="2247900">
                  <a:moveTo>
                    <a:pt x="0" y="2244090"/>
                  </a:moveTo>
                  <a:lnTo>
                    <a:pt x="270510" y="2247900"/>
                  </a:lnTo>
                  <a:lnTo>
                    <a:pt x="270510" y="0"/>
                  </a:lnTo>
                  <a:lnTo>
                    <a:pt x="220980" y="396240"/>
                  </a:lnTo>
                  <a:lnTo>
                    <a:pt x="171450" y="887730"/>
                  </a:lnTo>
                  <a:lnTo>
                    <a:pt x="129540" y="1165860"/>
                  </a:lnTo>
                  <a:lnTo>
                    <a:pt x="91440" y="1341120"/>
                  </a:lnTo>
                  <a:lnTo>
                    <a:pt x="45720" y="1718310"/>
                  </a:lnTo>
                  <a:lnTo>
                    <a:pt x="11430" y="2065020"/>
                  </a:lnTo>
                  <a:lnTo>
                    <a:pt x="0" y="2244090"/>
                  </a:lnTo>
                  <a:close/>
                </a:path>
              </a:pathLst>
            </a:custGeom>
            <a:solidFill>
              <a:srgbClr val="FF000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Rectangle 5"/>
            <p:cNvSpPr>
              <a:spLocks/>
            </p:cNvSpPr>
            <p:nvPr/>
          </p:nvSpPr>
          <p:spPr bwMode="auto">
            <a:xfrm>
              <a:off x="2375756" y="1592796"/>
              <a:ext cx="12551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9pPr>
            </a:lstStyle>
            <a:p>
              <a:pPr algn="ctr"/>
              <a:r>
                <a:rPr lang="en-US" altLang="ja-JP" sz="2000" i="1" dirty="0">
                  <a:ln w="18415" cmpd="sng">
                    <a:solidFill>
                      <a:schemeClr val="tx2">
                        <a:lumMod val="20000"/>
                        <a:lumOff val="80000"/>
                      </a:schemeClr>
                    </a:solidFill>
                    <a:prstDash val="solid"/>
                  </a:ln>
                  <a:noFill/>
                  <a:latin typeface="Helvetica" charset="0"/>
                  <a:ea typeface="ＭＳ Ｐゴシック" charset="-128"/>
                  <a:cs typeface="Helvetica" charset="0"/>
                  <a:sym typeface="Helvetica" charset="0"/>
                </a:rPr>
                <a:t>preliminary</a:t>
              </a: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 rot="16200000">
              <a:off x="1670365" y="1603892"/>
              <a:ext cx="5164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M(</a:t>
              </a:r>
              <a:r>
                <a:rPr kumimoji="1" lang="en-US" altLang="ja-JP" sz="1000" dirty="0" err="1" smtClean="0">
                  <a:latin typeface="Symbol" panose="05050102010706020507" pitchFamily="18" charset="2"/>
                </a:rPr>
                <a:t>pS</a:t>
              </a:r>
              <a:r>
                <a:rPr kumimoji="1" lang="en-US" altLang="ja-JP" sz="1000" dirty="0" smtClean="0"/>
                <a:t>)</a:t>
              </a:r>
              <a:endParaRPr kumimoji="1" lang="ja-JP" altLang="en-US" sz="1000" dirty="0"/>
            </a:p>
          </p:txBody>
        </p:sp>
        <p:sp>
          <p:nvSpPr>
            <p:cNvPr id="45" name="テキスト ボックス 44"/>
            <p:cNvSpPr txBox="1"/>
            <p:nvPr/>
          </p:nvSpPr>
          <p:spPr>
            <a:xfrm rot="16200000">
              <a:off x="1909374" y="1627274"/>
              <a:ext cx="53091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M(K</a:t>
              </a:r>
              <a:r>
                <a:rPr kumimoji="1" lang="en-US" altLang="ja-JP" sz="1000" baseline="30000" dirty="0" smtClean="0"/>
                <a:t>-</a:t>
              </a:r>
              <a:r>
                <a:rPr kumimoji="1" lang="en-US" altLang="ja-JP" sz="1000" dirty="0" smtClean="0"/>
                <a:t>p)</a:t>
              </a:r>
              <a:endParaRPr kumimoji="1" lang="ja-JP" altLang="en-US" sz="1000" dirty="0"/>
            </a:p>
          </p:txBody>
        </p:sp>
      </p:grp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9132"/>
          <a:stretch/>
        </p:blipFill>
        <p:spPr bwMode="auto">
          <a:xfrm>
            <a:off x="4628301" y="908540"/>
            <a:ext cx="4450149" cy="346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/>
        </p:nvSpPr>
        <p:spPr>
          <a:xfrm>
            <a:off x="611560" y="908540"/>
            <a:ext cx="3521628" cy="3384556"/>
          </a:xfrm>
          <a:prstGeom prst="roundRect">
            <a:avLst>
              <a:gd name="adj" fmla="val 8779"/>
            </a:avLst>
          </a:prstGeom>
          <a:noFill/>
          <a:ln>
            <a:solidFill>
              <a:srgbClr val="0070C0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171" name="Picture 3" descr="C:\Users\sakuma\Desktop\tmp4_ページ_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1"/>
          <a:stretch/>
        </p:blipFill>
        <p:spPr bwMode="auto">
          <a:xfrm>
            <a:off x="4655160" y="4381925"/>
            <a:ext cx="4423290" cy="242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p </a:t>
                </a:r>
                <a:r>
                  <a:rPr lang="en-US" altLang="ja-JP" b="1" dirty="0" err="1" smtClean="0"/>
                  <a:t>n</a:t>
                </a:r>
                <a:r>
                  <a:rPr lang="en-US" altLang="ja-JP" b="1" baseline="-25000" dirty="0" err="1" smtClean="0"/>
                  <a:t>miss</a:t>
                </a:r>
                <a:r>
                  <a:rPr lang="en-US" altLang="ja-JP" b="1" dirty="0" smtClean="0"/>
                  <a:t> in </a:t>
                </a:r>
                <a:r>
                  <a:rPr lang="en-US" altLang="ja-JP" b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b="1" dirty="0" smtClean="0"/>
                  <a:t>(1405) Region 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7"/>
                <a:stretch>
                  <a:fillRect t="-10317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17"/>
          <p:cNvSpPr txBox="1"/>
          <p:nvPr/>
        </p:nvSpPr>
        <p:spPr>
          <a:xfrm rot="16200000">
            <a:off x="5565848" y="1191653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dirty="0" err="1" smtClean="0"/>
              <a:t>p</a:t>
            </a:r>
            <a:r>
              <a:rPr kumimoji="1" lang="en-US" altLang="ja-JP" sz="1200" dirty="0" smtClean="0"/>
              <a:t>)</a:t>
            </a:r>
            <a:endParaRPr kumimoji="1" lang="ja-JP" altLang="en-US" sz="12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5912067" y="1208011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M(K</a:t>
            </a:r>
            <a:r>
              <a:rPr kumimoji="1" lang="en-US" altLang="ja-JP" sz="1200" baseline="30000" dirty="0" smtClean="0"/>
              <a:t>-</a:t>
            </a:r>
            <a:r>
              <a:rPr kumimoji="1" lang="en-US" altLang="ja-JP" sz="1200" dirty="0" smtClean="0"/>
              <a:t>pp)</a:t>
            </a:r>
            <a:endParaRPr kumimoji="1" lang="ja-JP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blipFill rotWithShape="1">
                <a:blip r:embed="rId8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94927" y="872716"/>
            <a:ext cx="29422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smtClean="0"/>
              <a:t>(1405) region is selected</a:t>
            </a:r>
          </a:p>
          <a:p>
            <a:pPr algn="ctr"/>
            <a:r>
              <a:rPr kumimoji="1" lang="en-US" altLang="ja-JP" sz="2000" b="1" dirty="0" smtClean="0"/>
              <a:t>[IM(</a:t>
            </a:r>
            <a:r>
              <a:rPr kumimoji="1" lang="en-US" altLang="ja-JP" sz="2000" b="1" dirty="0" err="1" smtClean="0"/>
              <a:t>n</a:t>
            </a:r>
            <a:r>
              <a:rPr kumimoji="1" lang="en-US" altLang="ja-JP" sz="20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 err="1" smtClean="0"/>
              <a:t>+</a:t>
            </a:r>
            <a:r>
              <a:rPr kumimoji="1" lang="en-US" altLang="ja-JP" sz="20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 smtClean="0"/>
              <a:t>-</a:t>
            </a:r>
            <a:r>
              <a:rPr kumimoji="1" lang="en-US" altLang="ja-JP" sz="2000" b="1" dirty="0" smtClean="0"/>
              <a:t>)&lt;M(K</a:t>
            </a:r>
            <a:r>
              <a:rPr kumimoji="1" lang="en-US" altLang="ja-JP" sz="2000" b="1" baseline="30000" dirty="0" smtClean="0"/>
              <a:t>-</a:t>
            </a:r>
            <a:r>
              <a:rPr kumimoji="1" lang="en-US" altLang="ja-JP" sz="2000" b="1" dirty="0" smtClean="0"/>
              <a:t>p)]</a:t>
            </a:r>
            <a:endParaRPr kumimoji="1" lang="ja-JP" altLang="en-US" sz="2000" b="1" dirty="0"/>
          </a:p>
        </p:txBody>
      </p:sp>
      <p:sp>
        <p:nvSpPr>
          <p:cNvPr id="8" name="角丸四角形 7"/>
          <p:cNvSpPr/>
          <p:nvPr/>
        </p:nvSpPr>
        <p:spPr>
          <a:xfrm>
            <a:off x="179512" y="1005712"/>
            <a:ext cx="4392488" cy="33593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74248" y="1636638"/>
            <a:ext cx="1430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i="1" dirty="0" smtClean="0">
                <a:solidFill>
                  <a:srgbClr val="00B0F0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ja-JP" sz="1400" i="1" dirty="0" smtClean="0">
                <a:solidFill>
                  <a:srgbClr val="00B0F0"/>
                </a:solidFill>
              </a:rPr>
              <a:t> No selection</a:t>
            </a:r>
          </a:p>
          <a:p>
            <a:r>
              <a:rPr lang="en-US" altLang="ja-JP" sz="1400" i="1" dirty="0" smtClean="0">
                <a:latin typeface="Symbol" panose="05050102010706020507" pitchFamily="18" charset="2"/>
              </a:rPr>
              <a:t>- L</a:t>
            </a:r>
            <a:r>
              <a:rPr lang="en-US" altLang="ja-JP" sz="1400" i="1" dirty="0" smtClean="0"/>
              <a:t>(1405) region</a:t>
            </a:r>
            <a:endParaRPr kumimoji="1" lang="ja-JP" altLang="en-US" sz="1400" i="1" dirty="0"/>
          </a:p>
        </p:txBody>
      </p:sp>
      <p:sp>
        <p:nvSpPr>
          <p:cNvPr id="36" name="円/楕円 35"/>
          <p:cNvSpPr/>
          <p:nvPr/>
        </p:nvSpPr>
        <p:spPr>
          <a:xfrm>
            <a:off x="755576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2444639" y="2168860"/>
                <a:ext cx="1155253" cy="38517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639" y="2168860"/>
                <a:ext cx="1155253" cy="385170"/>
              </a:xfrm>
              <a:prstGeom prst="rect">
                <a:avLst/>
              </a:prstGeom>
              <a:blipFill rotWithShape="1">
                <a:blip r:embed="rId9"/>
                <a:stretch>
                  <a:fillRect l="-4211" t="-3175" r="-4211" b="-253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845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</a:t>
                </a:r>
                <a:r>
                  <a:rPr lang="en-US" altLang="ja-JP" b="1" dirty="0" smtClean="0"/>
                  <a:t>vs.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2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コンテンツ プレースホルダ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8"/>
          <a:stretch/>
        </p:blipFill>
        <p:spPr>
          <a:xfrm>
            <a:off x="2214728" y="1774692"/>
            <a:ext cx="4714541" cy="4210592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 rot="16200000">
            <a:off x="3251076" y="4825072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3639906" y="4810109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pp)</a:t>
            </a:r>
            <a:endParaRPr kumimoji="1" lang="ja-JP" altLang="en-US" sz="1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903384" y="4080212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890883" y="3720172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944119" y="4006940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rot="-5400000">
            <a:off x="4157954" y="4637010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733531" y="377610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087312" y="4871048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QF</a:t>
            </a:r>
            <a:endParaRPr kumimoji="1" lang="ja-JP" altLang="en-US" sz="2400" b="1" baseline="-25000" dirty="0"/>
          </a:p>
        </p:txBody>
      </p:sp>
      <p:cxnSp>
        <p:nvCxnSpPr>
          <p:cNvPr id="18" name="直線コネクタ 17"/>
          <p:cNvCxnSpPr/>
          <p:nvPr/>
        </p:nvCxnSpPr>
        <p:spPr>
          <a:xfrm flipH="1">
            <a:off x="3702098" y="2026720"/>
            <a:ext cx="2346066" cy="229971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6048164" y="2026720"/>
            <a:ext cx="0" cy="229971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 rot="18960000">
            <a:off x="4057829" y="2668300"/>
            <a:ext cx="178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kinematical limit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 flipH="1">
            <a:off x="3666094" y="4326433"/>
            <a:ext cx="238207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713375" y="872716"/>
            <a:ext cx="774705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 and QF are strongly correlated</a:t>
            </a:r>
          </a:p>
          <a:p>
            <a:pPr algn="ctr"/>
            <a:r>
              <a:rPr lang="en-US" altLang="ja-JP" sz="2400" dirty="0" smtClean="0"/>
              <a:t>= consistent with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+N quasi-free followed by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+</a:t>
            </a:r>
            <a:r>
              <a:rPr lang="en-US" altLang="ja-JP" sz="2400" dirty="0" err="1" smtClean="0"/>
              <a:t>N</a:t>
            </a:r>
            <a:r>
              <a:rPr lang="en-US" altLang="ja-JP" sz="2400" baseline="-25000" dirty="0" err="1" smtClean="0"/>
              <a:t>s</a:t>
            </a:r>
            <a:r>
              <a:rPr lang="en-US" altLang="ja-JP" sz="2400" dirty="0" err="1" smtClean="0"/>
              <a:t>N</a:t>
            </a:r>
            <a:r>
              <a:rPr lang="en-US" altLang="ja-JP" sz="2400" baseline="-25000" dirty="0" err="1" smtClean="0"/>
              <a:t>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*</a:t>
            </a:r>
            <a:r>
              <a:rPr lang="en-US" altLang="ja-JP" sz="2400" dirty="0" smtClean="0">
                <a:sym typeface="Wingdings" panose="05000000000000000000" pitchFamily="2" charset="2"/>
              </a:rPr>
              <a:t>p</a:t>
            </a:r>
            <a:endParaRPr kumimoji="1" lang="ja-JP" altLang="en-US" sz="2400" dirty="0"/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>
            <a:off x="2785244" y="20267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7684" y="6231635"/>
            <a:ext cx="5693739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small 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3622763" y="3879988"/>
            <a:ext cx="517189" cy="517189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直線矢印コネクタ 7"/>
          <p:cNvCxnSpPr>
            <a:endCxn id="7" idx="1"/>
          </p:cNvCxnSpPr>
          <p:nvPr/>
        </p:nvCxnSpPr>
        <p:spPr>
          <a:xfrm flipV="1">
            <a:off x="2591780" y="4374873"/>
            <a:ext cx="1085913" cy="18567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8"/>
          <a:stretch/>
        </p:blipFill>
        <p:spPr bwMode="auto">
          <a:xfrm>
            <a:off x="6660232" y="4005064"/>
            <a:ext cx="2478486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/>
          <p:nvPr/>
        </p:nvSpPr>
        <p:spPr>
          <a:xfrm>
            <a:off x="8423745" y="44731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8"/>
          <a:stretch/>
        </p:blipFill>
        <p:spPr bwMode="auto">
          <a:xfrm>
            <a:off x="-396552" y="1596512"/>
            <a:ext cx="2478486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円/楕円 53"/>
          <p:cNvSpPr/>
          <p:nvPr/>
        </p:nvSpPr>
        <p:spPr>
          <a:xfrm>
            <a:off x="7443126" y="5157192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円/楕円 54"/>
          <p:cNvSpPr/>
          <p:nvPr/>
        </p:nvSpPr>
        <p:spPr>
          <a:xfrm>
            <a:off x="395536" y="2744925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18425259">
            <a:off x="3555389" y="3831942"/>
            <a:ext cx="616195" cy="59431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kumimoji="1" lang="en-US" altLang="ja-JP" sz="1200" b="1" dirty="0" smtClean="0">
                <a:solidFill>
                  <a:srgbClr val="002060"/>
                </a:solidFill>
              </a:rPr>
              <a:t>Bound Region</a:t>
            </a:r>
            <a:endParaRPr kumimoji="1" lang="ja-JP" altLang="en-US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17"/>
          <a:stretch/>
        </p:blipFill>
        <p:spPr bwMode="auto">
          <a:xfrm>
            <a:off x="1113763" y="3741806"/>
            <a:ext cx="7789593" cy="310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28</a:t>
            </a:fld>
            <a:endParaRPr kumimoji="1" lang="ja-JP" altLang="en-US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00708"/>
            <a:ext cx="7465552" cy="282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直線コネクタ 35"/>
          <p:cNvCxnSpPr/>
          <p:nvPr/>
        </p:nvCxnSpPr>
        <p:spPr>
          <a:xfrm>
            <a:off x="4211960" y="1052736"/>
            <a:ext cx="0" cy="54366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 rot="16200000">
            <a:off x="3667580" y="3917631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M(K</a:t>
            </a:r>
            <a:r>
              <a:rPr kumimoji="1" lang="en-US" altLang="ja-JP" sz="1400" baseline="30000" dirty="0" smtClean="0"/>
              <a:t>-</a:t>
            </a:r>
            <a:r>
              <a:rPr kumimoji="1" lang="en-US" altLang="ja-JP" sz="1400" dirty="0" smtClean="0"/>
              <a:t>pp)</a:t>
            </a:r>
            <a:endParaRPr kumimoji="1" lang="ja-JP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1908428" y="3763544"/>
                <a:ext cx="1535036" cy="613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2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32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428" y="3763544"/>
                <a:ext cx="1535036" cy="6130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2184399" y="1052736"/>
                <a:ext cx="8034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399" y="1052736"/>
                <a:ext cx="803425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/>
          <p:cNvSpPr txBox="1"/>
          <p:nvPr/>
        </p:nvSpPr>
        <p:spPr>
          <a:xfrm rot="16200000">
            <a:off x="3056887" y="389999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</a:t>
            </a:r>
            <a:r>
              <a:rPr lang="en-US" altLang="ja-JP" b="1" dirty="0" smtClean="0"/>
              <a:t>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42" name="Rectangle 5"/>
          <p:cNvSpPr>
            <a:spLocks/>
          </p:cNvSpPr>
          <p:nvPr/>
        </p:nvSpPr>
        <p:spPr bwMode="auto">
          <a:xfrm>
            <a:off x="6222655" y="1903416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43" name="Rectangle 5"/>
          <p:cNvSpPr>
            <a:spLocks/>
          </p:cNvSpPr>
          <p:nvPr/>
        </p:nvSpPr>
        <p:spPr bwMode="auto">
          <a:xfrm>
            <a:off x="6300192" y="483431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025574" y="4467477"/>
            <a:ext cx="1430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i="1" dirty="0" smtClean="0">
                <a:solidFill>
                  <a:srgbClr val="00B0F0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ja-JP" sz="1400" i="1" dirty="0" smtClean="0">
                <a:solidFill>
                  <a:srgbClr val="00B0F0"/>
                </a:solidFill>
              </a:rPr>
              <a:t> all region</a:t>
            </a:r>
          </a:p>
          <a:p>
            <a:r>
              <a:rPr lang="en-US" altLang="ja-JP" sz="1400" i="1" dirty="0" smtClean="0">
                <a:latin typeface="Symbol" panose="05050102010706020507" pitchFamily="18" charset="2"/>
              </a:rPr>
              <a:t>- L</a:t>
            </a:r>
            <a:r>
              <a:rPr lang="en-US" altLang="ja-JP" sz="1400" i="1" dirty="0" smtClean="0"/>
              <a:t>(1405) region</a:t>
            </a:r>
            <a:endParaRPr kumimoji="1" lang="ja-JP" altLang="en-US" sz="1400" i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261440" y="3672317"/>
            <a:ext cx="4883068" cy="584775"/>
          </a:xfrm>
          <a:prstGeom prst="rect">
            <a:avLst/>
          </a:prstGeom>
          <a:solidFill>
            <a:srgbClr val="FF0000">
              <a:alpha val="70000"/>
            </a:srgbClr>
          </a:solidFill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structure or not!?</a:t>
            </a:r>
            <a:endParaRPr kumimoji="1" lang="ja-JP" altLang="en-US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H="1" flipV="1">
            <a:off x="4058072" y="1844824"/>
            <a:ext cx="801960" cy="1836204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3995936" y="4257092"/>
            <a:ext cx="864096" cy="1692188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 rot="16200000">
            <a:off x="1692805" y="115962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cxnSp>
        <p:nvCxnSpPr>
          <p:cNvPr id="19" name="直線コネクタ 18"/>
          <p:cNvCxnSpPr/>
          <p:nvPr/>
        </p:nvCxnSpPr>
        <p:spPr>
          <a:xfrm flipV="1">
            <a:off x="2155527" y="1052736"/>
            <a:ext cx="0" cy="226825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24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-703"/>
          <a:stretch/>
        </p:blipFill>
        <p:spPr bwMode="auto">
          <a:xfrm>
            <a:off x="6686819" y="4581128"/>
            <a:ext cx="222813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Conclusion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29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0" y="1088740"/>
                <a:ext cx="6732748" cy="576926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Structures around the 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pp threshold were found in 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:r>
                  <a:rPr lang="en-US" altLang="ja-JP" sz="3600" b="1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err="1" smtClean="0">
                    <a:sym typeface="Wingdings" panose="05000000000000000000" pitchFamily="2" charset="2"/>
                  </a:rPr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/>
                  <a:t>above M(K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pp): 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N quasi-free followed by </a:t>
                </a:r>
                <a:r>
                  <a:rPr lang="en-US" altLang="ja-JP" dirty="0" err="1" smtClean="0"/>
                  <a:t>K</a:t>
                </a:r>
                <a:r>
                  <a:rPr lang="en-US" altLang="ja-JP" baseline="30000" dirty="0" err="1" smtClean="0"/>
                  <a:t>-</a:t>
                </a:r>
                <a:r>
                  <a:rPr lang="en-US" altLang="ja-JP" dirty="0" err="1" smtClean="0"/>
                  <a:t>N</a:t>
                </a:r>
                <a:r>
                  <a:rPr lang="en-US" altLang="ja-JP" baseline="-25000" dirty="0" err="1" smtClean="0"/>
                  <a:t>s</a:t>
                </a:r>
                <a:r>
                  <a:rPr lang="en-US" altLang="ja-JP" dirty="0" err="1" smtClean="0"/>
                  <a:t>N</a:t>
                </a:r>
                <a:r>
                  <a:rPr lang="en-US" altLang="ja-JP" baseline="-25000" dirty="0" err="1" smtClean="0"/>
                  <a:t>s</a:t>
                </a:r>
                <a:r>
                  <a:rPr lang="en-US" altLang="ja-JP" dirty="0" err="1" smtClean="0">
                    <a:sym typeface="Wingdings" panose="05000000000000000000" pitchFamily="2" charset="2"/>
                  </a:rPr>
                  <a:t></a:t>
                </a:r>
                <a:r>
                  <a:rPr lang="en-US" altLang="ja-JP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dirty="0" err="1" smtClean="0">
                    <a:sym typeface="Wingdings" panose="05000000000000000000" pitchFamily="2" charset="2"/>
                  </a:rPr>
                  <a:t>p</a:t>
                </a:r>
                <a:endParaRPr lang="en-US" altLang="ja-JP" dirty="0" smtClean="0"/>
              </a:p>
              <a:p>
                <a:pPr lvl="1"/>
                <a:r>
                  <a:rPr lang="en-US" altLang="ja-JP" dirty="0" smtClean="0"/>
                  <a:t>below M(K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pp): would be S=-1 di-baryon decaying to </a:t>
                </a:r>
                <a:r>
                  <a:rPr lang="en-US" altLang="ja-JP" dirty="0" err="1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dirty="0" err="1" smtClean="0"/>
                  <a:t>p</a:t>
                </a:r>
                <a:endParaRPr lang="en-US" altLang="ja-JP" dirty="0" smtClean="0"/>
              </a:p>
              <a:p>
                <a:pPr lvl="2"/>
                <a:r>
                  <a:rPr lang="en-US" altLang="ja-JP" dirty="0" smtClean="0">
                    <a:sym typeface="Wingdings" panose="05000000000000000000" pitchFamily="2" charset="2"/>
                  </a:rPr>
                  <a:t> </a:t>
                </a:r>
                <a:r>
                  <a:rPr lang="en-US" altLang="ja-JP" dirty="0">
                    <a:latin typeface="Symbol" panose="05050102010706020507" pitchFamily="18" charset="2"/>
                    <a:sym typeface="Wingdings" panose="05000000000000000000" pitchFamily="2" charset="2"/>
                  </a:rPr>
                  <a:t>G</a:t>
                </a:r>
                <a:r>
                  <a:rPr lang="en-US" altLang="ja-JP" dirty="0">
                    <a:sym typeface="Wingdings" panose="05000000000000000000" pitchFamily="2" charset="2"/>
                  </a:rPr>
                  <a:t>(</a:t>
                </a:r>
                <a:r>
                  <a:rPr lang="en-US" altLang="ja-JP" dirty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dirty="0">
                    <a:sym typeface="Wingdings" panose="05000000000000000000" pitchFamily="2" charset="2"/>
                  </a:rPr>
                  <a:t>(1405)) &lt; </a:t>
                </a:r>
                <a:r>
                  <a:rPr lang="en-US" altLang="ja-JP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G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(measured “</a:t>
                </a:r>
                <a:r>
                  <a:rPr lang="en-US" altLang="ja-JP" dirty="0"/>
                  <a:t>di-baryon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”)</a:t>
                </a:r>
              </a:p>
              <a:p>
                <a:endParaRPr lang="en-US" altLang="ja-JP" b="1" dirty="0" smtClean="0">
                  <a:latin typeface="Symbol" panose="05050102010706020507" pitchFamily="18" charset="2"/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(1405) was clearly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/>
                  <a:t>p </a:t>
                </a:r>
                <a:r>
                  <a:rPr lang="en-US" altLang="ja-JP" sz="3600" b="1" dirty="0" err="1"/>
                  <a:t>n</a:t>
                </a:r>
                <a:r>
                  <a:rPr lang="en-US" altLang="ja-JP" sz="3600" b="1" baseline="-25000" dirty="0" err="1"/>
                  <a:t>miss</a:t>
                </a:r>
                <a:r>
                  <a:rPr lang="en-US" altLang="ja-JP" sz="3600" b="1" dirty="0"/>
                  <a:t> </a:t>
                </a:r>
                <a:r>
                  <a:rPr lang="en-US" altLang="ja-JP" sz="3600" b="1" dirty="0" smtClean="0"/>
                  <a:t>final state</a:t>
                </a:r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Important hints of “K</a:t>
                </a:r>
                <a:r>
                  <a:rPr lang="en-US" altLang="ja-JP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pp” production mechanism would be obtained</a:t>
                </a:r>
                <a:endParaRPr lang="ja-JP" altLang="en-US" dirty="0"/>
              </a:p>
              <a:p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Weak structure below 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the 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pp threshold 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was seen in 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 smtClean="0"/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Suppression of </a:t>
                </a:r>
                <a:r>
                  <a:rPr lang="en-US" altLang="ja-JP" dirty="0">
                    <a:sym typeface="Wingdings" panose="05000000000000000000" pitchFamily="2" charset="2"/>
                  </a:rPr>
                  <a:t>“K</a:t>
                </a:r>
                <a:r>
                  <a:rPr lang="en-US" altLang="ja-JP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dirty="0">
                    <a:sym typeface="Wingdings" panose="05000000000000000000" pitchFamily="2" charset="2"/>
                  </a:rPr>
                  <a:t>pp”  </a:t>
                </a:r>
                <a:r>
                  <a:rPr lang="en-US" altLang="ja-JP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lang="en-US" altLang="ja-JP" dirty="0" err="1">
                    <a:sym typeface="Wingdings" panose="05000000000000000000" pitchFamily="2" charset="2"/>
                  </a:rPr>
                  <a:t>N</a:t>
                </a:r>
                <a:r>
                  <a:rPr lang="en-US" altLang="ja-JP" dirty="0">
                    <a:sym typeface="Wingdings" panose="05000000000000000000" pitchFamily="2" charset="2"/>
                  </a:rPr>
                  <a:t>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channel?</a:t>
                </a:r>
                <a:endParaRPr lang="en-US" altLang="ja-JP" dirty="0"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r>
                  <a:rPr lang="en-US" altLang="ja-JP" dirty="0">
                    <a:sym typeface="Wingdings" panose="05000000000000000000" pitchFamily="2" charset="2"/>
                  </a:rPr>
                  <a:t>	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or</a:t>
                </a: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Limitation of </a:t>
                </a:r>
                <a:r>
                  <a:rPr lang="en-US" altLang="ja-JP" dirty="0">
                    <a:sym typeface="Wingdings" panose="05000000000000000000" pitchFamily="2" charset="2"/>
                  </a:rPr>
                  <a:t>detector acceptance / statistics?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88740"/>
                <a:ext cx="6732748" cy="5769260"/>
              </a:xfrm>
              <a:blipFill rotWithShape="1">
                <a:blip r:embed="rId3"/>
                <a:stretch>
                  <a:fillRect l="-1268" t="-1903" r="-7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C:\Users\sakuma\Desktop\図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736" y="908720"/>
            <a:ext cx="2555776" cy="177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akuma\Desktop\図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655" y="2852794"/>
            <a:ext cx="1860376" cy="165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78808" y="6237312"/>
            <a:ext cx="6749476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need further investigation of 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“K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 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7874951" y="4653136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7915970" y="4876475"/>
                <a:ext cx="859081" cy="352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16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16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16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970" y="4876475"/>
                <a:ext cx="859081" cy="352725"/>
              </a:xfrm>
              <a:prstGeom prst="rect">
                <a:avLst/>
              </a:prstGeom>
              <a:blipFill rotWithShape="1">
                <a:blip r:embed="rId6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/>
          <p:cNvCxnSpPr/>
          <p:nvPr/>
        </p:nvCxnSpPr>
        <p:spPr>
          <a:xfrm>
            <a:off x="7560332" y="1052736"/>
            <a:ext cx="0" cy="5256584"/>
          </a:xfrm>
          <a:prstGeom prst="line">
            <a:avLst/>
          </a:prstGeom>
          <a:ln w="9525">
            <a:solidFill>
              <a:srgbClr val="92D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2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E15 Collaborations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908720"/>
            <a:ext cx="7416316" cy="5850041"/>
          </a:xfrm>
        </p:spPr>
      </p:pic>
    </p:spTree>
    <p:extLst>
      <p:ext uri="{BB962C8B-B14F-4D97-AF65-F5344CB8AC3E}">
        <p14:creationId xmlns:p14="http://schemas.microsoft.com/office/powerpoint/2010/main" val="8125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</a:t>
            </a:r>
            <a:r>
              <a:rPr lang="en-US" altLang="ja-JP" b="1" dirty="0" smtClean="0"/>
              <a:t>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 smtClean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</a:t>
            </a:r>
            <a:r>
              <a:rPr lang="en-US" altLang="ja-JP" sz="2400" dirty="0" smtClean="0"/>
              <a:t>cos</a:t>
            </a:r>
            <a:r>
              <a:rPr lang="en-US" altLang="ja-JP" sz="2400" dirty="0" smtClean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 smtClean="0"/>
              <a:t>n</a:t>
            </a:r>
            <a:r>
              <a:rPr lang="en-US" altLang="ja-JP" sz="2400" dirty="0" smtClean="0"/>
              <a:t>~1: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   flat acceptance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pS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limited </a:t>
            </a:r>
            <a:r>
              <a:rPr lang="en-US" altLang="ja-JP" dirty="0"/>
              <a:t>acceptance below </a:t>
            </a:r>
            <a:r>
              <a:rPr lang="en-US" altLang="ja-JP" dirty="0" smtClean="0"/>
              <a:t>the threshold</a:t>
            </a:r>
          </a:p>
        </p:txBody>
      </p:sp>
      <p:sp>
        <p:nvSpPr>
          <p:cNvPr id="58" name="Rectangle 5"/>
          <p:cNvSpPr>
            <a:spLocks/>
          </p:cNvSpPr>
          <p:nvPr/>
        </p:nvSpPr>
        <p:spPr bwMode="auto">
          <a:xfrm>
            <a:off x="4648532" y="306581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250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" b="11066"/>
          <a:stretch/>
        </p:blipFill>
        <p:spPr>
          <a:xfrm>
            <a:off x="3168352" y="728700"/>
            <a:ext cx="5292080" cy="2943434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8FBF-3401-44D9-9E5C-F478F6FEB00A}" type="slidenum">
              <a:rPr kumimoji="1" lang="ja-JP" altLang="en-US" smtClean="0"/>
              <a:t>32</a:t>
            </a:fld>
            <a:endParaRPr kumimoji="1" lang="ja-JP" altLang="en-US"/>
          </a:p>
        </p:txBody>
      </p:sp>
      <p:pic>
        <p:nvPicPr>
          <p:cNvPr id="6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2" b="3658"/>
          <a:stretch/>
        </p:blipFill>
        <p:spPr>
          <a:xfrm>
            <a:off x="3131840" y="3645024"/>
            <a:ext cx="5328000" cy="3225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4153088" y="5012191"/>
                <a:ext cx="1535036" cy="613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2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32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088" y="5012191"/>
                <a:ext cx="1535036" cy="6130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4465571" y="1948362"/>
                <a:ext cx="8034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571" y="1948362"/>
                <a:ext cx="803425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Acceptance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Bound-State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17"/>
          <a:stretch/>
        </p:blipFill>
        <p:spPr bwMode="auto">
          <a:xfrm>
            <a:off x="-503" y="872716"/>
            <a:ext cx="3132344" cy="280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94"/>
          <a:stretch/>
        </p:blipFill>
        <p:spPr bwMode="auto">
          <a:xfrm>
            <a:off x="-9109" y="3765040"/>
            <a:ext cx="3140950" cy="280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923928" y="6192016"/>
            <a:ext cx="1383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err="1" smtClean="0"/>
              <a:t>T.Hashimoto</a:t>
            </a:r>
            <a:endParaRPr kumimoji="1" lang="ja-JP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134135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42961</TotalTime>
  <Words>1532</Words>
  <Application>Microsoft Office PowerPoint</Application>
  <PresentationFormat>画面に合わせる (4:3)</PresentationFormat>
  <Paragraphs>412</Paragraphs>
  <Slides>32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4" baseType="lpstr">
      <vt:lpstr>Office ​​テーマ</vt:lpstr>
      <vt:lpstr>数式</vt:lpstr>
      <vt:lpstr>Recent results of the KbarNN search at J-PARC</vt:lpstr>
      <vt:lpstr>Outline of the Talk</vt:lpstr>
      <vt:lpstr>Kaonic Nuclei</vt:lpstr>
      <vt:lpstr>Present Status of KbarNN</vt:lpstr>
      <vt:lpstr>J-PARC E15 Experiment</vt:lpstr>
      <vt:lpstr>Experimental Setup for E15</vt:lpstr>
      <vt:lpstr>Outline of the Talk</vt:lpstr>
      <vt:lpstr>Exclusive 3He(K-,Lp)n in E15-2nd</vt:lpstr>
      <vt:lpstr>Exclusive 3He(K-,Lp)n [E15-2nd]</vt:lpstr>
      <vt:lpstr>Momentum Transfer</vt:lpstr>
      <vt:lpstr>Structures in Forward-n Region</vt:lpstr>
      <vt:lpstr>Fitting with BW and Gaussian</vt:lpstr>
      <vt:lpstr>Sliced by Reaction Angle</vt:lpstr>
      <vt:lpstr>Reaction Angle Dependence</vt:lpstr>
      <vt:lpstr>Present Status of KbarNN</vt:lpstr>
      <vt:lpstr>Outline of the Talk</vt:lpstr>
      <vt:lpstr>K- 3He  pSpn @ E15</vt:lpstr>
      <vt:lpstr>Neutron ID with CDS</vt:lpstr>
      <vt:lpstr>pSpn Events</vt:lpstr>
      <vt:lpstr>L*pn Events</vt:lpstr>
      <vt:lpstr>π^± Σ^∓p nmiss Final-State [IM(π^± Σ^∓)]</vt:lpstr>
      <vt:lpstr>(π^± Σ^∓)p nmiss vs. (π^+ Λ)n nmiss </vt:lpstr>
      <vt:lpstr>Production of L* and “K-pp”</vt:lpstr>
      <vt:lpstr>“K-pp”pSN Decay Channel</vt:lpstr>
      <vt:lpstr>π^± Σ^∓p nmiss Final-State [IM(π^± Σ^∓ p)]</vt:lpstr>
      <vt:lpstr>π^± Σ^∓p nmiss in L(1405) Region </vt:lpstr>
      <vt:lpstr>IM(π^± Σ^∓) vs. IM(π^± Σ^∓ p)</vt:lpstr>
      <vt:lpstr>Lp vs. pSp</vt:lpstr>
      <vt:lpstr>Conclusion</vt:lpstr>
      <vt:lpstr>The E15 Collaborations</vt:lpstr>
      <vt:lpstr>Lp vs. pSp</vt:lpstr>
      <vt:lpstr>Acceptance of KbarNN Bound-State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2684</cp:revision>
  <cp:lastPrinted>2017-10-19T09:43:54Z</cp:lastPrinted>
  <dcterms:created xsi:type="dcterms:W3CDTF">2013-09-03T00:26:31Z</dcterms:created>
  <dcterms:modified xsi:type="dcterms:W3CDTF">2018-01-31T05:20:12Z</dcterms:modified>
</cp:coreProperties>
</file>