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1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259" r:id="rId3"/>
    <p:sldId id="267" r:id="rId4"/>
    <p:sldId id="268" r:id="rId5"/>
    <p:sldId id="269" r:id="rId6"/>
    <p:sldId id="270" r:id="rId7"/>
    <p:sldId id="272" r:id="rId8"/>
    <p:sldId id="273" r:id="rId9"/>
    <p:sldId id="274" r:id="rId10"/>
    <p:sldId id="352" r:id="rId11"/>
    <p:sldId id="410" r:id="rId12"/>
    <p:sldId id="353" r:id="rId13"/>
    <p:sldId id="275" r:id="rId14"/>
    <p:sldId id="276" r:id="rId15"/>
    <p:sldId id="279" r:id="rId16"/>
    <p:sldId id="344" r:id="rId17"/>
    <p:sldId id="341" r:id="rId18"/>
    <p:sldId id="342" r:id="rId19"/>
    <p:sldId id="286" r:id="rId20"/>
    <p:sldId id="284" r:id="rId21"/>
    <p:sldId id="285" r:id="rId22"/>
    <p:sldId id="287" r:id="rId23"/>
    <p:sldId id="354" r:id="rId24"/>
    <p:sldId id="281" r:id="rId25"/>
    <p:sldId id="282" r:id="rId26"/>
    <p:sldId id="355" r:id="rId27"/>
    <p:sldId id="315" r:id="rId28"/>
    <p:sldId id="291" r:id="rId29"/>
    <p:sldId id="345" r:id="rId30"/>
    <p:sldId id="346" r:id="rId31"/>
    <p:sldId id="347" r:id="rId32"/>
    <p:sldId id="293" r:id="rId33"/>
    <p:sldId id="329" r:id="rId34"/>
    <p:sldId id="330" r:id="rId35"/>
    <p:sldId id="297" r:id="rId36"/>
    <p:sldId id="336" r:id="rId37"/>
    <p:sldId id="348" r:id="rId38"/>
    <p:sldId id="337" r:id="rId39"/>
    <p:sldId id="339" r:id="rId40"/>
    <p:sldId id="301" r:id="rId41"/>
    <p:sldId id="309" r:id="rId42"/>
    <p:sldId id="349" r:id="rId43"/>
    <p:sldId id="302" r:id="rId44"/>
    <p:sldId id="303" r:id="rId45"/>
    <p:sldId id="304" r:id="rId46"/>
    <p:sldId id="313" r:id="rId47"/>
    <p:sldId id="320" r:id="rId48"/>
    <p:sldId id="311" r:id="rId49"/>
    <p:sldId id="299" r:id="rId50"/>
    <p:sldId id="321" r:id="rId51"/>
    <p:sldId id="322" r:id="rId52"/>
    <p:sldId id="324" r:id="rId53"/>
    <p:sldId id="317" r:id="rId54"/>
    <p:sldId id="331" r:id="rId55"/>
    <p:sldId id="323" r:id="rId56"/>
    <p:sldId id="325" r:id="rId57"/>
    <p:sldId id="327" r:id="rId58"/>
    <p:sldId id="333" r:id="rId59"/>
    <p:sldId id="334" r:id="rId60"/>
    <p:sldId id="332" r:id="rId61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kuma fuminori" initials="sf" lastIdx="3" clrIdx="0">
    <p:extLst>
      <p:ext uri="{19B8F6BF-5375-455C-9EA6-DF929625EA0E}">
        <p15:presenceInfo xmlns:p15="http://schemas.microsoft.com/office/powerpoint/2012/main" userId="289d416634db11f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5" d="100"/>
          <a:sy n="105" d="100"/>
        </p:scale>
        <p:origin x="427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FC6C88-65FE-42DA-A6F9-69121F6E3BB5}" type="datetimeFigureOut">
              <a:rPr kumimoji="1" lang="ja-JP" altLang="en-US" smtClean="0"/>
              <a:t>2019/6/6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12330-C050-49DA-AFDF-FB7BE36F5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4592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8824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8008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32388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12330-C050-49DA-AFDF-FB7BE36F5033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2337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AB7B-9B73-48D6-934B-5D11E44C30B6}" type="datetime1">
              <a:rPr kumimoji="1" lang="ja-JP" altLang="en-US" smtClean="0"/>
              <a:t>2019/6/6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8671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137E2-5642-49A4-A8DD-FD6FBB74569C}" type="datetime1">
              <a:rPr kumimoji="1" lang="ja-JP" altLang="en-US" smtClean="0"/>
              <a:t>2019/6/6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270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7748D-5E72-47EA-964F-E3C67BC06FE2}" type="datetime1">
              <a:rPr kumimoji="1" lang="ja-JP" altLang="en-US" smtClean="0"/>
              <a:t>2019/6/6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22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44E2-6AC8-4433-BF85-6666C0278CE0}" type="datetime1">
              <a:rPr kumimoji="1" lang="ja-JP" altLang="en-US" smtClean="0"/>
              <a:t>2019/6/6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4890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73BA-78E0-4901-8A92-66F6EF7BAE55}" type="datetime1">
              <a:rPr kumimoji="1" lang="ja-JP" altLang="en-US" smtClean="0"/>
              <a:t>2019/6/6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900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98FB-FFAF-4671-ACCA-18DE0880BBBE}" type="datetime1">
              <a:rPr kumimoji="1" lang="ja-JP" altLang="en-US" smtClean="0"/>
              <a:t>2019/6/6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5618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1F057-E222-4C35-A1F0-70562539BC11}" type="datetime1">
              <a:rPr kumimoji="1" lang="ja-JP" altLang="en-US" smtClean="0"/>
              <a:t>2019/6/6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6380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526C-2252-4AE7-AC68-C4D601B9841C}" type="datetime1">
              <a:rPr kumimoji="1" lang="ja-JP" altLang="en-US" smtClean="0"/>
              <a:t>2019/6/6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0384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3A049-B11B-4876-9159-EFDF3771E8D3}" type="datetime1">
              <a:rPr kumimoji="1" lang="ja-JP" altLang="en-US" smtClean="0"/>
              <a:t>2019/6/6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02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DDA5F-9C27-45D6-AC58-7EB986E0ADA4}" type="datetime1">
              <a:rPr kumimoji="1" lang="ja-JP" altLang="en-US" smtClean="0"/>
              <a:t>2019/6/6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7773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3B5BF-B785-4F5D-B214-67965678AAEC}" type="datetime1">
              <a:rPr kumimoji="1" lang="ja-JP" altLang="en-US" smtClean="0"/>
              <a:t>2019/6/6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459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7A6C5-5EE9-49A6-826E-0A2C02A81665}" type="datetime1">
              <a:rPr kumimoji="1" lang="ja-JP" altLang="en-US" smtClean="0"/>
              <a:t>2019/6/6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0270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image" Target="../media/image181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35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png"/><Relationship Id="rId4" Type="http://schemas.openxmlformats.org/officeDocument/2006/relationships/image" Target="../media/image10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3.xml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4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0.png"/><Relationship Id="rId5" Type="http://schemas.openxmlformats.org/officeDocument/2006/relationships/image" Target="../media/image55.png"/><Relationship Id="rId4" Type="http://schemas.openxmlformats.org/officeDocument/2006/relationships/image" Target="../media/image5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4.png"/><Relationship Id="rId4" Type="http://schemas.openxmlformats.org/officeDocument/2006/relationships/image" Target="../media/image7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0.png"/><Relationship Id="rId5" Type="http://schemas.openxmlformats.org/officeDocument/2006/relationships/image" Target="../media/image690.png"/><Relationship Id="rId4" Type="http://schemas.openxmlformats.org/officeDocument/2006/relationships/image" Target="../media/image6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6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7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640960" cy="1470025"/>
          </a:xfrm>
        </p:spPr>
        <p:txBody>
          <a:bodyPr>
            <a:noAutofit/>
          </a:bodyPr>
          <a:lstStyle/>
          <a:p>
            <a:r>
              <a:rPr lang="en-US" altLang="ja-JP" sz="5400" b="1" dirty="0"/>
              <a:t>K</a:t>
            </a:r>
            <a:r>
              <a:rPr lang="en-US" altLang="ja-JP" sz="5400" b="1" baseline="30000" dirty="0"/>
              <a:t>-</a:t>
            </a:r>
            <a:r>
              <a:rPr lang="en-US" altLang="ja-JP" sz="5400" b="1" dirty="0"/>
              <a:t>pp Bound System at J-PARC</a:t>
            </a:r>
            <a:endParaRPr kumimoji="1" lang="ja-JP" altLang="en-US" sz="7200" dirty="0"/>
          </a:p>
        </p:txBody>
      </p:sp>
      <p:sp>
        <p:nvSpPr>
          <p:cNvPr id="4" name="サブタイトル 3"/>
          <p:cNvSpPr>
            <a:spLocks noGrp="1"/>
          </p:cNvSpPr>
          <p:nvPr>
            <p:ph type="subTitle" idx="1"/>
          </p:nvPr>
        </p:nvSpPr>
        <p:spPr>
          <a:xfrm>
            <a:off x="1371600" y="2878088"/>
            <a:ext cx="6400800" cy="1752600"/>
          </a:xfrm>
        </p:spPr>
        <p:txBody>
          <a:bodyPr>
            <a:noAutofit/>
          </a:bodyPr>
          <a:lstStyle/>
          <a:p>
            <a:r>
              <a:rPr lang="en-US" altLang="ja-JP" sz="4000" b="1" dirty="0">
                <a:solidFill>
                  <a:schemeClr val="tx1"/>
                </a:solidFill>
              </a:rPr>
              <a:t>F. Sakuma, RIKEN</a:t>
            </a:r>
            <a:endParaRPr lang="en-US" altLang="ja-JP" sz="2000" b="1" dirty="0">
              <a:solidFill>
                <a:schemeClr val="tx1"/>
              </a:solidFill>
            </a:endParaRPr>
          </a:p>
          <a:p>
            <a:r>
              <a:rPr lang="en-US" altLang="ja-JP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behalf of the J-PARC E15 collaboration</a:t>
            </a:r>
            <a:endParaRPr lang="ja-JP" alt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 descr="グループロ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68"/>
          <a:stretch/>
        </p:blipFill>
        <p:spPr bwMode="auto">
          <a:xfrm>
            <a:off x="1619672" y="2611720"/>
            <a:ext cx="835383" cy="98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2735796" y="5661248"/>
            <a:ext cx="626469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/>
              <a:t>“</a:t>
            </a:r>
            <a:r>
              <a:rPr lang="en-US" altLang="ja-JP" b="1" dirty="0"/>
              <a:t>The 15th International Conference on Meson-Nucleon Physics and the Structure of the Nucleon, MENU-2019</a:t>
            </a:r>
            <a:r>
              <a:rPr lang="en-US" altLang="ja-JP" sz="1600" b="1" dirty="0"/>
              <a:t>“</a:t>
            </a:r>
          </a:p>
          <a:p>
            <a:pPr algn="ctr" fontAlgn="base"/>
            <a:r>
              <a:rPr lang="en-US" altLang="ja-JP" sz="1600" dirty="0"/>
              <a:t>Carnegie Mellon University, Pittsburgh Pennsylvania</a:t>
            </a:r>
          </a:p>
          <a:p>
            <a:pPr algn="ctr" fontAlgn="base"/>
            <a:r>
              <a:rPr lang="en-US" altLang="ja-JP" sz="1600" b="1" dirty="0"/>
              <a:t>June 2 to June 7, 2019</a:t>
            </a:r>
            <a:endParaRPr lang="en-US" altLang="ja-JP" sz="16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0F0F4DC-B792-47D7-8E3C-7578415E1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81" y="5241643"/>
            <a:ext cx="2176103" cy="1560527"/>
          </a:xfrm>
          <a:prstGeom prst="rect">
            <a:avLst/>
          </a:prstGeom>
        </p:spPr>
      </p:pic>
      <p:pic>
        <p:nvPicPr>
          <p:cNvPr id="9" name="Picture 6" descr="グループロゴ">
            <a:extLst>
              <a:ext uri="{FF2B5EF4-FFF2-40B4-BE49-F238E27FC236}">
                <a16:creationId xmlns:a16="http://schemas.microsoft.com/office/drawing/2014/main" id="{CC352583-3A0E-41F7-9BB8-6F7B82E584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760955" y="2492896"/>
            <a:ext cx="1071563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632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61"/>
          <a:stretch/>
        </p:blipFill>
        <p:spPr bwMode="auto">
          <a:xfrm>
            <a:off x="-17343" y="2928191"/>
            <a:ext cx="2814234" cy="393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01000" cy="1143000"/>
          </a:xfrm>
        </p:spPr>
        <p:txBody>
          <a:bodyPr>
            <a:normAutofit/>
          </a:bodyPr>
          <a:lstStyle/>
          <a:p>
            <a:r>
              <a:rPr lang="en-US" altLang="ja-JP" b="1" dirty="0"/>
              <a:t>Meson in a Nucleus?</a:t>
            </a:r>
            <a:endParaRPr kumimoji="1" lang="ja-JP" altLang="en-US" b="1" dirty="0"/>
          </a:p>
        </p:txBody>
      </p:sp>
      <p:sp>
        <p:nvSpPr>
          <p:cNvPr id="4" name="コンテンツ プレースホルダー 2"/>
          <p:cNvSpPr txBox="1">
            <a:spLocks/>
          </p:cNvSpPr>
          <p:nvPr/>
        </p:nvSpPr>
        <p:spPr>
          <a:xfrm>
            <a:off x="375292" y="1412776"/>
            <a:ext cx="4926532" cy="2592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 dirty="0"/>
              <a:t>Lightest S=-1 meson, </a:t>
            </a:r>
            <a:r>
              <a:rPr lang="en-US" altLang="ja-JP" b="1" dirty="0">
                <a:latin typeface="Symbol" panose="05050102010706020507" pitchFamily="18" charset="2"/>
              </a:rPr>
              <a:t>K</a:t>
            </a:r>
            <a:r>
              <a:rPr lang="en-US" altLang="ja-JP" b="1" baseline="30000" dirty="0">
                <a:latin typeface="Symbol" panose="05050102010706020507" pitchFamily="18" charset="2"/>
              </a:rPr>
              <a:t>-</a:t>
            </a:r>
          </a:p>
          <a:p>
            <a:pPr lvl="1"/>
            <a:r>
              <a:rPr lang="en-US" altLang="ja-JP" dirty="0" err="1"/>
              <a:t>K</a:t>
            </a:r>
            <a:r>
              <a:rPr lang="en-US" altLang="ja-JP" baseline="30000" dirty="0" err="1"/>
              <a:t>bar</a:t>
            </a:r>
            <a:r>
              <a:rPr lang="en-US" altLang="ja-JP" dirty="0"/>
              <a:t>-N interaction: 	</a:t>
            </a:r>
            <a:r>
              <a:rPr lang="en-US" altLang="ja-JP" b="1" dirty="0"/>
              <a:t>		</a:t>
            </a:r>
            <a:r>
              <a:rPr lang="en-US" altLang="ja-JP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strongly attractive in I=0</a:t>
            </a:r>
          </a:p>
        </p:txBody>
      </p:sp>
      <p:pic>
        <p:nvPicPr>
          <p:cNvPr id="10" name="Picture 2" descr="C:\Users\sakuma\Desktop\941px-Standard_Model_of_Elementary_Particles.svg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6" r="38149" b="41550"/>
          <a:stretch/>
        </p:blipFill>
        <p:spPr bwMode="auto">
          <a:xfrm>
            <a:off x="5004048" y="3284984"/>
            <a:ext cx="4053445" cy="312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正方形/長方形 11"/>
          <p:cNvSpPr/>
          <p:nvPr/>
        </p:nvSpPr>
        <p:spPr>
          <a:xfrm>
            <a:off x="6639235" y="4005064"/>
            <a:ext cx="2469269" cy="11881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6217567" y="1672692"/>
            <a:ext cx="1311921" cy="1311921"/>
            <a:chOff x="6932487" y="1484784"/>
            <a:chExt cx="1311921" cy="1311921"/>
          </a:xfrm>
        </p:grpSpPr>
        <p:sp>
          <p:nvSpPr>
            <p:cNvPr id="14" name="円/楕円 13"/>
            <p:cNvSpPr>
              <a:spLocks noChangeAspect="1"/>
            </p:cNvSpPr>
            <p:nvPr/>
          </p:nvSpPr>
          <p:spPr>
            <a:xfrm>
              <a:off x="6932487" y="1484784"/>
              <a:ext cx="1311921" cy="1311921"/>
            </a:xfrm>
            <a:prstGeom prst="ellipse">
              <a:avLst/>
            </a:prstGeom>
            <a:solidFill>
              <a:srgbClr val="92D050">
                <a:alpha val="5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円/楕円 14"/>
                <p:cNvSpPr>
                  <a:spLocks noChangeAspect="1"/>
                </p:cNvSpPr>
                <p:nvPr/>
              </p:nvSpPr>
              <p:spPr>
                <a:xfrm>
                  <a:off x="7020272" y="1860601"/>
                  <a:ext cx="498403" cy="498403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kumimoji="1" lang="en-US" altLang="ja-JP" sz="2800" b="1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ja-JP" sz="2800" b="1" i="1" dirty="0" smtClean="0">
                                <a:latin typeface="Cambria Math"/>
                              </a:rPr>
                              <m:t>𝒖</m:t>
                            </m:r>
                          </m:e>
                        </m:acc>
                      </m:oMath>
                    </m:oMathPara>
                  </a14:m>
                  <a:endParaRPr kumimoji="1" lang="ja-JP" altLang="en-US" sz="2800" b="1" dirty="0"/>
                </a:p>
              </p:txBody>
            </p:sp>
          </mc:Choice>
          <mc:Fallback xmlns="">
            <p:sp>
              <p:nvSpPr>
                <p:cNvPr id="16" name="円/楕円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20272" y="1860601"/>
                  <a:ext cx="498403" cy="498403"/>
                </a:xfrm>
                <a:prstGeom prst="ellipse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円/楕円 15"/>
                <p:cNvSpPr>
                  <a:spLocks noChangeAspect="1"/>
                </p:cNvSpPr>
                <p:nvPr/>
              </p:nvSpPr>
              <p:spPr>
                <a:xfrm>
                  <a:off x="7596336" y="1884391"/>
                  <a:ext cx="498403" cy="498403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1" i="1" smtClean="0">
                            <a:latin typeface="Cambria Math"/>
                          </a:rPr>
                          <m:t>𝒔</m:t>
                        </m:r>
                      </m:oMath>
                    </m:oMathPara>
                  </a14:m>
                  <a:endParaRPr kumimoji="1" lang="ja-JP" altLang="en-US" sz="2800" b="1" dirty="0"/>
                </a:p>
              </p:txBody>
            </p:sp>
          </mc:Choice>
          <mc:Fallback xmlns="">
            <p:sp>
              <p:nvSpPr>
                <p:cNvPr id="16" name="円/楕円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6336" y="1884391"/>
                  <a:ext cx="498403" cy="498403"/>
                </a:xfrm>
                <a:prstGeom prst="ellipse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" name="テキスト ボックス 16"/>
          <p:cNvSpPr txBox="1"/>
          <p:nvPr/>
        </p:nvSpPr>
        <p:spPr>
          <a:xfrm>
            <a:off x="7560332" y="1880828"/>
            <a:ext cx="686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latin typeface="Symbol" panose="05050102010706020507" pitchFamily="18" charset="2"/>
              </a:rPr>
              <a:t>K</a:t>
            </a:r>
            <a:r>
              <a:rPr kumimoji="1" lang="en-US" altLang="ja-JP" sz="3600" b="1" baseline="30000" dirty="0">
                <a:latin typeface="Symbol" panose="05050102010706020507" pitchFamily="18" charset="2"/>
              </a:rPr>
              <a:t>-</a:t>
            </a:r>
            <a:endParaRPr kumimoji="1" lang="ja-JP" altLang="en-US" sz="3600" b="1" baseline="30000" dirty="0"/>
          </a:p>
        </p:txBody>
      </p:sp>
      <p:sp>
        <p:nvSpPr>
          <p:cNvPr id="19" name="正方形/長方形 18"/>
          <p:cNvSpPr/>
          <p:nvPr/>
        </p:nvSpPr>
        <p:spPr>
          <a:xfrm>
            <a:off x="7789187" y="5193196"/>
            <a:ext cx="1234635" cy="121827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64868" y="4039994"/>
            <a:ext cx="1649812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dirty="0"/>
              <a:t>K</a:t>
            </a:r>
            <a:r>
              <a:rPr lang="en-US" altLang="ja-JP" sz="1600" baseline="30000" dirty="0"/>
              <a:t>-</a:t>
            </a:r>
            <a:r>
              <a:rPr lang="en-US" altLang="ja-JP" sz="1600" dirty="0"/>
              <a:t>N scattering</a:t>
            </a:r>
          </a:p>
          <a:p>
            <a:pPr algn="ctr"/>
            <a:r>
              <a:rPr lang="en-US" altLang="ja-JP" sz="1600" dirty="0"/>
              <a:t>NPB179(1981)33.</a:t>
            </a:r>
            <a:endParaRPr kumimoji="1" lang="ja-JP" altLang="en-US" sz="1600" dirty="0"/>
          </a:p>
        </p:txBody>
      </p:sp>
      <p:grpSp>
        <p:nvGrpSpPr>
          <p:cNvPr id="20" name="グループ化 19"/>
          <p:cNvGrpSpPr/>
          <p:nvPr/>
        </p:nvGrpSpPr>
        <p:grpSpPr>
          <a:xfrm>
            <a:off x="2763222" y="3725555"/>
            <a:ext cx="2716647" cy="2691777"/>
            <a:chOff x="5029221" y="2312876"/>
            <a:chExt cx="3825976" cy="3790950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2" r="3334"/>
            <a:stretch/>
          </p:blipFill>
          <p:spPr bwMode="auto">
            <a:xfrm>
              <a:off x="5029221" y="2312876"/>
              <a:ext cx="3825976" cy="3790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正方形/長方形 21"/>
            <p:cNvSpPr/>
            <p:nvPr/>
          </p:nvSpPr>
          <p:spPr>
            <a:xfrm>
              <a:off x="7452320" y="2780928"/>
              <a:ext cx="1152128" cy="2520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3394225" y="3492297"/>
            <a:ext cx="1800494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wrap="none" anchor="ctr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 defTabSz="914400">
              <a:defRPr/>
            </a:pPr>
            <a:r>
              <a:rPr lang="it-IT" altLang="it-IT" sz="16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K</a:t>
            </a:r>
            <a:r>
              <a:rPr lang="it-IT" altLang="it-IT" sz="1600" baseline="300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-</a:t>
            </a:r>
            <a:r>
              <a:rPr lang="it-IT" altLang="it-IT" sz="16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p atom</a:t>
            </a:r>
          </a:p>
          <a:p>
            <a:pPr algn="ctr" defTabSz="914400">
              <a:defRPr/>
            </a:pPr>
            <a:r>
              <a:rPr lang="it-IT" altLang="it-IT" sz="16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PLB704(2011)113.</a:t>
            </a:r>
            <a:r>
              <a:rPr lang="it-IT" altLang="it-IT" sz="1600" dirty="0">
                <a:latin typeface="+mn-lt"/>
              </a:rPr>
              <a:t> 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8337877" y="6345324"/>
            <a:ext cx="8066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i="1" dirty="0"/>
              <a:t>Wikipedia</a:t>
            </a:r>
            <a:endParaRPr kumimoji="1" lang="ja-JP" altLang="en-US" sz="1200" i="1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5819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/>
          </p:cNvSpPr>
          <p:nvPr/>
        </p:nvSpPr>
        <p:spPr bwMode="auto">
          <a:xfrm>
            <a:off x="5286909" y="1485945"/>
            <a:ext cx="346155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2575" bIns="0" anchor="ctr">
            <a:spAutoFit/>
          </a:bodyPr>
          <a:lstStyle/>
          <a:p>
            <a:pPr marL="42097"/>
            <a:r>
              <a:rPr lang="en-US" altLang="ja-JP" sz="1400" dirty="0" err="1">
                <a:ea typeface="ＭＳ Ｐゴシック" pitchFamily="50" charset="-128"/>
                <a:sym typeface="Verdana Bold" charset="0"/>
              </a:rPr>
              <a:t>Y.Akaishi</a:t>
            </a:r>
            <a:r>
              <a:rPr lang="en-US" altLang="ja-JP" sz="1400" dirty="0">
                <a:ea typeface="ＭＳ Ｐゴシック" pitchFamily="50" charset="-128"/>
                <a:sym typeface="Verdana Bold" charset="0"/>
              </a:rPr>
              <a:t> and </a:t>
            </a:r>
            <a:r>
              <a:rPr lang="en-US" altLang="ja-JP" sz="1400" dirty="0" err="1">
                <a:ea typeface="ＭＳ Ｐゴシック" pitchFamily="50" charset="-128"/>
                <a:sym typeface="Verdana Bold" charset="0"/>
              </a:rPr>
              <a:t>T.Yamazaki</a:t>
            </a:r>
            <a:r>
              <a:rPr lang="en-US" altLang="ja-JP" sz="1400" dirty="0">
                <a:ea typeface="ＭＳ Ｐゴシック" pitchFamily="50" charset="-128"/>
                <a:sym typeface="Verdana Bold" charset="0"/>
              </a:rPr>
              <a:t>, PRC65(2002)044005.</a:t>
            </a:r>
          </a:p>
          <a:p>
            <a:pPr marL="42097"/>
            <a:r>
              <a:rPr lang="en-US" altLang="ja-JP" sz="1400" dirty="0">
                <a:solidFill>
                  <a:schemeClr val="tx1"/>
                </a:solidFill>
                <a:ea typeface="ＭＳ Ｐゴシック" pitchFamily="50" charset="-128"/>
                <a:sym typeface="Verdana Bold" charset="0"/>
              </a:rPr>
              <a:t>A. Dote et al. PRC70(2004)044313. </a:t>
            </a:r>
            <a:r>
              <a:rPr lang="en-US" altLang="ja-JP" sz="1400" dirty="0">
                <a:ea typeface="ＭＳ Ｐゴシック" pitchFamily="50" charset="-128"/>
                <a:sym typeface="Verdana Bold" charset="0"/>
              </a:rPr>
              <a:t>etc.</a:t>
            </a:r>
            <a:endParaRPr lang="en-US" altLang="ja-JP" sz="1400" dirty="0">
              <a:solidFill>
                <a:schemeClr val="tx1"/>
              </a:solidFill>
              <a:ea typeface="ＭＳ Ｐゴシック" pitchFamily="50" charset="-128"/>
              <a:sym typeface="Verdana Bold" charset="0"/>
            </a:endParaRPr>
          </a:p>
        </p:txBody>
      </p:sp>
      <p:graphicFrame>
        <p:nvGraphicFramePr>
          <p:cNvPr id="10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03824"/>
              </p:ext>
            </p:extLst>
          </p:nvPr>
        </p:nvGraphicFramePr>
        <p:xfrm>
          <a:off x="251521" y="1570349"/>
          <a:ext cx="4541950" cy="2773109"/>
        </p:xfrm>
        <a:graphic>
          <a:graphicData uri="http://schemas.openxmlformats.org/drawingml/2006/table">
            <a:tbl>
              <a:tblPr/>
              <a:tblGrid>
                <a:gridCol w="1515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31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Kaonic Nuclei</a:t>
                      </a:r>
                      <a:endParaRPr kumimoji="1" lang="ja-JP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Binding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Energy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[MeV]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Width</a:t>
                      </a:r>
                      <a:endParaRPr kumimoji="1" lang="ja-JP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[MeV]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ＭＳ Ｐゴシック" charset="-128"/>
                        </a:rPr>
                        <a:t>L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(1405) = K</a:t>
                      </a:r>
                      <a:r>
                        <a:rPr kumimoji="1" lang="en-US" altLang="ja-JP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</a:t>
                      </a:r>
                      <a:endParaRPr kumimoji="1" lang="en-US" altLang="ja-JP" sz="16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pp</a:t>
                      </a:r>
                      <a:endParaRPr kumimoji="1" lang="en-US" altLang="ja-JP" sz="16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61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ppp</a:t>
                      </a:r>
                      <a:endParaRPr kumimoji="1" lang="en-US" altLang="ja-JP" sz="16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97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ppn</a:t>
                      </a:r>
                      <a:endParaRPr kumimoji="1" lang="en-US" altLang="ja-JP" sz="16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7AE4D-DCF5-47ED-9AD0-C06F1B1C5461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3078" name="Picture 6" descr="https://upload.wikimedia.org/wikipedia/commons/thumb/5/53/Binding_energy_curve_-_common_isotopes.svg/800px-Binding_energy_curve_-_common_isotopes.svg.png?15059575088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331" y="1947242"/>
            <a:ext cx="4005910" cy="263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テキスト ボックス 16"/>
          <p:cNvSpPr txBox="1"/>
          <p:nvPr/>
        </p:nvSpPr>
        <p:spPr>
          <a:xfrm>
            <a:off x="5580112" y="3146772"/>
            <a:ext cx="26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c.f. Nuclear Binding Energy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444208" y="3459410"/>
            <a:ext cx="2029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>
                <a:solidFill>
                  <a:srgbClr val="FF0000"/>
                </a:solidFill>
              </a:rPr>
              <a:t>few MeV @ A = 2,3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  <p:pic>
        <p:nvPicPr>
          <p:cNvPr id="14" name="Picture 1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50" y="4581128"/>
            <a:ext cx="8112714" cy="2307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405667" y="872716"/>
            <a:ext cx="83427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Predicted from </a:t>
            </a:r>
            <a:r>
              <a:rPr lang="en-US" altLang="ja-JP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attractive </a:t>
            </a:r>
            <a:r>
              <a:rPr lang="en-US" altLang="ja-JP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3200" b="1" baseline="30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interaction in I=0</a:t>
            </a:r>
          </a:p>
        </p:txBody>
      </p:sp>
      <p:sp>
        <p:nvSpPr>
          <p:cNvPr id="16" name="タイトル 1"/>
          <p:cNvSpPr>
            <a:spLocks noGrp="1"/>
          </p:cNvSpPr>
          <p:nvPr>
            <p:ph type="title"/>
          </p:nvPr>
        </p:nvSpPr>
        <p:spPr>
          <a:xfrm>
            <a:off x="1096367" y="-90264"/>
            <a:ext cx="6951267" cy="1143000"/>
          </a:xfrm>
        </p:spPr>
        <p:txBody>
          <a:bodyPr/>
          <a:lstStyle/>
          <a:p>
            <a:r>
              <a:rPr lang="en-US" altLang="ja-JP" b="1" dirty="0" err="1"/>
              <a:t>K</a:t>
            </a:r>
            <a:r>
              <a:rPr lang="en-US" altLang="ja-JP" b="1" baseline="30000" dirty="0" err="1"/>
              <a:t>bar</a:t>
            </a:r>
            <a:r>
              <a:rPr lang="en-US" altLang="ja-JP" b="1" dirty="0"/>
              <a:t>-Nuclear Bound State</a:t>
            </a:r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8096B5A-9CC9-4FF6-97A2-3E1F3A8F1736}"/>
              </a:ext>
            </a:extLst>
          </p:cNvPr>
          <p:cNvSpPr txBox="1"/>
          <p:nvPr/>
        </p:nvSpPr>
        <p:spPr>
          <a:xfrm>
            <a:off x="436753" y="5985284"/>
            <a:ext cx="7519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 new insight on </a:t>
            </a:r>
            <a:r>
              <a:rPr lang="en-US" altLang="ja-JP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800" b="1" baseline="300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interaction in media</a:t>
            </a:r>
            <a:endParaRPr lang="en-US" altLang="ja-JP" sz="2800" b="1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188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5448"/>
    </mc:Choice>
    <mc:Fallback xmlns="">
      <p:transition advTm="6544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" y="4014740"/>
            <a:ext cx="9113520" cy="283464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Theoretical Calculations on “K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pp”</a:t>
            </a:r>
            <a:endParaRPr kumimoji="1" lang="ja-JP" altLang="en-US" b="1" dirty="0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099628"/>
              </p:ext>
            </p:extLst>
          </p:nvPr>
        </p:nvGraphicFramePr>
        <p:xfrm>
          <a:off x="89500" y="954400"/>
          <a:ext cx="8965000" cy="2834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96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6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6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61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61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61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20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161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801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1049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err="1">
                          <a:solidFill>
                            <a:schemeClr val="tx1"/>
                          </a:solidFill>
                        </a:rPr>
                        <a:t>K</a:t>
                      </a:r>
                      <a:r>
                        <a:rPr kumimoji="1" lang="en-US" altLang="ja-JP" sz="1800" baseline="30000" dirty="0" err="1">
                          <a:solidFill>
                            <a:schemeClr val="tx1"/>
                          </a:solidFill>
                        </a:rPr>
                        <a:t>bar</a:t>
                      </a:r>
                      <a:r>
                        <a:rPr kumimoji="1" lang="en-US" altLang="ja-JP" sz="1800" dirty="0" err="1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kumimoji="1" lang="en-US" altLang="ja-JP" sz="1800" baseline="0" dirty="0">
                          <a:solidFill>
                            <a:schemeClr val="tx1"/>
                          </a:solidFill>
                        </a:rPr>
                        <a:t> int.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Chiral SU(3)</a:t>
                      </a:r>
                      <a:endParaRPr kumimoji="1" lang="en-US" altLang="ja-JP" sz="2400" baseline="0" dirty="0"/>
                    </a:p>
                    <a:p>
                      <a:pPr algn="ctr"/>
                      <a:r>
                        <a:rPr kumimoji="1" lang="en-US" altLang="ja-JP" sz="2400" baseline="0" dirty="0"/>
                        <a:t>(</a:t>
                      </a:r>
                      <a:r>
                        <a:rPr kumimoji="1" lang="en-US" altLang="ja-JP" sz="2400" dirty="0"/>
                        <a:t>energy dependent)</a:t>
                      </a:r>
                      <a:endParaRPr kumimoji="1" lang="ja-JP" altLang="en-US" sz="24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24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Phenomenological</a:t>
                      </a:r>
                    </a:p>
                    <a:p>
                      <a:pPr algn="ctr"/>
                      <a:r>
                        <a:rPr kumimoji="1" lang="en-US" altLang="ja-JP" sz="2400" dirty="0"/>
                        <a:t>(energy independent)</a:t>
                      </a:r>
                      <a:endParaRPr kumimoji="1" lang="ja-JP" altLang="en-US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644"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/>
                        <a:t>Method</a:t>
                      </a:r>
                      <a:endParaRPr kumimoji="1" lang="ja-JP" altLang="en-US" sz="18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/>
                        <a:t>Variational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/>
                        <a:t>Faddeev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/>
                        <a:t>Variational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/>
                        <a:t>Faddeev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491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err="1"/>
                        <a:t>Barnea</a:t>
                      </a:r>
                      <a:r>
                        <a:rPr kumimoji="1" lang="en-US" altLang="ja-JP" sz="1600" dirty="0"/>
                        <a:t>, Gal, </a:t>
                      </a:r>
                      <a:r>
                        <a:rPr kumimoji="1" lang="en-US" altLang="ja-JP" sz="1600" dirty="0" err="1"/>
                        <a:t>Liverts</a:t>
                      </a:r>
                      <a:endParaRPr kumimoji="1" lang="ja-JP" altLang="en-US" sz="16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Dote, </a:t>
                      </a:r>
                      <a:r>
                        <a:rPr kumimoji="1" lang="en-US" altLang="ja-JP" sz="1600" dirty="0" err="1"/>
                        <a:t>Hyodo</a:t>
                      </a:r>
                      <a:r>
                        <a:rPr kumimoji="1" lang="en-US" altLang="ja-JP" sz="1600" dirty="0"/>
                        <a:t>, Weise</a:t>
                      </a:r>
                      <a:endParaRPr kumimoji="1" lang="ja-JP" altLang="en-US" sz="16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Ikeda, </a:t>
                      </a:r>
                      <a:r>
                        <a:rPr kumimoji="1" lang="en-US" altLang="ja-JP" sz="1600" dirty="0" err="1"/>
                        <a:t>Kamano</a:t>
                      </a:r>
                      <a:r>
                        <a:rPr kumimoji="1" lang="en-US" altLang="ja-JP" sz="1600" dirty="0"/>
                        <a:t>, Sato</a:t>
                      </a:r>
                      <a:endParaRPr kumimoji="1" lang="ja-JP" altLang="en-US" sz="16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Bayar,</a:t>
                      </a:r>
                    </a:p>
                    <a:p>
                      <a:pPr algn="ctr"/>
                      <a:r>
                        <a:rPr kumimoji="1" lang="en-US" altLang="ja-JP" sz="16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Oset</a:t>
                      </a:r>
                      <a:endParaRPr kumimoji="1" lang="ja-JP" altLang="en-US" sz="14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Yamazaki, Akaishi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err="1"/>
                        <a:t>Wyceck</a:t>
                      </a:r>
                      <a:r>
                        <a:rPr kumimoji="1" lang="en-US" altLang="ja-JP" sz="1600" dirty="0"/>
                        <a:t>, Green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Shevchenko, Gal, Mares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Ikeda, Sato</a:t>
                      </a:r>
                      <a:endParaRPr kumimoji="1" lang="ja-JP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64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/>
                        <a:t>B</a:t>
                      </a:r>
                      <a:r>
                        <a:rPr kumimoji="1" lang="en-US" altLang="ja-JP" sz="1800" b="1" baseline="0" dirty="0"/>
                        <a:t> (MeV)</a:t>
                      </a:r>
                      <a:endParaRPr kumimoji="1" lang="ja-JP" altLang="en-US" sz="1800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/>
                        <a:t>16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/>
                        <a:t>17-23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/>
                        <a:t>9-16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/>
                        <a:t>15-30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/>
                        <a:t>48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/>
                        <a:t>40-80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/>
                        <a:t>50-70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/>
                        <a:t>60-95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764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>
                          <a:latin typeface="Symbol" panose="05050102010706020507" pitchFamily="18" charset="2"/>
                        </a:rPr>
                        <a:t>G</a:t>
                      </a:r>
                      <a:r>
                        <a:rPr kumimoji="1" lang="en-US" altLang="ja-JP" sz="1800" b="1" dirty="0"/>
                        <a:t> (MeV)</a:t>
                      </a:r>
                      <a:endParaRPr kumimoji="1" lang="ja-JP" altLang="en-US" sz="18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/>
                        <a:t>41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/>
                        <a:t>40-70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/>
                        <a:t>34-46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/>
                        <a:t>75-80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/>
                        <a:t>61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/>
                        <a:t>40-85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/>
                        <a:t>90-110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/>
                        <a:t>45-80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右中かっこ 8"/>
          <p:cNvSpPr/>
          <p:nvPr/>
        </p:nvSpPr>
        <p:spPr>
          <a:xfrm rot="5400000">
            <a:off x="2940310" y="2003134"/>
            <a:ext cx="259447" cy="3888432"/>
          </a:xfrm>
          <a:prstGeom prst="rightBrace">
            <a:avLst>
              <a:gd name="adj1" fmla="val 199659"/>
              <a:gd name="adj2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右中かっこ 11"/>
          <p:cNvSpPr/>
          <p:nvPr/>
        </p:nvSpPr>
        <p:spPr>
          <a:xfrm rot="5400000">
            <a:off x="6898783" y="1975366"/>
            <a:ext cx="259447" cy="3943969"/>
          </a:xfrm>
          <a:prstGeom prst="rightBrace">
            <a:avLst>
              <a:gd name="adj1" fmla="val 199659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矢印コネクタ 10"/>
          <p:cNvCxnSpPr>
            <a:stCxn id="9" idx="1"/>
          </p:cNvCxnSpPr>
          <p:nvPr/>
        </p:nvCxnSpPr>
        <p:spPr>
          <a:xfrm flipH="1">
            <a:off x="2169934" y="4077074"/>
            <a:ext cx="900100" cy="126013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>
            <a:stCxn id="12" idx="1"/>
          </p:cNvCxnSpPr>
          <p:nvPr/>
        </p:nvCxnSpPr>
        <p:spPr>
          <a:xfrm flipH="1">
            <a:off x="5616116" y="4077074"/>
            <a:ext cx="1412390" cy="111612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3275856" y="4673471"/>
            <a:ext cx="2210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i="1" dirty="0">
                <a:latin typeface="Symbol" panose="05050102010706020507" pitchFamily="18" charset="2"/>
                <a:sym typeface="Wingdings" panose="05000000000000000000" pitchFamily="2" charset="2"/>
              </a:rPr>
              <a:t>G</a:t>
            </a:r>
            <a:r>
              <a:rPr kumimoji="1" lang="en-US" altLang="ja-JP" sz="2400" b="1" i="1" dirty="0">
                <a:sym typeface="Wingdings" panose="05000000000000000000" pitchFamily="2" charset="2"/>
              </a:rPr>
              <a:t> ~ 40-100 MeV</a:t>
            </a:r>
            <a:endParaRPr kumimoji="1" lang="ja-JP" altLang="en-US" sz="2400" b="1" i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648717" y="4299482"/>
            <a:ext cx="195117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B.E. ~ 20 MeV</a:t>
            </a:r>
            <a:endParaRPr kumimoji="1" lang="ja-JP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170672" y="4299483"/>
            <a:ext cx="242566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B.E.</a:t>
            </a:r>
            <a:r>
              <a:rPr kumimoji="1" lang="en-US" altLang="ja-JP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~ 40-70 MeV</a:t>
            </a:r>
            <a:endParaRPr kumimoji="1" lang="ja-JP" alt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3488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" y="4014740"/>
            <a:ext cx="9113520" cy="2834640"/>
          </a:xfrm>
          <a:prstGeom prst="rect">
            <a:avLst/>
          </a:prstGeom>
        </p:spPr>
      </p:pic>
      <p:grpSp>
        <p:nvGrpSpPr>
          <p:cNvPr id="3" name="グループ化 2"/>
          <p:cNvGrpSpPr/>
          <p:nvPr/>
        </p:nvGrpSpPr>
        <p:grpSpPr>
          <a:xfrm>
            <a:off x="406490" y="881468"/>
            <a:ext cx="3739910" cy="3195604"/>
            <a:chOff x="406490" y="963238"/>
            <a:chExt cx="3739910" cy="3195604"/>
          </a:xfrm>
        </p:grpSpPr>
        <p:pic>
          <p:nvPicPr>
            <p:cNvPr id="7" name="Picture 10" descr="plinv_accep"/>
            <p:cNvPicPr>
              <a:picLocks noChangeAspect="1" noChangeArrowheads="1"/>
            </p:cNvPicPr>
            <p:nvPr/>
          </p:nvPicPr>
          <p:blipFill>
            <a:blip r:embed="rId5" cstate="print"/>
            <a:srcRect l="3998" b="3787"/>
            <a:stretch>
              <a:fillRect/>
            </a:stretch>
          </p:blipFill>
          <p:spPr bwMode="auto">
            <a:xfrm>
              <a:off x="406490" y="963238"/>
              <a:ext cx="3739910" cy="3195604"/>
            </a:xfrm>
            <a:prstGeom prst="rect">
              <a:avLst/>
            </a:prstGeom>
            <a:noFill/>
          </p:spPr>
        </p:pic>
        <p:cxnSp>
          <p:nvCxnSpPr>
            <p:cNvPr id="29" name="直線コネクタ 28"/>
            <p:cNvCxnSpPr/>
            <p:nvPr/>
          </p:nvCxnSpPr>
          <p:spPr>
            <a:xfrm flipV="1">
              <a:off x="3527884" y="1314526"/>
              <a:ext cx="0" cy="243851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テキスト ボックス 30"/>
            <p:cNvSpPr txBox="1"/>
            <p:nvPr/>
          </p:nvSpPr>
          <p:spPr>
            <a:xfrm rot="16200000">
              <a:off x="2843082" y="2264468"/>
              <a:ext cx="10310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M(</a:t>
              </a:r>
              <a:r>
                <a:rPr kumimoji="1" lang="en-US" altLang="ja-JP" sz="1600" b="1" dirty="0" err="1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K+p+p</a:t>
              </a:r>
              <a:r>
                <a:rPr kumimoji="1" lang="en-US" altLang="ja-JP" sz="16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kumimoji="1" lang="ja-JP" altLang="en-US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“</a:t>
            </a:r>
            <a:r>
              <a:rPr lang="en-US" altLang="ja-JP" b="1" dirty="0"/>
              <a:t>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</a:t>
            </a:r>
            <a:r>
              <a:rPr kumimoji="1" lang="en-US" altLang="ja-JP" b="1" dirty="0"/>
              <a:t>” Search via</a:t>
            </a:r>
            <a:r>
              <a:rPr lang="en-US" altLang="ja-JP" b="1" dirty="0"/>
              <a:t> Stopped-K</a:t>
            </a:r>
            <a:r>
              <a:rPr lang="en-US" altLang="ja-JP" b="1" baseline="30000" dirty="0"/>
              <a:t>-</a:t>
            </a:r>
            <a:endParaRPr kumimoji="1" lang="ja-JP" altLang="en-US" b="1" baseline="30000" dirty="0"/>
          </a:p>
        </p:txBody>
      </p:sp>
      <p:sp>
        <p:nvSpPr>
          <p:cNvPr id="9" name="正方形/長方形 8"/>
          <p:cNvSpPr/>
          <p:nvPr/>
        </p:nvSpPr>
        <p:spPr>
          <a:xfrm>
            <a:off x="1051203" y="3392996"/>
            <a:ext cx="18646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PRL</a:t>
            </a:r>
            <a:r>
              <a:rPr lang="en-US" altLang="ja-JP" sz="1600" b="1" dirty="0">
                <a:solidFill>
                  <a:srgbClr val="00B050"/>
                </a:solidFill>
              </a:rPr>
              <a:t>94</a:t>
            </a:r>
            <a:r>
              <a:rPr lang="en-US" altLang="ja-JP" sz="1600" dirty="0">
                <a:solidFill>
                  <a:srgbClr val="00B050"/>
                </a:solidFill>
              </a:rPr>
              <a:t>(2005)212303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3941" y="1254242"/>
            <a:ext cx="269137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b="1" baseline="30000" dirty="0">
                <a:solidFill>
                  <a:srgbClr val="7030A0"/>
                </a:solidFill>
              </a:rPr>
              <a:t>6</a:t>
            </a:r>
            <a:r>
              <a:rPr lang="en-US" altLang="ja-JP" b="1" dirty="0">
                <a:solidFill>
                  <a:srgbClr val="7030A0"/>
                </a:solidFill>
              </a:rPr>
              <a:t>Li+</a:t>
            </a:r>
            <a:r>
              <a:rPr lang="en-US" altLang="ja-JP" b="1" baseline="30000" dirty="0">
                <a:solidFill>
                  <a:srgbClr val="7030A0"/>
                </a:solidFill>
              </a:rPr>
              <a:t>7</a:t>
            </a:r>
            <a:r>
              <a:rPr lang="en-US" altLang="ja-JP" b="1" dirty="0">
                <a:solidFill>
                  <a:srgbClr val="7030A0"/>
                </a:solidFill>
              </a:rPr>
              <a:t>Li+</a:t>
            </a:r>
            <a:r>
              <a:rPr lang="en-US" altLang="ja-JP" b="1" baseline="30000" dirty="0">
                <a:solidFill>
                  <a:srgbClr val="7030A0"/>
                </a:solidFill>
              </a:rPr>
              <a:t>12</a:t>
            </a:r>
            <a:r>
              <a:rPr lang="en-US" altLang="ja-JP" b="1" dirty="0">
                <a:solidFill>
                  <a:srgbClr val="7030A0"/>
                </a:solidFill>
              </a:rPr>
              <a:t>C</a:t>
            </a:r>
            <a:r>
              <a:rPr kumimoji="1" lang="en-US" altLang="ja-JP" b="1" dirty="0">
                <a:solidFill>
                  <a:srgbClr val="7030A0"/>
                </a:solidFill>
              </a:rPr>
              <a:t>(</a:t>
            </a:r>
            <a:r>
              <a:rPr kumimoji="1" lang="en-US" altLang="ja-JP" b="1" i="1" dirty="0">
                <a:solidFill>
                  <a:srgbClr val="7030A0"/>
                </a:solidFill>
              </a:rPr>
              <a:t>stopped </a:t>
            </a:r>
            <a:r>
              <a:rPr kumimoji="1" lang="en-US" altLang="ja-JP" b="1" dirty="0">
                <a:solidFill>
                  <a:srgbClr val="7030A0"/>
                </a:solidFill>
              </a:rPr>
              <a:t>K</a:t>
            </a:r>
            <a:r>
              <a:rPr kumimoji="1" lang="en-US" altLang="ja-JP" b="1" baseline="30000" dirty="0">
                <a:solidFill>
                  <a:srgbClr val="7030A0"/>
                </a:solidFill>
              </a:rPr>
              <a:t>-</a:t>
            </a:r>
            <a:r>
              <a:rPr kumimoji="1" lang="en-US" altLang="ja-JP" b="1" dirty="0">
                <a:solidFill>
                  <a:srgbClr val="7030A0"/>
                </a:solidFill>
              </a:rPr>
              <a:t>, </a:t>
            </a:r>
            <a:r>
              <a:rPr lang="en-US" altLang="ja-JP" b="1" dirty="0" err="1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ja-JP" b="1" dirty="0" err="1">
                <a:solidFill>
                  <a:srgbClr val="7030A0"/>
                </a:solidFill>
                <a:sym typeface="Wingdings" pitchFamily="2" charset="2"/>
              </a:rPr>
              <a:t>p</a:t>
            </a:r>
            <a:r>
              <a:rPr lang="en-US" altLang="ja-JP" b="1" dirty="0">
                <a:solidFill>
                  <a:srgbClr val="7030A0"/>
                </a:solidFill>
                <a:sym typeface="Wingdings" pitchFamily="2" charset="2"/>
              </a:rPr>
              <a:t>)</a:t>
            </a:r>
            <a:endParaRPr kumimoji="1" lang="ja-JP" altLang="en-US" b="1" dirty="0">
              <a:solidFill>
                <a:srgbClr val="7030A0"/>
              </a:solidFill>
            </a:endParaRPr>
          </a:p>
        </p:txBody>
      </p:sp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107034" y="872716"/>
            <a:ext cx="2808782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FINUDA@DA</a:t>
            </a:r>
            <a:r>
              <a:rPr lang="en-US" altLang="ja-JP" sz="2400" b="1" dirty="0">
                <a:latin typeface="Symbol" pitchFamily="18" charset="2"/>
              </a:rPr>
              <a:t>F</a:t>
            </a:r>
            <a:r>
              <a:rPr lang="en-US" altLang="ja-JP" sz="2400" b="1" dirty="0">
                <a:latin typeface="Tahoma" pitchFamily="34" charset="0"/>
              </a:rPr>
              <a:t>NE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908129" y="1574839"/>
            <a:ext cx="1151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H="1">
            <a:off x="1799692" y="2098059"/>
            <a:ext cx="684075" cy="49157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円/楕円 5"/>
          <p:cNvSpPr/>
          <p:nvPr/>
        </p:nvSpPr>
        <p:spPr>
          <a:xfrm>
            <a:off x="7668344" y="5265204"/>
            <a:ext cx="1368152" cy="7560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8546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" y="4014740"/>
            <a:ext cx="9113520" cy="2834640"/>
          </a:xfrm>
          <a:prstGeom prst="rect">
            <a:avLst/>
          </a:prstGeom>
        </p:spPr>
      </p:pic>
      <p:grpSp>
        <p:nvGrpSpPr>
          <p:cNvPr id="3" name="グループ化 2"/>
          <p:cNvGrpSpPr/>
          <p:nvPr/>
        </p:nvGrpSpPr>
        <p:grpSpPr>
          <a:xfrm>
            <a:off x="406490" y="881468"/>
            <a:ext cx="3739910" cy="3195604"/>
            <a:chOff x="406490" y="963238"/>
            <a:chExt cx="3739910" cy="3195604"/>
          </a:xfrm>
        </p:grpSpPr>
        <p:pic>
          <p:nvPicPr>
            <p:cNvPr id="7" name="Picture 10" descr="plinv_accep"/>
            <p:cNvPicPr>
              <a:picLocks noChangeAspect="1" noChangeArrowheads="1"/>
            </p:cNvPicPr>
            <p:nvPr/>
          </p:nvPicPr>
          <p:blipFill>
            <a:blip r:embed="rId4" cstate="print"/>
            <a:srcRect l="3998" b="3787"/>
            <a:stretch>
              <a:fillRect/>
            </a:stretch>
          </p:blipFill>
          <p:spPr bwMode="auto">
            <a:xfrm>
              <a:off x="406490" y="963238"/>
              <a:ext cx="3739910" cy="3195604"/>
            </a:xfrm>
            <a:prstGeom prst="rect">
              <a:avLst/>
            </a:prstGeom>
            <a:noFill/>
          </p:spPr>
        </p:pic>
        <p:cxnSp>
          <p:nvCxnSpPr>
            <p:cNvPr id="29" name="直線コネクタ 28"/>
            <p:cNvCxnSpPr/>
            <p:nvPr/>
          </p:nvCxnSpPr>
          <p:spPr>
            <a:xfrm flipV="1">
              <a:off x="3527884" y="1314526"/>
              <a:ext cx="0" cy="243851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テキスト ボックス 30"/>
            <p:cNvSpPr txBox="1"/>
            <p:nvPr/>
          </p:nvSpPr>
          <p:spPr>
            <a:xfrm rot="16200000">
              <a:off x="2843082" y="2264468"/>
              <a:ext cx="10310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M(</a:t>
              </a:r>
              <a:r>
                <a:rPr kumimoji="1" lang="en-US" altLang="ja-JP" sz="1600" b="1" dirty="0" err="1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K+p+p</a:t>
              </a:r>
              <a:r>
                <a:rPr kumimoji="1" lang="en-US" altLang="ja-JP" sz="1600" b="1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kumimoji="1" lang="ja-JP" altLang="en-US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“</a:t>
            </a:r>
            <a:r>
              <a:rPr lang="en-US" altLang="ja-JP" b="1" dirty="0"/>
              <a:t>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</a:t>
            </a:r>
            <a:r>
              <a:rPr kumimoji="1" lang="en-US" altLang="ja-JP" b="1" dirty="0"/>
              <a:t>” Search via</a:t>
            </a:r>
            <a:r>
              <a:rPr lang="en-US" altLang="ja-JP" b="1" dirty="0"/>
              <a:t> Stopped-K</a:t>
            </a:r>
            <a:r>
              <a:rPr lang="en-US" altLang="ja-JP" b="1" baseline="30000" dirty="0"/>
              <a:t>-</a:t>
            </a:r>
            <a:endParaRPr kumimoji="1" lang="ja-JP" altLang="en-US" b="1" baseline="30000" dirty="0"/>
          </a:p>
        </p:txBody>
      </p:sp>
      <p:sp>
        <p:nvSpPr>
          <p:cNvPr id="9" name="正方形/長方形 8"/>
          <p:cNvSpPr/>
          <p:nvPr/>
        </p:nvSpPr>
        <p:spPr>
          <a:xfrm>
            <a:off x="1051203" y="3392996"/>
            <a:ext cx="18646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PRL</a:t>
            </a:r>
            <a:r>
              <a:rPr lang="en-US" altLang="ja-JP" sz="1600" b="1" dirty="0">
                <a:solidFill>
                  <a:srgbClr val="00B050"/>
                </a:solidFill>
              </a:rPr>
              <a:t>94</a:t>
            </a:r>
            <a:r>
              <a:rPr lang="en-US" altLang="ja-JP" sz="1600" dirty="0">
                <a:solidFill>
                  <a:srgbClr val="00B050"/>
                </a:solidFill>
              </a:rPr>
              <a:t>(2005)212303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3941" y="1254242"/>
            <a:ext cx="269137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b="1" baseline="30000" dirty="0">
                <a:solidFill>
                  <a:srgbClr val="7030A0"/>
                </a:solidFill>
              </a:rPr>
              <a:t>6</a:t>
            </a:r>
            <a:r>
              <a:rPr lang="en-US" altLang="ja-JP" b="1" dirty="0">
                <a:solidFill>
                  <a:srgbClr val="7030A0"/>
                </a:solidFill>
              </a:rPr>
              <a:t>Li+</a:t>
            </a:r>
            <a:r>
              <a:rPr lang="en-US" altLang="ja-JP" b="1" baseline="30000" dirty="0">
                <a:solidFill>
                  <a:srgbClr val="7030A0"/>
                </a:solidFill>
              </a:rPr>
              <a:t>7</a:t>
            </a:r>
            <a:r>
              <a:rPr lang="en-US" altLang="ja-JP" b="1" dirty="0">
                <a:solidFill>
                  <a:srgbClr val="7030A0"/>
                </a:solidFill>
              </a:rPr>
              <a:t>Li+</a:t>
            </a:r>
            <a:r>
              <a:rPr lang="en-US" altLang="ja-JP" b="1" baseline="30000" dirty="0">
                <a:solidFill>
                  <a:srgbClr val="7030A0"/>
                </a:solidFill>
              </a:rPr>
              <a:t>12</a:t>
            </a:r>
            <a:r>
              <a:rPr lang="en-US" altLang="ja-JP" b="1" dirty="0">
                <a:solidFill>
                  <a:srgbClr val="7030A0"/>
                </a:solidFill>
              </a:rPr>
              <a:t>C</a:t>
            </a:r>
            <a:r>
              <a:rPr kumimoji="1" lang="en-US" altLang="ja-JP" b="1" dirty="0">
                <a:solidFill>
                  <a:srgbClr val="7030A0"/>
                </a:solidFill>
              </a:rPr>
              <a:t>(</a:t>
            </a:r>
            <a:r>
              <a:rPr kumimoji="1" lang="en-US" altLang="ja-JP" b="1" i="1" dirty="0">
                <a:solidFill>
                  <a:srgbClr val="7030A0"/>
                </a:solidFill>
              </a:rPr>
              <a:t>stopped </a:t>
            </a:r>
            <a:r>
              <a:rPr kumimoji="1" lang="en-US" altLang="ja-JP" b="1" dirty="0">
                <a:solidFill>
                  <a:srgbClr val="7030A0"/>
                </a:solidFill>
              </a:rPr>
              <a:t>K</a:t>
            </a:r>
            <a:r>
              <a:rPr kumimoji="1" lang="en-US" altLang="ja-JP" b="1" baseline="30000" dirty="0">
                <a:solidFill>
                  <a:srgbClr val="7030A0"/>
                </a:solidFill>
              </a:rPr>
              <a:t>-</a:t>
            </a:r>
            <a:r>
              <a:rPr kumimoji="1" lang="en-US" altLang="ja-JP" b="1" dirty="0">
                <a:solidFill>
                  <a:srgbClr val="7030A0"/>
                </a:solidFill>
              </a:rPr>
              <a:t>, </a:t>
            </a:r>
            <a:r>
              <a:rPr lang="en-US" altLang="ja-JP" b="1" dirty="0" err="1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ja-JP" b="1" dirty="0" err="1">
                <a:solidFill>
                  <a:srgbClr val="7030A0"/>
                </a:solidFill>
                <a:sym typeface="Wingdings" pitchFamily="2" charset="2"/>
              </a:rPr>
              <a:t>p</a:t>
            </a:r>
            <a:r>
              <a:rPr lang="en-US" altLang="ja-JP" b="1" dirty="0">
                <a:solidFill>
                  <a:srgbClr val="7030A0"/>
                </a:solidFill>
                <a:sym typeface="Wingdings" pitchFamily="2" charset="2"/>
              </a:rPr>
              <a:t>)</a:t>
            </a:r>
            <a:endParaRPr kumimoji="1" lang="ja-JP" altLang="en-US" b="1" dirty="0">
              <a:solidFill>
                <a:srgbClr val="7030A0"/>
              </a:solidFill>
            </a:endParaRPr>
          </a:p>
        </p:txBody>
      </p:sp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107034" y="872716"/>
            <a:ext cx="2808782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FINUDA@DA</a:t>
            </a:r>
            <a:r>
              <a:rPr lang="en-US" altLang="ja-JP" sz="2400" b="1" dirty="0">
                <a:latin typeface="Symbol" pitchFamily="18" charset="2"/>
              </a:rPr>
              <a:t>F</a:t>
            </a:r>
            <a:r>
              <a:rPr lang="en-US" altLang="ja-JP" sz="2400" b="1" dirty="0">
                <a:latin typeface="Tahoma" pitchFamily="34" charset="0"/>
              </a:rPr>
              <a:t>NE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8"/>
          <a:stretch/>
        </p:blipFill>
        <p:spPr bwMode="auto">
          <a:xfrm>
            <a:off x="4896036" y="1073068"/>
            <a:ext cx="4104456" cy="3033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4391510" y="872717"/>
            <a:ext cx="3111749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AMADEUS@DA</a:t>
            </a:r>
            <a:r>
              <a:rPr lang="en-US" altLang="ja-JP" sz="2400" b="1" dirty="0">
                <a:latin typeface="Symbol" pitchFamily="18" charset="2"/>
              </a:rPr>
              <a:t>F</a:t>
            </a:r>
            <a:r>
              <a:rPr lang="en-US" altLang="ja-JP" sz="2400" b="1" dirty="0">
                <a:latin typeface="Tahoma" pitchFamily="34" charset="0"/>
              </a:rPr>
              <a:t>NE</a:t>
            </a: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247964" y="1254242"/>
            <a:ext cx="199567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b="1" baseline="30000" dirty="0">
                <a:solidFill>
                  <a:srgbClr val="7030A0"/>
                </a:solidFill>
              </a:rPr>
              <a:t>12</a:t>
            </a:r>
            <a:r>
              <a:rPr lang="en-US" altLang="ja-JP" b="1" dirty="0">
                <a:solidFill>
                  <a:srgbClr val="7030A0"/>
                </a:solidFill>
              </a:rPr>
              <a:t>C</a:t>
            </a:r>
            <a:r>
              <a:rPr kumimoji="1" lang="en-US" altLang="ja-JP" b="1" dirty="0">
                <a:solidFill>
                  <a:srgbClr val="7030A0"/>
                </a:solidFill>
              </a:rPr>
              <a:t>(</a:t>
            </a:r>
            <a:r>
              <a:rPr kumimoji="1" lang="en-US" altLang="ja-JP" b="1" i="1" dirty="0">
                <a:solidFill>
                  <a:srgbClr val="7030A0"/>
                </a:solidFill>
              </a:rPr>
              <a:t>stopped </a:t>
            </a:r>
            <a:r>
              <a:rPr kumimoji="1" lang="en-US" altLang="ja-JP" b="1" dirty="0">
                <a:solidFill>
                  <a:srgbClr val="7030A0"/>
                </a:solidFill>
              </a:rPr>
              <a:t>K</a:t>
            </a:r>
            <a:r>
              <a:rPr kumimoji="1" lang="en-US" altLang="ja-JP" b="1" baseline="30000" dirty="0">
                <a:solidFill>
                  <a:srgbClr val="7030A0"/>
                </a:solidFill>
              </a:rPr>
              <a:t>-</a:t>
            </a:r>
            <a:r>
              <a:rPr kumimoji="1" lang="en-US" altLang="ja-JP" b="1" dirty="0">
                <a:solidFill>
                  <a:srgbClr val="7030A0"/>
                </a:solidFill>
              </a:rPr>
              <a:t>, </a:t>
            </a:r>
            <a:r>
              <a:rPr lang="en-US" altLang="ja-JP" b="1" dirty="0" err="1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ja-JP" b="1" dirty="0" err="1">
                <a:solidFill>
                  <a:srgbClr val="7030A0"/>
                </a:solidFill>
                <a:sym typeface="Wingdings" pitchFamily="2" charset="2"/>
              </a:rPr>
              <a:t>p</a:t>
            </a:r>
            <a:r>
              <a:rPr lang="en-US" altLang="ja-JP" b="1" dirty="0">
                <a:solidFill>
                  <a:srgbClr val="7030A0"/>
                </a:solidFill>
                <a:sym typeface="Wingdings" pitchFamily="2" charset="2"/>
              </a:rPr>
              <a:t>)</a:t>
            </a:r>
            <a:endParaRPr kumimoji="1" lang="ja-JP" altLang="en-US" b="1" dirty="0">
              <a:solidFill>
                <a:srgbClr val="7030A0"/>
              </a:solidFill>
            </a:endParaRPr>
          </a:p>
        </p:txBody>
      </p:sp>
      <p:cxnSp>
        <p:nvCxnSpPr>
          <p:cNvPr id="30" name="直線コネクタ 29"/>
          <p:cNvCxnSpPr/>
          <p:nvPr/>
        </p:nvCxnSpPr>
        <p:spPr>
          <a:xfrm flipV="1">
            <a:off x="7956375" y="1169123"/>
            <a:ext cx="0" cy="243851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/>
          <p:cNvSpPr txBox="1"/>
          <p:nvPr/>
        </p:nvSpPr>
        <p:spPr>
          <a:xfrm rot="16200000">
            <a:off x="7271573" y="2924217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6300192" y="1178749"/>
            <a:ext cx="18806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need of</a:t>
            </a:r>
            <a:endParaRPr kumimoji="1"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7128284" y="2096852"/>
            <a:ext cx="1996830" cy="4616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chemeClr val="bg1"/>
                </a:solidFill>
              </a:rPr>
              <a:t>multi-NA</a:t>
            </a:r>
            <a:r>
              <a:rPr lang="en-US" altLang="ja-JP" sz="2400" b="1" dirty="0">
                <a:solidFill>
                  <a:schemeClr val="bg1"/>
                </a:solidFill>
              </a:rPr>
              <a:t> + FSI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cxnSp>
        <p:nvCxnSpPr>
          <p:cNvPr id="37" name="直線矢印コネクタ 36"/>
          <p:cNvCxnSpPr>
            <a:cxnSpLocks/>
            <a:stCxn id="34" idx="1"/>
          </p:cNvCxnSpPr>
          <p:nvPr/>
        </p:nvCxnSpPr>
        <p:spPr>
          <a:xfrm flipH="1">
            <a:off x="5802583" y="2327685"/>
            <a:ext cx="1325701" cy="25028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正方形/長方形 39"/>
          <p:cNvSpPr/>
          <p:nvPr/>
        </p:nvSpPr>
        <p:spPr>
          <a:xfrm>
            <a:off x="4788024" y="3789040"/>
            <a:ext cx="16614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EPJ</a:t>
            </a:r>
            <a:r>
              <a:rPr lang="en-US" altLang="ja-JP" sz="1600" b="1" dirty="0">
                <a:solidFill>
                  <a:srgbClr val="00B050"/>
                </a:solidFill>
              </a:rPr>
              <a:t>C79</a:t>
            </a:r>
            <a:r>
              <a:rPr lang="en-US" altLang="ja-JP" sz="1600" dirty="0">
                <a:solidFill>
                  <a:srgbClr val="00B050"/>
                </a:solidFill>
              </a:rPr>
              <a:t>(2019)190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8280412" y="5193196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668843" y="2924944"/>
            <a:ext cx="12434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>
                <a:solidFill>
                  <a:srgbClr val="FFFF00"/>
                </a:solidFill>
              </a:rPr>
              <a:t>many BGs</a:t>
            </a:r>
            <a:endParaRPr kumimoji="1" lang="ja-JP" altLang="en-US" sz="20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04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" y="4014740"/>
            <a:ext cx="9113520" cy="283464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“K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pp” Search via</a:t>
            </a:r>
            <a:r>
              <a:rPr lang="en-US" altLang="ja-JP" b="1" dirty="0"/>
              <a:t> pp Collisions</a:t>
            </a:r>
            <a:endParaRPr kumimoji="1" lang="ja-JP" altLang="en-US" b="1" dirty="0"/>
          </a:p>
        </p:txBody>
      </p:sp>
      <p:pic>
        <p:nvPicPr>
          <p:cNvPr id="12" name="図 11" descr="文書名 _nucl_ex_0810.5182_Yamazaki_EXA08.png"/>
          <p:cNvPicPr>
            <a:picLocks noChangeAspect="1"/>
          </p:cNvPicPr>
          <p:nvPr/>
        </p:nvPicPr>
        <p:blipFill>
          <a:blip r:embed="rId5" cstate="print"/>
          <a:srcRect l="10917" t="23605" r="60810" b="56924"/>
          <a:stretch>
            <a:fillRect/>
          </a:stretch>
        </p:blipFill>
        <p:spPr>
          <a:xfrm>
            <a:off x="562591" y="950924"/>
            <a:ext cx="3467388" cy="3090144"/>
          </a:xfrm>
          <a:prstGeom prst="rect">
            <a:avLst/>
          </a:prstGeom>
        </p:spPr>
      </p:pic>
      <p:sp>
        <p:nvSpPr>
          <p:cNvPr id="13" name="Text Box 22"/>
          <p:cNvSpPr txBox="1">
            <a:spLocks noChangeArrowheads="1"/>
          </p:cNvSpPr>
          <p:nvPr/>
        </p:nvSpPr>
        <p:spPr bwMode="auto">
          <a:xfrm>
            <a:off x="179512" y="735087"/>
            <a:ext cx="2943434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DISTO@SATURNE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-25101" y="3712468"/>
            <a:ext cx="19688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PRL</a:t>
            </a:r>
            <a:r>
              <a:rPr lang="en-US" altLang="ja-JP" sz="1600" b="1" dirty="0">
                <a:solidFill>
                  <a:srgbClr val="00B050"/>
                </a:solidFill>
              </a:rPr>
              <a:t>104</a:t>
            </a:r>
            <a:r>
              <a:rPr lang="en-US" altLang="ja-JP" sz="1600" dirty="0">
                <a:solidFill>
                  <a:srgbClr val="00B050"/>
                </a:solidFill>
              </a:rPr>
              <a:t>(2010)132502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10225" y="1124744"/>
            <a:ext cx="3180679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7030A0"/>
                </a:solidFill>
              </a:rPr>
              <a:t>p + p 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 (</a:t>
            </a:r>
            <a:r>
              <a:rPr kumimoji="1" lang="en-US" altLang="ja-JP" b="1" dirty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 + p) + K</a:t>
            </a:r>
            <a:r>
              <a:rPr kumimoji="1" lang="en-US" altLang="ja-JP" b="1" baseline="30000" dirty="0">
                <a:solidFill>
                  <a:srgbClr val="7030A0"/>
                </a:solidFill>
                <a:sym typeface="Wingdings" pitchFamily="2" charset="2"/>
              </a:rPr>
              <a:t>+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 @ </a:t>
            </a:r>
            <a:r>
              <a:rPr lang="en-US" altLang="ja-JP" b="1" dirty="0">
                <a:solidFill>
                  <a:srgbClr val="7030A0"/>
                </a:solidFill>
              </a:rPr>
              <a:t>2.85GeV</a:t>
            </a:r>
            <a:endParaRPr kumimoji="1" lang="ja-JP" altLang="en-US" b="1" baseline="30000" dirty="0">
              <a:solidFill>
                <a:srgbClr val="7030A0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 rot="16200000">
            <a:off x="-34806" y="2113231"/>
            <a:ext cx="1086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/>
              <a:t>Da</a:t>
            </a:r>
            <a:r>
              <a:rPr kumimoji="1" lang="en-US" altLang="ja-JP" b="1" dirty="0"/>
              <a:t>ta/Sim</a:t>
            </a:r>
            <a:endParaRPr kumimoji="1" lang="ja-JP" altLang="en-US" b="1" dirty="0"/>
          </a:p>
        </p:txBody>
      </p:sp>
      <p:cxnSp>
        <p:nvCxnSpPr>
          <p:cNvPr id="21" name="直線コネクタ 20"/>
          <p:cNvCxnSpPr/>
          <p:nvPr/>
        </p:nvCxnSpPr>
        <p:spPr>
          <a:xfrm flipV="1">
            <a:off x="2721277" y="1681301"/>
            <a:ext cx="0" cy="184594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 rot="16200000">
            <a:off x="2339025" y="1908792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円/楕円 29"/>
          <p:cNvSpPr/>
          <p:nvPr/>
        </p:nvSpPr>
        <p:spPr>
          <a:xfrm>
            <a:off x="6840252" y="4617132"/>
            <a:ext cx="1368152" cy="7560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8280412" y="5193196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808655" y="1268760"/>
            <a:ext cx="1151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9" name="直線矢印コネクタ 38"/>
          <p:cNvCxnSpPr>
            <a:stCxn id="38" idx="1"/>
          </p:cNvCxnSpPr>
          <p:nvPr/>
        </p:nvCxnSpPr>
        <p:spPr>
          <a:xfrm flipH="1">
            <a:off x="2296285" y="1530370"/>
            <a:ext cx="512370" cy="6744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18389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3923928" y="1700808"/>
            <a:ext cx="5292588" cy="213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" y="4014740"/>
            <a:ext cx="9113520" cy="2834640"/>
          </a:xfrm>
          <a:prstGeom prst="rect">
            <a:avLst/>
          </a:prstGeom>
        </p:spPr>
      </p:pic>
      <p:sp>
        <p:nvSpPr>
          <p:cNvPr id="30" name="角丸四角形 27">
            <a:extLst>
              <a:ext uri="{FF2B5EF4-FFF2-40B4-BE49-F238E27FC236}">
                <a16:creationId xmlns:a16="http://schemas.microsoft.com/office/drawing/2014/main" id="{6094D997-087A-460D-933C-20F6BA4A5772}"/>
              </a:ext>
            </a:extLst>
          </p:cNvPr>
          <p:cNvSpPr/>
          <p:nvPr/>
        </p:nvSpPr>
        <p:spPr>
          <a:xfrm>
            <a:off x="4720385" y="3748583"/>
            <a:ext cx="3790966" cy="36933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“K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pp” Search via</a:t>
            </a:r>
            <a:r>
              <a:rPr lang="en-US" altLang="ja-JP" b="1" dirty="0"/>
              <a:t> pp Collisions</a:t>
            </a:r>
            <a:endParaRPr kumimoji="1" lang="ja-JP" altLang="en-US" b="1" dirty="0"/>
          </a:p>
        </p:txBody>
      </p:sp>
      <p:pic>
        <p:nvPicPr>
          <p:cNvPr id="12" name="図 11" descr="文書名 _nucl_ex_0810.5182_Yamazaki_EXA08.png"/>
          <p:cNvPicPr>
            <a:picLocks noChangeAspect="1"/>
          </p:cNvPicPr>
          <p:nvPr/>
        </p:nvPicPr>
        <p:blipFill>
          <a:blip r:embed="rId5" cstate="print"/>
          <a:srcRect l="10917" t="23605" r="60810" b="56924"/>
          <a:stretch>
            <a:fillRect/>
          </a:stretch>
        </p:blipFill>
        <p:spPr>
          <a:xfrm>
            <a:off x="562591" y="950924"/>
            <a:ext cx="3467388" cy="3090144"/>
          </a:xfrm>
          <a:prstGeom prst="rect">
            <a:avLst/>
          </a:prstGeom>
        </p:spPr>
      </p:pic>
      <p:sp>
        <p:nvSpPr>
          <p:cNvPr id="13" name="Text Box 22"/>
          <p:cNvSpPr txBox="1">
            <a:spLocks noChangeArrowheads="1"/>
          </p:cNvSpPr>
          <p:nvPr/>
        </p:nvSpPr>
        <p:spPr bwMode="auto">
          <a:xfrm>
            <a:off x="179512" y="735087"/>
            <a:ext cx="2943434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DISTO@SATURNE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-25101" y="3712468"/>
            <a:ext cx="19688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PRL</a:t>
            </a:r>
            <a:r>
              <a:rPr lang="en-US" altLang="ja-JP" sz="1600" b="1" dirty="0">
                <a:solidFill>
                  <a:srgbClr val="00B050"/>
                </a:solidFill>
              </a:rPr>
              <a:t>104</a:t>
            </a:r>
            <a:r>
              <a:rPr lang="en-US" altLang="ja-JP" sz="1600" dirty="0">
                <a:solidFill>
                  <a:srgbClr val="00B050"/>
                </a:solidFill>
              </a:rPr>
              <a:t>(2010)132502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10225" y="1124744"/>
            <a:ext cx="3180679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7030A0"/>
                </a:solidFill>
              </a:rPr>
              <a:t>p + p 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 (</a:t>
            </a:r>
            <a:r>
              <a:rPr kumimoji="1" lang="en-US" altLang="ja-JP" b="1" dirty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 + p) + K</a:t>
            </a:r>
            <a:r>
              <a:rPr kumimoji="1" lang="en-US" altLang="ja-JP" b="1" baseline="30000" dirty="0">
                <a:solidFill>
                  <a:srgbClr val="7030A0"/>
                </a:solidFill>
                <a:sym typeface="Wingdings" pitchFamily="2" charset="2"/>
              </a:rPr>
              <a:t>+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 @ </a:t>
            </a:r>
            <a:r>
              <a:rPr lang="en-US" altLang="ja-JP" b="1" dirty="0">
                <a:solidFill>
                  <a:srgbClr val="7030A0"/>
                </a:solidFill>
              </a:rPr>
              <a:t>2.85GeV</a:t>
            </a:r>
            <a:endParaRPr kumimoji="1" lang="ja-JP" altLang="en-US" b="1" baseline="30000" dirty="0">
              <a:solidFill>
                <a:srgbClr val="7030A0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 rot="16200000">
            <a:off x="-34806" y="2113231"/>
            <a:ext cx="1086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Data/Sim</a:t>
            </a:r>
            <a:endParaRPr kumimoji="1" lang="ja-JP" altLang="en-US" b="1" dirty="0"/>
          </a:p>
        </p:txBody>
      </p:sp>
      <p:cxnSp>
        <p:nvCxnSpPr>
          <p:cNvPr id="21" name="直線コネクタ 20"/>
          <p:cNvCxnSpPr/>
          <p:nvPr/>
        </p:nvCxnSpPr>
        <p:spPr>
          <a:xfrm flipV="1">
            <a:off x="2721277" y="1681301"/>
            <a:ext cx="0" cy="184594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 rot="16200000">
            <a:off x="2339025" y="1908792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8280412" y="5193196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4303141" y="987115"/>
            <a:ext cx="2105063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HADES@GSI</a:t>
            </a:r>
          </a:p>
        </p:txBody>
      </p:sp>
      <p:sp>
        <p:nvSpPr>
          <p:cNvPr id="31" name="正方形/長方形 30"/>
          <p:cNvSpPr/>
          <p:nvPr/>
        </p:nvSpPr>
        <p:spPr>
          <a:xfrm>
            <a:off x="6396372" y="1035027"/>
            <a:ext cx="16562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PL</a:t>
            </a:r>
            <a:r>
              <a:rPr lang="en-US" altLang="ja-JP" sz="1600" b="1" dirty="0">
                <a:solidFill>
                  <a:srgbClr val="00B050"/>
                </a:solidFill>
              </a:rPr>
              <a:t>B742</a:t>
            </a:r>
            <a:r>
              <a:rPr lang="en-US" altLang="ja-JP" sz="1600" dirty="0">
                <a:solidFill>
                  <a:srgbClr val="00B050"/>
                </a:solidFill>
              </a:rPr>
              <a:t>(2015)242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4211960" y="1376772"/>
            <a:ext cx="306365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7030A0"/>
                </a:solidFill>
              </a:rPr>
              <a:t>p + p 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 (</a:t>
            </a:r>
            <a:r>
              <a:rPr kumimoji="1" lang="en-US" altLang="ja-JP" b="1" dirty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 + p) + K</a:t>
            </a:r>
            <a:r>
              <a:rPr kumimoji="1" lang="en-US" altLang="ja-JP" b="1" baseline="30000" dirty="0">
                <a:solidFill>
                  <a:srgbClr val="7030A0"/>
                </a:solidFill>
                <a:sym typeface="Wingdings" pitchFamily="2" charset="2"/>
              </a:rPr>
              <a:t>+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 @ 3.5</a:t>
            </a:r>
            <a:r>
              <a:rPr lang="en-US" altLang="ja-JP" b="1" dirty="0">
                <a:solidFill>
                  <a:srgbClr val="7030A0"/>
                </a:solidFill>
              </a:rPr>
              <a:t>GeV</a:t>
            </a:r>
            <a:endParaRPr kumimoji="1" lang="ja-JP" altLang="en-US" b="1" baseline="30000" dirty="0">
              <a:solidFill>
                <a:srgbClr val="7030A0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7452359" y="4617132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824028" y="1808820"/>
            <a:ext cx="191789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/>
              <a:t>PWA w/ N</a:t>
            </a:r>
            <a:r>
              <a:rPr kumimoji="1" lang="en-US" altLang="ja-JP" b="1" baseline="30000" dirty="0"/>
              <a:t>*+</a:t>
            </a:r>
            <a:r>
              <a:rPr kumimoji="1" lang="en-US" altLang="ja-JP" b="1" dirty="0">
                <a:sym typeface="Wingdings" panose="05000000000000000000" pitchFamily="2" charset="2"/>
              </a:rPr>
              <a:t></a:t>
            </a:r>
            <a:r>
              <a:rPr kumimoji="1" lang="en-US" altLang="ja-JP" b="1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b="1" dirty="0">
                <a:sym typeface="Wingdings" panose="05000000000000000000" pitchFamily="2" charset="2"/>
              </a:rPr>
              <a:t>K</a:t>
            </a:r>
            <a:r>
              <a:rPr kumimoji="1" lang="en-US" altLang="ja-JP" b="1" baseline="30000" dirty="0">
                <a:sym typeface="Wingdings" panose="05000000000000000000" pitchFamily="2" charset="2"/>
              </a:rPr>
              <a:t>+</a:t>
            </a:r>
            <a:endParaRPr kumimoji="1" lang="ja-JP" altLang="en-US" b="1" baseline="30000" dirty="0"/>
          </a:p>
        </p:txBody>
      </p:sp>
      <p:cxnSp>
        <p:nvCxnSpPr>
          <p:cNvPr id="36" name="直線矢印コネクタ 35"/>
          <p:cNvCxnSpPr/>
          <p:nvPr/>
        </p:nvCxnSpPr>
        <p:spPr>
          <a:xfrm>
            <a:off x="5868144" y="2222868"/>
            <a:ext cx="702078" cy="38140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 flipV="1">
            <a:off x="8373905" y="1783563"/>
            <a:ext cx="0" cy="1645437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/>
          <p:cNvSpPr txBox="1"/>
          <p:nvPr/>
        </p:nvSpPr>
        <p:spPr>
          <a:xfrm rot="16200000">
            <a:off x="7991653" y="2708193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7155853" y="1268760"/>
            <a:ext cx="18806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need of</a:t>
            </a:r>
            <a:endParaRPr kumimoji="1"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103379" y="3882534"/>
            <a:ext cx="2784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JPS Conf. Proc. , 082003 (2017)</a:t>
            </a:r>
            <a:endParaRPr kumimoji="1"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868195" y="2524834"/>
            <a:ext cx="123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>
                <a:solidFill>
                  <a:srgbClr val="FF0000"/>
                </a:solidFill>
              </a:rPr>
              <a:t>many N*s</a:t>
            </a:r>
            <a:endParaRPr kumimoji="1" lang="ja-JP" altLang="en-US" sz="2000" b="1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53A7763A-AE83-477C-8666-1DBBB3313AC4}"/>
                  </a:ext>
                </a:extLst>
              </p:cNvPr>
              <p:cNvSpPr txBox="1"/>
              <p:nvPr/>
            </p:nvSpPr>
            <p:spPr>
              <a:xfrm>
                <a:off x="4788024" y="3734192"/>
                <a:ext cx="37233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0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𝑝</m:t>
                      </m:r>
                      <m:r>
                        <a:rPr kumimoji="1" lang="en-US" altLang="ja-JP" sz="20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+</m:t>
                      </m:r>
                      <m:r>
                        <a:rPr kumimoji="1" lang="en-US" altLang="ja-JP" sz="20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𝑝</m:t>
                      </m:r>
                      <m:r>
                        <a:rPr lang="en-US" altLang="ja-JP" sz="20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altLang="ja-JP" sz="20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en-US" altLang="ja-JP" sz="20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en-US" altLang="ja-JP" sz="2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ja-JP" sz="2000" b="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𝑁</m:t>
                          </m:r>
                        </m:e>
                        <m:sup>
                          <m:r>
                            <a:rPr lang="en-US" altLang="ja-JP" sz="2000" b="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∗+</m:t>
                          </m:r>
                        </m:sup>
                      </m:sSup>
                      <m:r>
                        <a:rPr lang="en-US" altLang="ja-JP" sz="200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altLang="ja-JP" sz="2000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𝒑</m:t>
                      </m:r>
                      <m:r>
                        <a:rPr lang="en-US" altLang="ja-JP" sz="2000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l-GR" altLang="ja-JP" sz="2000" b="1" i="1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𝜦</m:t>
                      </m:r>
                      <m:r>
                        <a:rPr lang="en-US" altLang="ja-JP" sz="2000" b="0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en-US" altLang="ja-JP" sz="2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ja-JP" sz="2000" b="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𝐾</m:t>
                          </m:r>
                        </m:e>
                        <m:sup>
                          <m:r>
                            <a:rPr lang="en-US" altLang="ja-JP" sz="2000" b="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kumimoji="1" lang="ja-JP" alt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53A7763A-AE83-477C-8666-1DBBB3313A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3734192"/>
                <a:ext cx="3723327" cy="400110"/>
              </a:xfrm>
              <a:prstGeom prst="rect">
                <a:avLst/>
              </a:prstGeom>
              <a:blipFill>
                <a:blip r:embed="rId6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0976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" y="4014740"/>
            <a:ext cx="9113520" cy="283464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 Search via d(</a:t>
            </a:r>
            <a:r>
              <a:rPr lang="en-US" altLang="ja-JP" b="1" dirty="0" err="1">
                <a:latin typeface="Symbol" panose="05050102010706020507" pitchFamily="18" charset="2"/>
              </a:rPr>
              <a:t>p</a:t>
            </a:r>
            <a:r>
              <a:rPr lang="en-US" altLang="ja-JP" b="1" baseline="30000" dirty="0" err="1"/>
              <a:t>+</a:t>
            </a:r>
            <a:r>
              <a:rPr lang="en-US" altLang="ja-JP" b="1" dirty="0" err="1"/>
              <a:t>,K</a:t>
            </a:r>
            <a:r>
              <a:rPr lang="en-US" altLang="ja-JP" b="1" baseline="30000" dirty="0"/>
              <a:t>+</a:t>
            </a:r>
            <a:r>
              <a:rPr lang="en-US" altLang="ja-JP" b="1" dirty="0"/>
              <a:t>)X</a:t>
            </a:r>
            <a:endParaRPr kumimoji="1" lang="ja-JP" altLang="en-US" b="1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58" t="8217" b="2675"/>
          <a:stretch/>
        </p:blipFill>
        <p:spPr bwMode="auto">
          <a:xfrm>
            <a:off x="157707" y="1086002"/>
            <a:ext cx="3654640" cy="289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直線コネクタ 23"/>
          <p:cNvCxnSpPr/>
          <p:nvPr/>
        </p:nvCxnSpPr>
        <p:spPr>
          <a:xfrm flipV="1">
            <a:off x="2516203" y="1166044"/>
            <a:ext cx="0" cy="2394969"/>
          </a:xfrm>
          <a:prstGeom prst="line">
            <a:avLst/>
          </a:prstGeom>
          <a:ln w="127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 flipV="1">
            <a:off x="2120159" y="1166044"/>
            <a:ext cx="0" cy="2394969"/>
          </a:xfrm>
          <a:prstGeom prst="line">
            <a:avLst/>
          </a:prstGeom>
          <a:ln w="127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 rot="16200000">
            <a:off x="1866534" y="1183329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 rot="16200000">
            <a:off x="1448918" y="1169400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lang="en-US" altLang="ja-JP" sz="1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lang="en-US" altLang="ja-JP" sz="1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en-US" altLang="ja-JP" sz="1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sz="1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+N</a:t>
            </a:r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6" name="直線コネクタ 25"/>
          <p:cNvCxnSpPr/>
          <p:nvPr/>
        </p:nvCxnSpPr>
        <p:spPr>
          <a:xfrm flipV="1">
            <a:off x="1522610" y="1166044"/>
            <a:ext cx="0" cy="239496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21"/>
          <p:cNvSpPr txBox="1">
            <a:spLocks noChangeArrowheads="1"/>
          </p:cNvSpPr>
          <p:nvPr/>
        </p:nvSpPr>
        <p:spPr bwMode="auto">
          <a:xfrm>
            <a:off x="3692548" y="890941"/>
            <a:ext cx="21755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E27@J-PARC</a:t>
            </a:r>
          </a:p>
        </p:txBody>
      </p:sp>
      <p:sp>
        <p:nvSpPr>
          <p:cNvPr id="30" name="正方形/長方形 29"/>
          <p:cNvSpPr/>
          <p:nvPr/>
        </p:nvSpPr>
        <p:spPr>
          <a:xfrm>
            <a:off x="719311" y="3717032"/>
            <a:ext cx="18364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PTEP(2015)021D01.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38" name="円/楕円 37"/>
          <p:cNvSpPr/>
          <p:nvPr/>
        </p:nvSpPr>
        <p:spPr>
          <a:xfrm>
            <a:off x="6444208" y="4149080"/>
            <a:ext cx="1368152" cy="7560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2627784" y="1664804"/>
            <a:ext cx="1151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1" name="直線矢印コネクタ 40"/>
          <p:cNvCxnSpPr>
            <a:stCxn id="40" idx="1"/>
          </p:cNvCxnSpPr>
          <p:nvPr/>
        </p:nvCxnSpPr>
        <p:spPr>
          <a:xfrm flipH="1">
            <a:off x="2115414" y="1926414"/>
            <a:ext cx="512370" cy="6744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/>
          <p:cNvSpPr txBox="1"/>
          <p:nvPr/>
        </p:nvSpPr>
        <p:spPr>
          <a:xfrm>
            <a:off x="8280412" y="5193196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7452359" y="4617132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 rot="16200000">
            <a:off x="915852" y="1276175"/>
            <a:ext cx="9541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sz="16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0</a:t>
            </a:r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+N)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736EE9-0272-4698-9D87-9D945B98DA07}"/>
              </a:ext>
            </a:extLst>
          </p:cNvPr>
          <p:cNvSpPr txBox="1"/>
          <p:nvPr/>
        </p:nvSpPr>
        <p:spPr>
          <a:xfrm>
            <a:off x="5873711" y="917428"/>
            <a:ext cx="2955553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rgbClr val="7030A0"/>
                </a:solidFill>
              </a:rPr>
              <a:t>d(</a:t>
            </a:r>
            <a:r>
              <a:rPr kumimoji="1" lang="en-US" altLang="ja-JP" sz="2000" b="1" dirty="0">
                <a:solidFill>
                  <a:srgbClr val="7030A0"/>
                </a:solidFill>
                <a:latin typeface="Symbol" panose="05050102010706020507" pitchFamily="18" charset="2"/>
              </a:rPr>
              <a:t>p</a:t>
            </a:r>
            <a:r>
              <a:rPr kumimoji="1" lang="en-US" altLang="ja-JP" sz="2000" b="1" baseline="30000" dirty="0">
                <a:solidFill>
                  <a:srgbClr val="7030A0"/>
                </a:solidFill>
              </a:rPr>
              <a:t>+</a:t>
            </a:r>
            <a:r>
              <a:rPr kumimoji="1" lang="en-US" altLang="ja-JP" sz="2000" b="1" dirty="0">
                <a:solidFill>
                  <a:srgbClr val="7030A0"/>
                </a:solidFill>
              </a:rPr>
              <a:t>, K</a:t>
            </a:r>
            <a:r>
              <a:rPr kumimoji="1" lang="en-US" altLang="ja-JP" sz="2000" b="1" baseline="30000" dirty="0">
                <a:solidFill>
                  <a:srgbClr val="7030A0"/>
                </a:solidFill>
              </a:rPr>
              <a:t>+</a:t>
            </a:r>
            <a:r>
              <a:rPr lang="en-US" altLang="ja-JP" sz="2000" b="1" dirty="0">
                <a:solidFill>
                  <a:srgbClr val="7030A0"/>
                </a:solidFill>
                <a:sym typeface="Wingdings" pitchFamily="2" charset="2"/>
              </a:rPr>
              <a:t>)</a:t>
            </a:r>
            <a:r>
              <a:rPr lang="en-US" altLang="ja-JP" sz="2000" b="1" dirty="0">
                <a:solidFill>
                  <a:srgbClr val="7030A0"/>
                </a:solidFill>
                <a:latin typeface="Symbol" panose="05050102010706020507" pitchFamily="18" charset="2"/>
                <a:sym typeface="Wingdings" pitchFamily="2" charset="2"/>
              </a:rPr>
              <a:t>S</a:t>
            </a:r>
            <a:r>
              <a:rPr lang="en-US" altLang="ja-JP" sz="2000" b="1" baseline="30000" dirty="0">
                <a:solidFill>
                  <a:srgbClr val="7030A0"/>
                </a:solidFill>
                <a:sym typeface="Wingdings" pitchFamily="2" charset="2"/>
              </a:rPr>
              <a:t>0</a:t>
            </a:r>
            <a:r>
              <a:rPr lang="en-US" altLang="ja-JP" sz="2000" b="1" dirty="0">
                <a:solidFill>
                  <a:srgbClr val="7030A0"/>
                </a:solidFill>
                <a:sym typeface="Wingdings" pitchFamily="2" charset="2"/>
              </a:rPr>
              <a:t>p @ 1.69 GeV/c</a:t>
            </a:r>
            <a:endParaRPr kumimoji="1" lang="ja-JP" altLang="en-US" sz="2000" b="1" dirty="0">
              <a:solidFill>
                <a:srgbClr val="7030A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1478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" y="4014740"/>
            <a:ext cx="9113520" cy="283464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 Search via d(</a:t>
            </a:r>
            <a:r>
              <a:rPr lang="en-US" altLang="ja-JP" b="1" dirty="0" err="1">
                <a:latin typeface="Symbol" panose="05050102010706020507" pitchFamily="18" charset="2"/>
              </a:rPr>
              <a:t>p</a:t>
            </a:r>
            <a:r>
              <a:rPr lang="en-US" altLang="ja-JP" b="1" baseline="30000" dirty="0" err="1"/>
              <a:t>+</a:t>
            </a:r>
            <a:r>
              <a:rPr lang="en-US" altLang="ja-JP" b="1" dirty="0" err="1"/>
              <a:t>,K</a:t>
            </a:r>
            <a:r>
              <a:rPr lang="en-US" altLang="ja-JP" b="1" baseline="30000" dirty="0"/>
              <a:t>+</a:t>
            </a:r>
            <a:r>
              <a:rPr lang="en-US" altLang="ja-JP" b="1" dirty="0"/>
              <a:t>)X</a:t>
            </a:r>
            <a:endParaRPr kumimoji="1" lang="ja-JP" altLang="en-US" b="1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58" t="8217" b="2675"/>
          <a:stretch/>
        </p:blipFill>
        <p:spPr bwMode="auto">
          <a:xfrm>
            <a:off x="157707" y="1086002"/>
            <a:ext cx="3654640" cy="289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直線コネクタ 23"/>
          <p:cNvCxnSpPr/>
          <p:nvPr/>
        </p:nvCxnSpPr>
        <p:spPr>
          <a:xfrm flipV="1">
            <a:off x="2516203" y="1166044"/>
            <a:ext cx="0" cy="2394969"/>
          </a:xfrm>
          <a:prstGeom prst="line">
            <a:avLst/>
          </a:prstGeom>
          <a:ln w="127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 flipV="1">
            <a:off x="2120159" y="1166044"/>
            <a:ext cx="0" cy="2394969"/>
          </a:xfrm>
          <a:prstGeom prst="line">
            <a:avLst/>
          </a:prstGeom>
          <a:ln w="127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 rot="16200000">
            <a:off x="1866534" y="1183329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 rot="16200000">
            <a:off x="1448918" y="1169400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lang="en-US" altLang="ja-JP" sz="1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lang="en-US" altLang="ja-JP" sz="1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en-US" altLang="ja-JP" sz="1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sz="1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+N</a:t>
            </a:r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6" name="直線コネクタ 25"/>
          <p:cNvCxnSpPr/>
          <p:nvPr/>
        </p:nvCxnSpPr>
        <p:spPr>
          <a:xfrm flipV="1">
            <a:off x="1522610" y="1166044"/>
            <a:ext cx="0" cy="239496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21"/>
          <p:cNvSpPr txBox="1">
            <a:spLocks noChangeArrowheads="1"/>
          </p:cNvSpPr>
          <p:nvPr/>
        </p:nvSpPr>
        <p:spPr bwMode="auto">
          <a:xfrm>
            <a:off x="3692548" y="890941"/>
            <a:ext cx="21755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E27@J-PARC</a:t>
            </a:r>
          </a:p>
        </p:txBody>
      </p:sp>
      <p:sp>
        <p:nvSpPr>
          <p:cNvPr id="30" name="正方形/長方形 29"/>
          <p:cNvSpPr/>
          <p:nvPr/>
        </p:nvSpPr>
        <p:spPr>
          <a:xfrm>
            <a:off x="719311" y="3717032"/>
            <a:ext cx="18364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PTEP(2015)021D01.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5873711" y="917428"/>
            <a:ext cx="2955553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rgbClr val="7030A0"/>
                </a:solidFill>
              </a:rPr>
              <a:t>d(</a:t>
            </a:r>
            <a:r>
              <a:rPr kumimoji="1" lang="en-US" altLang="ja-JP" sz="2000" b="1" dirty="0">
                <a:solidFill>
                  <a:srgbClr val="7030A0"/>
                </a:solidFill>
                <a:latin typeface="Symbol" panose="05050102010706020507" pitchFamily="18" charset="2"/>
              </a:rPr>
              <a:t>p</a:t>
            </a:r>
            <a:r>
              <a:rPr kumimoji="1" lang="en-US" altLang="ja-JP" sz="2000" b="1" baseline="30000" dirty="0">
                <a:solidFill>
                  <a:srgbClr val="7030A0"/>
                </a:solidFill>
              </a:rPr>
              <a:t>+</a:t>
            </a:r>
            <a:r>
              <a:rPr kumimoji="1" lang="en-US" altLang="ja-JP" sz="2000" b="1" dirty="0">
                <a:solidFill>
                  <a:srgbClr val="7030A0"/>
                </a:solidFill>
              </a:rPr>
              <a:t>, K</a:t>
            </a:r>
            <a:r>
              <a:rPr kumimoji="1" lang="en-US" altLang="ja-JP" sz="2000" b="1" baseline="30000" dirty="0">
                <a:solidFill>
                  <a:srgbClr val="7030A0"/>
                </a:solidFill>
              </a:rPr>
              <a:t>+</a:t>
            </a:r>
            <a:r>
              <a:rPr lang="en-US" altLang="ja-JP" sz="2000" b="1" dirty="0">
                <a:solidFill>
                  <a:srgbClr val="7030A0"/>
                </a:solidFill>
                <a:sym typeface="Wingdings" pitchFamily="2" charset="2"/>
              </a:rPr>
              <a:t>)</a:t>
            </a:r>
            <a:r>
              <a:rPr lang="en-US" altLang="ja-JP" sz="2000" b="1" dirty="0">
                <a:solidFill>
                  <a:srgbClr val="7030A0"/>
                </a:solidFill>
                <a:latin typeface="Symbol" panose="05050102010706020507" pitchFamily="18" charset="2"/>
                <a:sym typeface="Wingdings" pitchFamily="2" charset="2"/>
              </a:rPr>
              <a:t>S</a:t>
            </a:r>
            <a:r>
              <a:rPr lang="en-US" altLang="ja-JP" sz="2000" b="1" baseline="30000" dirty="0">
                <a:solidFill>
                  <a:srgbClr val="7030A0"/>
                </a:solidFill>
                <a:sym typeface="Wingdings" pitchFamily="2" charset="2"/>
              </a:rPr>
              <a:t>0</a:t>
            </a:r>
            <a:r>
              <a:rPr lang="en-US" altLang="ja-JP" sz="2000" b="1" dirty="0">
                <a:solidFill>
                  <a:srgbClr val="7030A0"/>
                </a:solidFill>
                <a:sym typeface="Wingdings" pitchFamily="2" charset="2"/>
              </a:rPr>
              <a:t>p @ 1.69 GeV/c</a:t>
            </a:r>
            <a:endParaRPr kumimoji="1" lang="ja-JP" altLang="en-US" sz="2000" b="1" dirty="0">
              <a:solidFill>
                <a:srgbClr val="7030A0"/>
              </a:solidFill>
            </a:endParaRPr>
          </a:p>
        </p:txBody>
      </p:sp>
      <p:sp>
        <p:nvSpPr>
          <p:cNvPr id="22" name="コンテンツ プレースホルダー 2"/>
          <p:cNvSpPr txBox="1">
            <a:spLocks/>
          </p:cNvSpPr>
          <p:nvPr/>
        </p:nvSpPr>
        <p:spPr>
          <a:xfrm>
            <a:off x="4427983" y="1389933"/>
            <a:ext cx="4700809" cy="133648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b="1" dirty="0"/>
              <a:t>need to be confirmed with more statistics and a wide acceptance detector</a:t>
            </a: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2627784" y="1664804"/>
            <a:ext cx="1151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1" name="直線矢印コネクタ 40"/>
          <p:cNvCxnSpPr>
            <a:stCxn id="40" idx="1"/>
          </p:cNvCxnSpPr>
          <p:nvPr/>
        </p:nvCxnSpPr>
        <p:spPr>
          <a:xfrm flipH="1">
            <a:off x="2115414" y="1926414"/>
            <a:ext cx="512370" cy="6744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/>
          <p:cNvSpPr txBox="1"/>
          <p:nvPr/>
        </p:nvSpPr>
        <p:spPr>
          <a:xfrm>
            <a:off x="8280412" y="5193196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7452359" y="4617132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 rot="16200000">
            <a:off x="915852" y="1276175"/>
            <a:ext cx="9541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sz="16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0</a:t>
            </a:r>
            <a:r>
              <a:rPr kumimoji="1" lang="en-US" altLang="ja-JP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+N)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4157985" y="2672916"/>
            <a:ext cx="4824536" cy="1296144"/>
            <a:chOff x="4157985" y="2384884"/>
            <a:chExt cx="4824536" cy="1296144"/>
          </a:xfrm>
        </p:grpSpPr>
        <p:sp>
          <p:nvSpPr>
            <p:cNvPr id="33" name="角丸四角形 32"/>
            <p:cNvSpPr/>
            <p:nvPr/>
          </p:nvSpPr>
          <p:spPr>
            <a:xfrm>
              <a:off x="4157985" y="2384884"/>
              <a:ext cx="4824536" cy="1296144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テキスト ボックス 33"/>
                <p:cNvSpPr txBox="1"/>
                <p:nvPr/>
              </p:nvSpPr>
              <p:spPr>
                <a:xfrm>
                  <a:off x="4374009" y="2416243"/>
                  <a:ext cx="3836435" cy="4976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24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ja-JP" alt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𝜋</m:t>
                            </m:r>
                          </m:e>
                          <m:sup>
                            <m:r>
                              <a:rPr kumimoji="1"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+</m:t>
                            </m:r>
                          </m:sup>
                        </m:sSup>
                        <m:r>
                          <a:rPr kumimoji="1" lang="en-US" altLang="ja-JP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</m:t>
                        </m:r>
                        <m:r>
                          <a:rPr kumimoji="1" lang="en-US" altLang="ja-JP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𝑑</m:t>
                        </m:r>
                        <m:r>
                          <a:rPr lang="en-US" altLang="ja-JP" sz="24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en-US" altLang="ja-JP" sz="240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altLang="ja-JP" sz="2400" i="1" smtClean="0">
                                <a:solidFill>
                                  <a:srgbClr val="FFFF00"/>
                                </a:solidFill>
                                <a:latin typeface="Cambria Math"/>
                                <a:ea typeface="Cambria Math"/>
                              </a:rPr>
                              <m:t>Σ</m:t>
                            </m:r>
                          </m:e>
                          <m:sup>
                            <m:r>
                              <a:rPr lang="en-US" altLang="ja-JP" sz="2400" b="0" i="1" smtClean="0">
                                <a:solidFill>
                                  <a:srgbClr val="FFFF00"/>
                                </a:solidFill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p>
                        </m:sSup>
                        <m:r>
                          <a:rPr lang="en-US" altLang="ja-JP" sz="24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𝐾</m:t>
                            </m:r>
                          </m:e>
                          <m:sup>
                            <m:r>
                              <a:rPr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p>
                        <m:r>
                          <a:rPr lang="en-US" altLang="ja-JP" sz="24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𝑠𝑝𝑒𝑐𝑡</m:t>
                            </m:r>
                          </m:sub>
                        </m:sSub>
                      </m:oMath>
                    </m:oMathPara>
                  </a14:m>
                  <a:endParaRPr lang="en-US" altLang="ja-JP" sz="2400" i="1" dirty="0">
                    <a:solidFill>
                      <a:schemeClr val="bg1"/>
                    </a:solidFill>
                    <a:latin typeface="Cambria Math"/>
                  </a:endParaRPr>
                </a:p>
              </p:txBody>
            </p:sp>
          </mc:Choice>
          <mc:Fallback xmlns="">
            <p:sp>
              <p:nvSpPr>
                <p:cNvPr id="34" name="テキスト ボックス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74009" y="2416243"/>
                  <a:ext cx="3836435" cy="497637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987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テキスト ボックス 34"/>
            <p:cNvSpPr txBox="1"/>
            <p:nvPr/>
          </p:nvSpPr>
          <p:spPr>
            <a:xfrm>
              <a:off x="8080548" y="2438390"/>
              <a:ext cx="7296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</a:t>
              </a:r>
              <a:r>
                <a:rPr lang="en-US" altLang="ja-JP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QF</a:t>
              </a:r>
              <a:r>
                <a:rPr kumimoji="1" lang="en-US" altLang="ja-JP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kumimoji="1" lang="ja-JP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6" name="テキスト ボックス 35"/>
            <p:cNvSpPr txBox="1"/>
            <p:nvPr/>
          </p:nvSpPr>
          <p:spPr>
            <a:xfrm>
              <a:off x="8154429" y="3208331"/>
              <a:ext cx="7416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(FSI)</a:t>
              </a:r>
              <a:endParaRPr kumimoji="1" lang="ja-JP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テキスト ボックス 36"/>
                <p:cNvSpPr txBox="1"/>
                <p:nvPr/>
              </p:nvSpPr>
              <p:spPr>
                <a:xfrm>
                  <a:off x="5274109" y="2827176"/>
                  <a:ext cx="2809039" cy="830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40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d>
                          <m:dPr>
                            <m:ctrlPr>
                              <a:rPr lang="en-US" altLang="ja-JP" sz="24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ja-JP" sz="2400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l-GR" altLang="ja-JP" sz="2400" i="1">
                                    <a:solidFill>
                                      <a:srgbClr val="FFFF00"/>
                                    </a:solidFill>
                                    <a:latin typeface="Cambria Math"/>
                                    <a:ea typeface="Cambria Math"/>
                                  </a:rPr>
                                  <m:t>Σ</m:t>
                                </m:r>
                              </m:e>
                              <m:sup>
                                <m:r>
                                  <a:rPr lang="en-US" altLang="ja-JP" sz="2400" i="1">
                                    <a:solidFill>
                                      <a:srgbClr val="FFFF00"/>
                                    </a:solidFill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p>
                            </m:sSup>
                            <m:r>
                              <a:rPr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+"</m:t>
                            </m:r>
                            <m:r>
                              <a:rPr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"</m:t>
                            </m:r>
                          </m:e>
                        </m:d>
                        <m:r>
                          <a:rPr lang="en-US" altLang="ja-JP" sz="24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altLang="ja-JP" sz="24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altLang="ja-JP" sz="2400" i="1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𝐾</m:t>
                            </m:r>
                          </m:e>
                          <m:sup>
                            <m:r>
                              <a:rPr lang="en-US" altLang="ja-JP" sz="2400" i="1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lang="en-US" altLang="ja-JP" sz="2400" i="1" dirty="0">
                    <a:solidFill>
                      <a:schemeClr val="bg1"/>
                    </a:solidFill>
                    <a:latin typeface="Cambria Math"/>
                  </a:endParaRPr>
                </a:p>
                <a:p>
                  <a:r>
                    <a:rPr lang="en-US" altLang="ja-JP" sz="2400" dirty="0">
                      <a:solidFill>
                        <a:schemeClr val="bg1"/>
                      </a:solidFill>
                      <a:ea typeface="Cambria Math"/>
                    </a:rPr>
                    <a:t>  </a:t>
                  </a:r>
                  <a14:m>
                    <m:oMath xmlns:m="http://schemas.openxmlformats.org/officeDocument/2006/math">
                      <m:r>
                        <a:rPr lang="en-US" altLang="ja-JP" sz="24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sSup>
                        <m:sSupPr>
                          <m:ctrlPr>
                            <a:rPr lang="en-US" altLang="ja-JP" sz="2400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sz="2400" i="1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Σ</m:t>
                          </m:r>
                        </m:e>
                        <m:sup>
                          <m:r>
                            <a:rPr lang="en-US" altLang="ja-JP" sz="2400" i="1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</m:sup>
                      </m:sSup>
                      <m:r>
                        <a:rPr lang="en-US" altLang="ja-JP" sz="2400" b="1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ja-JP" sz="2400" b="1" i="1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𝒑</m:t>
                      </m:r>
                      <m:r>
                        <a:rPr lang="en-US" altLang="ja-JP" sz="24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𝐾</m:t>
                          </m:r>
                        </m:e>
                        <m:sup>
                          <m: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a14:m>
                  <a:endParaRPr lang="ja-JP" altLang="en-US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テキスト ボックス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74109" y="2827176"/>
                  <a:ext cx="2809039" cy="830997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588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4B0311D-BF9F-4DD2-8188-9F818A2FF7FE}"/>
              </a:ext>
            </a:extLst>
          </p:cNvPr>
          <p:cNvSpPr txBox="1"/>
          <p:nvPr/>
        </p:nvSpPr>
        <p:spPr>
          <a:xfrm>
            <a:off x="6839041" y="4053842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9394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" y="4014740"/>
            <a:ext cx="9113520" cy="283464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 Search WAS Controversial..</a:t>
            </a:r>
            <a:endParaRPr kumimoji="1" lang="ja-JP" altLang="en-US" b="1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8280412" y="5193196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7452359" y="4617132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323C91B-138E-4E23-BECE-37A58C8AC112}"/>
              </a:ext>
            </a:extLst>
          </p:cNvPr>
          <p:cNvSpPr txBox="1"/>
          <p:nvPr/>
        </p:nvSpPr>
        <p:spPr>
          <a:xfrm>
            <a:off x="6839041" y="4053842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591C7CF-5FD6-43A1-8D46-5EC5FFC02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686" y="765414"/>
            <a:ext cx="6492628" cy="3325492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6B1B078-4661-4ACD-8527-92DFA0C6FBA1}"/>
              </a:ext>
            </a:extLst>
          </p:cNvPr>
          <p:cNvSpPr txBox="1"/>
          <p:nvPr/>
        </p:nvSpPr>
        <p:spPr>
          <a:xfrm>
            <a:off x="1619672" y="1052736"/>
            <a:ext cx="60486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we have learned from previous experiments: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Intermediate state is of importance</a:t>
            </a:r>
            <a:endParaRPr kumimoji="1" lang="en-US" altLang="ja-JP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Should use more simple reaction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Exclusive measurement is a key</a:t>
            </a:r>
          </a:p>
          <a:p>
            <a:pPr lvl="1"/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	 J-PARC E15 experiment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0986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J-PARC E15 Experiment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9" name="コンテンツ プレースホルダー 3"/>
          <p:cNvSpPr>
            <a:spLocks noGrp="1"/>
          </p:cNvSpPr>
          <p:nvPr>
            <p:ph idx="1"/>
          </p:nvPr>
        </p:nvSpPr>
        <p:spPr>
          <a:xfrm>
            <a:off x="179511" y="1016732"/>
            <a:ext cx="8968945" cy="1332148"/>
          </a:xfrm>
        </p:spPr>
        <p:txBody>
          <a:bodyPr>
            <a:normAutofit/>
          </a:bodyPr>
          <a:lstStyle/>
          <a:p>
            <a:r>
              <a:rPr lang="en-US" altLang="ja-JP" baseline="30000" dirty="0"/>
              <a:t>3</a:t>
            </a:r>
            <a:r>
              <a:rPr lang="en-US" altLang="ja-JP" dirty="0"/>
              <a:t>He(</a:t>
            </a:r>
            <a:r>
              <a:rPr lang="en-US" altLang="ja-JP" i="1" dirty="0"/>
              <a:t>in-flight</a:t>
            </a:r>
            <a:r>
              <a:rPr lang="en-US" altLang="ja-JP" dirty="0"/>
              <a:t> K</a:t>
            </a:r>
            <a:r>
              <a:rPr lang="en-US" altLang="ja-JP" baseline="30000" dirty="0"/>
              <a:t>-</a:t>
            </a:r>
            <a:r>
              <a:rPr lang="en-US" altLang="ja-JP" dirty="0"/>
              <a:t>,n) reaction @ 1.0 GeV/c</a:t>
            </a:r>
            <a:endParaRPr lang="ja-JP" altLang="en-US" dirty="0"/>
          </a:p>
          <a:p>
            <a:pPr lvl="1"/>
            <a:r>
              <a:rPr lang="en-US" altLang="ja-JP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2NA and Y decays can be discriminated </a:t>
            </a:r>
            <a:r>
              <a:rPr lang="en-US" altLang="ja-JP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kinematically</a:t>
            </a:r>
            <a:endParaRPr kumimoji="1"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b="19813"/>
          <a:stretch/>
        </p:blipFill>
        <p:spPr bwMode="auto">
          <a:xfrm>
            <a:off x="107504" y="2292591"/>
            <a:ext cx="8891629" cy="398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AutoShape 4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" name="AutoShape 6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" name="AutoShape 8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AutoShape 10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AutoShape 12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5133" name="Picture 13" descr="C:\Users\sakuma\Desktop\ダウンロード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66" y="1599964"/>
            <a:ext cx="441509" cy="44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3359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J-PARC E15 Experiment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9" name="コンテンツ プレースホルダー 3"/>
          <p:cNvSpPr>
            <a:spLocks noGrp="1"/>
          </p:cNvSpPr>
          <p:nvPr>
            <p:ph idx="1"/>
          </p:nvPr>
        </p:nvSpPr>
        <p:spPr>
          <a:xfrm>
            <a:off x="179511" y="1016732"/>
            <a:ext cx="8968945" cy="1332148"/>
          </a:xfrm>
        </p:spPr>
        <p:txBody>
          <a:bodyPr>
            <a:normAutofit/>
          </a:bodyPr>
          <a:lstStyle/>
          <a:p>
            <a:r>
              <a:rPr lang="en-US" altLang="ja-JP" baseline="30000" dirty="0"/>
              <a:t>3</a:t>
            </a:r>
            <a:r>
              <a:rPr lang="en-US" altLang="ja-JP" dirty="0"/>
              <a:t>He(</a:t>
            </a:r>
            <a:r>
              <a:rPr lang="en-US" altLang="ja-JP" i="1" dirty="0"/>
              <a:t>in-flight</a:t>
            </a:r>
            <a:r>
              <a:rPr lang="en-US" altLang="ja-JP" dirty="0"/>
              <a:t> K</a:t>
            </a:r>
            <a:r>
              <a:rPr lang="en-US" altLang="ja-JP" baseline="30000" dirty="0"/>
              <a:t>-</a:t>
            </a:r>
            <a:r>
              <a:rPr lang="en-US" altLang="ja-JP" dirty="0"/>
              <a:t>,n) reaction @ 1.0 GeV/c</a:t>
            </a:r>
            <a:endParaRPr lang="ja-JP" altLang="en-US" dirty="0"/>
          </a:p>
          <a:p>
            <a:pPr lvl="1"/>
            <a:r>
              <a:rPr lang="en-US" altLang="ja-JP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2NA and Y decays can be discriminated </a:t>
            </a:r>
            <a:r>
              <a:rPr lang="en-US" altLang="ja-JP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kinematically</a:t>
            </a:r>
            <a:endParaRPr kumimoji="1"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b="19813"/>
          <a:stretch/>
        </p:blipFill>
        <p:spPr bwMode="auto">
          <a:xfrm>
            <a:off x="107504" y="2292591"/>
            <a:ext cx="8891629" cy="398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21031993">
            <a:off x="5429555" y="3554108"/>
            <a:ext cx="3680688" cy="76944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semi-inclusive </a:t>
            </a:r>
            <a:r>
              <a:rPr lang="en-US" altLang="ja-JP" sz="28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8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,n)</a:t>
            </a: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PTEP (2015) 061D01.</a:t>
            </a:r>
          </a:p>
        </p:txBody>
      </p:sp>
      <p:sp>
        <p:nvSpPr>
          <p:cNvPr id="7" name="テキスト ボックス 6"/>
          <p:cNvSpPr txBox="1"/>
          <p:nvPr/>
        </p:nvSpPr>
        <p:spPr>
          <a:xfrm rot="21031993">
            <a:off x="5489855" y="5408306"/>
            <a:ext cx="3575402" cy="1015663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(K</a:t>
            </a:r>
            <a:r>
              <a:rPr lang="en-US" altLang="ja-JP" sz="28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altLang="ja-JP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altLang="ja-JP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missing</a:t>
            </a:r>
            <a:endParaRPr lang="en-US" altLang="ja-JP" sz="28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PTEP (2016) 051D01.</a:t>
            </a:r>
          </a:p>
          <a:p>
            <a:pPr algn="ctr"/>
            <a:r>
              <a:rPr lang="en-US" altLang="ja-JP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PLB789(2019)620.</a:t>
            </a:r>
            <a:endParaRPr lang="ja-JP" altLang="en-US" sz="1600" i="1" dirty="0">
              <a:solidFill>
                <a:schemeClr val="bg1"/>
              </a:solidFill>
            </a:endParaRPr>
          </a:p>
        </p:txBody>
      </p:sp>
      <p:sp>
        <p:nvSpPr>
          <p:cNvPr id="4" name="AutoShape 4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" name="AutoShape 6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" name="AutoShape 8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AutoShape 10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AutoShape 12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5133" name="Picture 13" descr="C:\Users\sakuma\Desktop\ダウンロード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66" y="1599964"/>
            <a:ext cx="441509" cy="44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2290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Experimental Setup @ K1.8BR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b="2637"/>
          <a:stretch/>
        </p:blipFill>
        <p:spPr bwMode="auto">
          <a:xfrm>
            <a:off x="179512" y="872716"/>
            <a:ext cx="8781644" cy="598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19700995">
            <a:off x="5186727" y="2147741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FF00"/>
                </a:solidFill>
              </a:rPr>
              <a:t>15m</a:t>
            </a:r>
            <a:endParaRPr kumimoji="1" lang="ja-JP" altLang="en-US" sz="2800" b="1" dirty="0">
              <a:solidFill>
                <a:srgbClr val="FFFF00"/>
              </a:solidFill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034" y="3496459"/>
            <a:ext cx="3535450" cy="299288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6975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867" y="1441876"/>
            <a:ext cx="5727995" cy="504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角丸四角形 4"/>
          <p:cNvSpPr/>
          <p:nvPr/>
        </p:nvSpPr>
        <p:spPr>
          <a:xfrm>
            <a:off x="4463988" y="836712"/>
            <a:ext cx="4572508" cy="140415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988" y="656692"/>
            <a:ext cx="4680520" cy="1650573"/>
          </a:xfrm>
          <a:prstGeom prst="rect">
            <a:avLst/>
          </a:prstGeom>
        </p:spPr>
      </p:pic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 rot="5400000">
            <a:off x="5057685" y="3303354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IM(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) vs. Momentum Transfer </a:t>
            </a:r>
            <a:r>
              <a:rPr lang="en-US" altLang="ja-JP" b="1" dirty="0" err="1"/>
              <a:t>q</a:t>
            </a:r>
            <a:r>
              <a:rPr lang="en-US" altLang="ja-JP" b="1" baseline="-25000" dirty="0" err="1"/>
              <a:t>Kn</a:t>
            </a:r>
            <a:endParaRPr kumimoji="1" lang="ja-JP" altLang="en-US" baseline="-250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63588" y="1007440"/>
            <a:ext cx="306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PLB789(2019)620.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11560" y="1441876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cxnSp>
        <p:nvCxnSpPr>
          <p:cNvPr id="14" name="直線コネクタ 13"/>
          <p:cNvCxnSpPr/>
          <p:nvPr/>
        </p:nvCxnSpPr>
        <p:spPr>
          <a:xfrm flipV="1">
            <a:off x="1815950" y="1538790"/>
            <a:ext cx="0" cy="4374486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 rot="16200000">
            <a:off x="1227195" y="2568472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rgbClr val="FF0000"/>
                </a:solidFill>
              </a:rPr>
              <a:t>M(</a:t>
            </a:r>
            <a:r>
              <a:rPr kumimoji="1" lang="en-US" altLang="ja-JP" sz="1400" dirty="0" err="1">
                <a:solidFill>
                  <a:srgbClr val="FF0000"/>
                </a:solidFill>
              </a:rPr>
              <a:t>K+p+p</a:t>
            </a:r>
            <a:r>
              <a:rPr kumimoji="1" lang="en-US" altLang="ja-JP" sz="1400" dirty="0">
                <a:solidFill>
                  <a:srgbClr val="FF0000"/>
                </a:solidFill>
              </a:rPr>
              <a:t>)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0717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867" y="1441876"/>
            <a:ext cx="5727995" cy="504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角丸四角形 4"/>
          <p:cNvSpPr/>
          <p:nvPr/>
        </p:nvSpPr>
        <p:spPr>
          <a:xfrm>
            <a:off x="4463988" y="836712"/>
            <a:ext cx="4572508" cy="140415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988" y="656692"/>
            <a:ext cx="4680520" cy="1650573"/>
          </a:xfrm>
          <a:prstGeom prst="rect">
            <a:avLst/>
          </a:prstGeom>
        </p:spPr>
      </p:pic>
      <p:sp>
        <p:nvSpPr>
          <p:cNvPr id="10" name="コンテンツ プレースホルダー 2"/>
          <p:cNvSpPr txBox="1">
            <a:spLocks/>
          </p:cNvSpPr>
          <p:nvPr/>
        </p:nvSpPr>
        <p:spPr>
          <a:xfrm>
            <a:off x="5326092" y="2276872"/>
            <a:ext cx="3890424" cy="459278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/>
              <a:t>Can be interpreted as		 3 components</a:t>
            </a:r>
          </a:p>
          <a:p>
            <a:pPr lvl="1"/>
            <a:r>
              <a:rPr lang="en-US" altLang="ja-JP" b="1" u="sng" dirty="0"/>
              <a:t>Bound state</a:t>
            </a:r>
          </a:p>
          <a:p>
            <a:pPr lvl="2"/>
            <a:r>
              <a:rPr lang="en-US" altLang="ja-JP" sz="2000" b="1" dirty="0">
                <a:solidFill>
                  <a:srgbClr val="FF0000"/>
                </a:solidFill>
              </a:rPr>
              <a:t>centroid DOES NOT depend on </a:t>
            </a:r>
            <a:r>
              <a:rPr lang="en-US" altLang="ja-JP" sz="2000" b="1" dirty="0" err="1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>
                <a:solidFill>
                  <a:srgbClr val="FF0000"/>
                </a:solidFill>
              </a:rPr>
              <a:t>Kn</a:t>
            </a:r>
            <a:endParaRPr lang="en-US" altLang="ja-JP" sz="2000" b="1" baseline="-25000" dirty="0">
              <a:solidFill>
                <a:srgbClr val="FF0000"/>
              </a:solidFill>
            </a:endParaRP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 rot="5400000">
            <a:off x="5057685" y="3303354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IM(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) vs. Momentum Transfer </a:t>
            </a:r>
            <a:r>
              <a:rPr lang="en-US" altLang="ja-JP" b="1" dirty="0" err="1"/>
              <a:t>q</a:t>
            </a:r>
            <a:r>
              <a:rPr lang="en-US" altLang="ja-JP" b="1" baseline="-25000" dirty="0" err="1"/>
              <a:t>Kn</a:t>
            </a:r>
            <a:endParaRPr kumimoji="1" lang="ja-JP" altLang="en-US" baseline="-250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63588" y="1007440"/>
            <a:ext cx="306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PLB789(2019)620.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11560" y="1441876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cxnSp>
        <p:nvCxnSpPr>
          <p:cNvPr id="14" name="直線コネクタ 13"/>
          <p:cNvCxnSpPr/>
          <p:nvPr/>
        </p:nvCxnSpPr>
        <p:spPr>
          <a:xfrm flipV="1">
            <a:off x="1815950" y="1538790"/>
            <a:ext cx="0" cy="4374486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 rot="16200000">
            <a:off x="1227195" y="2568472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rgbClr val="FF0000"/>
                </a:solidFill>
              </a:rPr>
              <a:t>M(</a:t>
            </a:r>
            <a:r>
              <a:rPr kumimoji="1" lang="en-US" altLang="ja-JP" sz="1400" dirty="0" err="1">
                <a:solidFill>
                  <a:srgbClr val="FF0000"/>
                </a:solidFill>
              </a:rPr>
              <a:t>K+p+p</a:t>
            </a:r>
            <a:r>
              <a:rPr kumimoji="1" lang="en-US" altLang="ja-JP" sz="1400" dirty="0">
                <a:solidFill>
                  <a:srgbClr val="FF0000"/>
                </a:solidFill>
              </a:rPr>
              <a:t>)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18" name="角丸四角形 17"/>
          <p:cNvSpPr/>
          <p:nvPr/>
        </p:nvSpPr>
        <p:spPr>
          <a:xfrm>
            <a:off x="1527918" y="4545116"/>
            <a:ext cx="320476" cy="900107"/>
          </a:xfrm>
          <a:prstGeom prst="roundRect">
            <a:avLst/>
          </a:prstGeom>
          <a:noFill/>
          <a:ln w="50800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404040" y="4113076"/>
            <a:ext cx="503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BS</a:t>
            </a:r>
            <a:endParaRPr kumimoji="1" lang="ja-JP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8059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867" y="1441876"/>
            <a:ext cx="5727995" cy="504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角丸四角形 4"/>
          <p:cNvSpPr/>
          <p:nvPr/>
        </p:nvSpPr>
        <p:spPr>
          <a:xfrm>
            <a:off x="4463988" y="836712"/>
            <a:ext cx="4572508" cy="140415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988" y="656692"/>
            <a:ext cx="4680520" cy="1650573"/>
          </a:xfrm>
          <a:prstGeom prst="rect">
            <a:avLst/>
          </a:prstGeom>
        </p:spPr>
      </p:pic>
      <p:sp>
        <p:nvSpPr>
          <p:cNvPr id="10" name="コンテンツ プレースホルダー 2"/>
          <p:cNvSpPr txBox="1">
            <a:spLocks/>
          </p:cNvSpPr>
          <p:nvPr/>
        </p:nvSpPr>
        <p:spPr>
          <a:xfrm>
            <a:off x="5326092" y="2276872"/>
            <a:ext cx="3890424" cy="459278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/>
              <a:t>Can be interpreted as		 3 components</a:t>
            </a:r>
          </a:p>
          <a:p>
            <a:pPr lvl="1"/>
            <a:r>
              <a:rPr lang="en-US" altLang="ja-JP" b="1" u="sng" dirty="0"/>
              <a:t>Bound state</a:t>
            </a:r>
          </a:p>
          <a:p>
            <a:pPr lvl="2"/>
            <a:r>
              <a:rPr lang="en-US" altLang="ja-JP" sz="2000" b="1" dirty="0">
                <a:solidFill>
                  <a:srgbClr val="FF0000"/>
                </a:solidFill>
              </a:rPr>
              <a:t>centroid DOES NOT depend on </a:t>
            </a:r>
            <a:r>
              <a:rPr lang="en-US" altLang="ja-JP" sz="2000" b="1" dirty="0" err="1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>
                <a:solidFill>
                  <a:srgbClr val="FF0000"/>
                </a:solidFill>
              </a:rPr>
              <a:t>Kn</a:t>
            </a:r>
            <a:endParaRPr lang="en-US" altLang="ja-JP" sz="2000" b="1" baseline="-25000" dirty="0">
              <a:solidFill>
                <a:srgbClr val="FF0000"/>
              </a:solidFill>
            </a:endParaRPr>
          </a:p>
          <a:p>
            <a:pPr lvl="1"/>
            <a:r>
              <a:rPr lang="en-US" altLang="ja-JP" sz="2400" b="1" u="sng" dirty="0"/>
              <a:t>Quasi-elastic K</a:t>
            </a:r>
            <a:r>
              <a:rPr lang="en-US" altLang="ja-JP" sz="2400" b="1" u="sng" baseline="30000" dirty="0"/>
              <a:t>-</a:t>
            </a:r>
            <a:r>
              <a:rPr lang="en-US" altLang="ja-JP" sz="2400" b="1" u="sng" dirty="0"/>
              <a:t> abs.</a:t>
            </a:r>
            <a:r>
              <a:rPr lang="en-US" altLang="ja-JP" sz="2400" b="1" dirty="0"/>
              <a:t> </a:t>
            </a:r>
          </a:p>
          <a:p>
            <a:pPr lvl="2"/>
            <a:r>
              <a:rPr lang="en-US" altLang="ja-JP" sz="2000" b="1" dirty="0">
                <a:solidFill>
                  <a:srgbClr val="FF0000"/>
                </a:solidFill>
              </a:rPr>
              <a:t>centroid depends on </a:t>
            </a:r>
            <a:r>
              <a:rPr lang="en-US" altLang="ja-JP" sz="2000" b="1" dirty="0" err="1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>
                <a:solidFill>
                  <a:srgbClr val="FF0000"/>
                </a:solidFill>
              </a:rPr>
              <a:t>Kn</a:t>
            </a:r>
            <a:endParaRPr lang="en-US" altLang="ja-JP" sz="2000" b="1" baseline="-25000" dirty="0">
              <a:solidFill>
                <a:srgbClr val="FF0000"/>
              </a:solidFill>
            </a:endParaRP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 rot="5400000">
            <a:off x="5057685" y="3303354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IM(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) vs. Momentum Transfer </a:t>
            </a:r>
            <a:r>
              <a:rPr lang="en-US" altLang="ja-JP" b="1" dirty="0" err="1"/>
              <a:t>q</a:t>
            </a:r>
            <a:r>
              <a:rPr lang="en-US" altLang="ja-JP" b="1" baseline="-25000" dirty="0" err="1"/>
              <a:t>Kn</a:t>
            </a:r>
            <a:endParaRPr kumimoji="1" lang="ja-JP" altLang="en-US" baseline="-250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63588" y="1007440"/>
            <a:ext cx="306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PLB789(2019)620.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11560" y="1441876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cxnSp>
        <p:nvCxnSpPr>
          <p:cNvPr id="14" name="直線コネクタ 13"/>
          <p:cNvCxnSpPr/>
          <p:nvPr/>
        </p:nvCxnSpPr>
        <p:spPr>
          <a:xfrm flipV="1">
            <a:off x="1815950" y="1538790"/>
            <a:ext cx="0" cy="4374486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 rot="16200000">
            <a:off x="1227195" y="2568472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rgbClr val="FF0000"/>
                </a:solidFill>
              </a:rPr>
              <a:t>M(</a:t>
            </a:r>
            <a:r>
              <a:rPr kumimoji="1" lang="en-US" altLang="ja-JP" sz="1400" dirty="0" err="1">
                <a:solidFill>
                  <a:srgbClr val="FF0000"/>
                </a:solidFill>
              </a:rPr>
              <a:t>K+p+p</a:t>
            </a:r>
            <a:r>
              <a:rPr kumimoji="1" lang="en-US" altLang="ja-JP" sz="1400" dirty="0">
                <a:solidFill>
                  <a:srgbClr val="FF0000"/>
                </a:solidFill>
              </a:rPr>
              <a:t>)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19" name="フリーフォーム 18"/>
          <p:cNvSpPr/>
          <p:nvPr/>
        </p:nvSpPr>
        <p:spPr>
          <a:xfrm>
            <a:off x="1848394" y="3179291"/>
            <a:ext cx="2096589" cy="2731652"/>
          </a:xfrm>
          <a:custGeom>
            <a:avLst/>
            <a:gdLst>
              <a:gd name="connsiteX0" fmla="*/ 0 w 2096589"/>
              <a:gd name="connsiteY0" fmla="*/ 2731652 h 2731652"/>
              <a:gd name="connsiteX1" fmla="*/ 32657 w 2096589"/>
              <a:gd name="connsiteY1" fmla="*/ 2496520 h 2731652"/>
              <a:gd name="connsiteX2" fmla="*/ 156755 w 2096589"/>
              <a:gd name="connsiteY2" fmla="*/ 2196075 h 2731652"/>
              <a:gd name="connsiteX3" fmla="*/ 378823 w 2096589"/>
              <a:gd name="connsiteY3" fmla="*/ 1862972 h 2731652"/>
              <a:gd name="connsiteX4" fmla="*/ 698863 w 2096589"/>
              <a:gd name="connsiteY4" fmla="*/ 1471086 h 2731652"/>
              <a:gd name="connsiteX5" fmla="*/ 1103812 w 2096589"/>
              <a:gd name="connsiteY5" fmla="*/ 1046543 h 2731652"/>
              <a:gd name="connsiteX6" fmla="*/ 1502229 w 2096589"/>
              <a:gd name="connsiteY6" fmla="*/ 602406 h 2731652"/>
              <a:gd name="connsiteX7" fmla="*/ 1854926 w 2096589"/>
              <a:gd name="connsiteY7" fmla="*/ 256240 h 2731652"/>
              <a:gd name="connsiteX8" fmla="*/ 2090057 w 2096589"/>
              <a:gd name="connsiteY8" fmla="*/ 8046 h 2731652"/>
              <a:gd name="connsiteX9" fmla="*/ 2090057 w 2096589"/>
              <a:gd name="connsiteY9" fmla="*/ 8046 h 2731652"/>
              <a:gd name="connsiteX10" fmla="*/ 2096589 w 2096589"/>
              <a:gd name="connsiteY10" fmla="*/ 1515 h 273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6589" h="2731652">
                <a:moveTo>
                  <a:pt x="0" y="2731652"/>
                </a:moveTo>
                <a:cubicBezTo>
                  <a:pt x="3265" y="2658717"/>
                  <a:pt x="6531" y="2585783"/>
                  <a:pt x="32657" y="2496520"/>
                </a:cubicBezTo>
                <a:cubicBezTo>
                  <a:pt x="58783" y="2407257"/>
                  <a:pt x="99061" y="2301666"/>
                  <a:pt x="156755" y="2196075"/>
                </a:cubicBezTo>
                <a:cubicBezTo>
                  <a:pt x="214449" y="2090484"/>
                  <a:pt x="288472" y="1983803"/>
                  <a:pt x="378823" y="1862972"/>
                </a:cubicBezTo>
                <a:cubicBezTo>
                  <a:pt x="469174" y="1742140"/>
                  <a:pt x="578032" y="1607157"/>
                  <a:pt x="698863" y="1471086"/>
                </a:cubicBezTo>
                <a:cubicBezTo>
                  <a:pt x="819695" y="1335014"/>
                  <a:pt x="969918" y="1191323"/>
                  <a:pt x="1103812" y="1046543"/>
                </a:cubicBezTo>
                <a:cubicBezTo>
                  <a:pt x="1237706" y="901763"/>
                  <a:pt x="1377043" y="734123"/>
                  <a:pt x="1502229" y="602406"/>
                </a:cubicBezTo>
                <a:cubicBezTo>
                  <a:pt x="1627415" y="470689"/>
                  <a:pt x="1756955" y="355300"/>
                  <a:pt x="1854926" y="256240"/>
                </a:cubicBezTo>
                <a:cubicBezTo>
                  <a:pt x="1952897" y="157180"/>
                  <a:pt x="2090057" y="8046"/>
                  <a:pt x="2090057" y="8046"/>
                </a:cubicBezTo>
                <a:lnTo>
                  <a:pt x="2090057" y="8046"/>
                </a:lnTo>
                <a:cubicBezTo>
                  <a:pt x="2091146" y="6958"/>
                  <a:pt x="2096589" y="-3928"/>
                  <a:pt x="2096589" y="1515"/>
                </a:cubicBezTo>
              </a:path>
            </a:pathLst>
          </a:custGeom>
          <a:noFill/>
          <a:ln w="508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 rot="18848307">
            <a:off x="3143924" y="3191687"/>
            <a:ext cx="537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QF</a:t>
            </a:r>
            <a:endParaRPr kumimoji="1" lang="ja-JP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角丸四角形 17"/>
          <p:cNvSpPr/>
          <p:nvPr/>
        </p:nvSpPr>
        <p:spPr>
          <a:xfrm>
            <a:off x="1527918" y="4545116"/>
            <a:ext cx="320476" cy="900107"/>
          </a:xfrm>
          <a:prstGeom prst="roundRect">
            <a:avLst/>
          </a:prstGeom>
          <a:noFill/>
          <a:ln w="50800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404040" y="4113076"/>
            <a:ext cx="503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BS</a:t>
            </a:r>
            <a:endParaRPr kumimoji="1" lang="ja-JP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5752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867" y="1441876"/>
            <a:ext cx="5727995" cy="504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角丸四角形 4"/>
          <p:cNvSpPr/>
          <p:nvPr/>
        </p:nvSpPr>
        <p:spPr>
          <a:xfrm>
            <a:off x="4463988" y="836712"/>
            <a:ext cx="4572508" cy="140415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988" y="656692"/>
            <a:ext cx="4680520" cy="1650573"/>
          </a:xfrm>
          <a:prstGeom prst="rect">
            <a:avLst/>
          </a:prstGeom>
        </p:spPr>
      </p:pic>
      <p:sp>
        <p:nvSpPr>
          <p:cNvPr id="10" name="コンテンツ プレースホルダー 2"/>
          <p:cNvSpPr txBox="1">
            <a:spLocks/>
          </p:cNvSpPr>
          <p:nvPr/>
        </p:nvSpPr>
        <p:spPr>
          <a:xfrm>
            <a:off x="5326092" y="2276872"/>
            <a:ext cx="3890424" cy="459278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/>
              <a:t>Can be interpreted as		 3 components</a:t>
            </a:r>
          </a:p>
          <a:p>
            <a:pPr lvl="1"/>
            <a:r>
              <a:rPr lang="en-US" altLang="ja-JP" b="1" u="sng" dirty="0"/>
              <a:t>Bound state</a:t>
            </a:r>
          </a:p>
          <a:p>
            <a:pPr lvl="2"/>
            <a:r>
              <a:rPr lang="en-US" altLang="ja-JP" sz="2000" b="1" dirty="0">
                <a:solidFill>
                  <a:srgbClr val="FF0000"/>
                </a:solidFill>
              </a:rPr>
              <a:t>centroid DOES NOT depend on </a:t>
            </a:r>
            <a:r>
              <a:rPr lang="en-US" altLang="ja-JP" sz="2000" b="1" dirty="0" err="1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>
                <a:solidFill>
                  <a:srgbClr val="FF0000"/>
                </a:solidFill>
              </a:rPr>
              <a:t>Kn</a:t>
            </a:r>
            <a:endParaRPr lang="en-US" altLang="ja-JP" sz="2000" b="1" baseline="-25000" dirty="0">
              <a:solidFill>
                <a:srgbClr val="FF0000"/>
              </a:solidFill>
            </a:endParaRPr>
          </a:p>
          <a:p>
            <a:pPr lvl="1"/>
            <a:r>
              <a:rPr lang="en-US" altLang="ja-JP" sz="2400" b="1" u="sng" dirty="0"/>
              <a:t>Quasi-elastic K</a:t>
            </a:r>
            <a:r>
              <a:rPr lang="en-US" altLang="ja-JP" sz="2400" b="1" u="sng" baseline="30000" dirty="0"/>
              <a:t>-</a:t>
            </a:r>
            <a:r>
              <a:rPr lang="en-US" altLang="ja-JP" sz="2400" b="1" u="sng" dirty="0"/>
              <a:t> abs.</a:t>
            </a:r>
            <a:r>
              <a:rPr lang="en-US" altLang="ja-JP" sz="2400" b="1" dirty="0"/>
              <a:t> </a:t>
            </a:r>
          </a:p>
          <a:p>
            <a:pPr lvl="2"/>
            <a:r>
              <a:rPr lang="en-US" altLang="ja-JP" sz="2000" b="1" dirty="0">
                <a:solidFill>
                  <a:srgbClr val="FF0000"/>
                </a:solidFill>
              </a:rPr>
              <a:t>centroid depends on </a:t>
            </a:r>
            <a:r>
              <a:rPr lang="en-US" altLang="ja-JP" sz="2000" b="1" dirty="0" err="1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>
                <a:solidFill>
                  <a:srgbClr val="FF0000"/>
                </a:solidFill>
              </a:rPr>
              <a:t>Kn</a:t>
            </a:r>
            <a:endParaRPr lang="en-US" altLang="ja-JP" sz="2000" b="1" baseline="-25000" dirty="0">
              <a:solidFill>
                <a:srgbClr val="FF0000"/>
              </a:solidFill>
            </a:endParaRPr>
          </a:p>
          <a:p>
            <a:pPr lvl="1"/>
            <a:r>
              <a:rPr lang="en-US" altLang="ja-JP" sz="2400" b="1" u="sng" dirty="0"/>
              <a:t>Background</a:t>
            </a:r>
          </a:p>
          <a:p>
            <a:pPr lvl="2"/>
            <a:r>
              <a:rPr lang="en-US" altLang="ja-JP" sz="2000" dirty="0"/>
              <a:t>Broad distribution</a:t>
            </a: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 rot="5400000">
            <a:off x="5057685" y="3303354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IM(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) vs. Momentum Transfer </a:t>
            </a:r>
            <a:r>
              <a:rPr lang="en-US" altLang="ja-JP" b="1" dirty="0" err="1"/>
              <a:t>q</a:t>
            </a:r>
            <a:r>
              <a:rPr lang="en-US" altLang="ja-JP" b="1" baseline="-25000" dirty="0" err="1"/>
              <a:t>Kn</a:t>
            </a:r>
            <a:endParaRPr kumimoji="1" lang="ja-JP" altLang="en-US" baseline="-250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63588" y="1007440"/>
            <a:ext cx="306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PLB789(2019)620.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11560" y="1441876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cxnSp>
        <p:nvCxnSpPr>
          <p:cNvPr id="14" name="直線コネクタ 13"/>
          <p:cNvCxnSpPr/>
          <p:nvPr/>
        </p:nvCxnSpPr>
        <p:spPr>
          <a:xfrm flipV="1">
            <a:off x="1815950" y="1538790"/>
            <a:ext cx="0" cy="4374486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 rot="16200000">
            <a:off x="1227195" y="2568472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rgbClr val="FF0000"/>
                </a:solidFill>
              </a:rPr>
              <a:t>M(</a:t>
            </a:r>
            <a:r>
              <a:rPr kumimoji="1" lang="en-US" altLang="ja-JP" sz="1400" dirty="0" err="1">
                <a:solidFill>
                  <a:srgbClr val="FF0000"/>
                </a:solidFill>
              </a:rPr>
              <a:t>K+p+p</a:t>
            </a:r>
            <a:r>
              <a:rPr kumimoji="1" lang="en-US" altLang="ja-JP" sz="1400" dirty="0">
                <a:solidFill>
                  <a:srgbClr val="FF0000"/>
                </a:solidFill>
              </a:rPr>
              <a:t>)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19" name="フリーフォーム 18"/>
          <p:cNvSpPr/>
          <p:nvPr/>
        </p:nvSpPr>
        <p:spPr>
          <a:xfrm>
            <a:off x="1848394" y="3179291"/>
            <a:ext cx="2096589" cy="2731652"/>
          </a:xfrm>
          <a:custGeom>
            <a:avLst/>
            <a:gdLst>
              <a:gd name="connsiteX0" fmla="*/ 0 w 2096589"/>
              <a:gd name="connsiteY0" fmla="*/ 2731652 h 2731652"/>
              <a:gd name="connsiteX1" fmla="*/ 32657 w 2096589"/>
              <a:gd name="connsiteY1" fmla="*/ 2496520 h 2731652"/>
              <a:gd name="connsiteX2" fmla="*/ 156755 w 2096589"/>
              <a:gd name="connsiteY2" fmla="*/ 2196075 h 2731652"/>
              <a:gd name="connsiteX3" fmla="*/ 378823 w 2096589"/>
              <a:gd name="connsiteY3" fmla="*/ 1862972 h 2731652"/>
              <a:gd name="connsiteX4" fmla="*/ 698863 w 2096589"/>
              <a:gd name="connsiteY4" fmla="*/ 1471086 h 2731652"/>
              <a:gd name="connsiteX5" fmla="*/ 1103812 w 2096589"/>
              <a:gd name="connsiteY5" fmla="*/ 1046543 h 2731652"/>
              <a:gd name="connsiteX6" fmla="*/ 1502229 w 2096589"/>
              <a:gd name="connsiteY6" fmla="*/ 602406 h 2731652"/>
              <a:gd name="connsiteX7" fmla="*/ 1854926 w 2096589"/>
              <a:gd name="connsiteY7" fmla="*/ 256240 h 2731652"/>
              <a:gd name="connsiteX8" fmla="*/ 2090057 w 2096589"/>
              <a:gd name="connsiteY8" fmla="*/ 8046 h 2731652"/>
              <a:gd name="connsiteX9" fmla="*/ 2090057 w 2096589"/>
              <a:gd name="connsiteY9" fmla="*/ 8046 h 2731652"/>
              <a:gd name="connsiteX10" fmla="*/ 2096589 w 2096589"/>
              <a:gd name="connsiteY10" fmla="*/ 1515 h 273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6589" h="2731652">
                <a:moveTo>
                  <a:pt x="0" y="2731652"/>
                </a:moveTo>
                <a:cubicBezTo>
                  <a:pt x="3265" y="2658717"/>
                  <a:pt x="6531" y="2585783"/>
                  <a:pt x="32657" y="2496520"/>
                </a:cubicBezTo>
                <a:cubicBezTo>
                  <a:pt x="58783" y="2407257"/>
                  <a:pt x="99061" y="2301666"/>
                  <a:pt x="156755" y="2196075"/>
                </a:cubicBezTo>
                <a:cubicBezTo>
                  <a:pt x="214449" y="2090484"/>
                  <a:pt x="288472" y="1983803"/>
                  <a:pt x="378823" y="1862972"/>
                </a:cubicBezTo>
                <a:cubicBezTo>
                  <a:pt x="469174" y="1742140"/>
                  <a:pt x="578032" y="1607157"/>
                  <a:pt x="698863" y="1471086"/>
                </a:cubicBezTo>
                <a:cubicBezTo>
                  <a:pt x="819695" y="1335014"/>
                  <a:pt x="969918" y="1191323"/>
                  <a:pt x="1103812" y="1046543"/>
                </a:cubicBezTo>
                <a:cubicBezTo>
                  <a:pt x="1237706" y="901763"/>
                  <a:pt x="1377043" y="734123"/>
                  <a:pt x="1502229" y="602406"/>
                </a:cubicBezTo>
                <a:cubicBezTo>
                  <a:pt x="1627415" y="470689"/>
                  <a:pt x="1756955" y="355300"/>
                  <a:pt x="1854926" y="256240"/>
                </a:cubicBezTo>
                <a:cubicBezTo>
                  <a:pt x="1952897" y="157180"/>
                  <a:pt x="2090057" y="8046"/>
                  <a:pt x="2090057" y="8046"/>
                </a:cubicBezTo>
                <a:lnTo>
                  <a:pt x="2090057" y="8046"/>
                </a:lnTo>
                <a:cubicBezTo>
                  <a:pt x="2091146" y="6958"/>
                  <a:pt x="2096589" y="-3928"/>
                  <a:pt x="2096589" y="1515"/>
                </a:cubicBezTo>
              </a:path>
            </a:pathLst>
          </a:custGeom>
          <a:noFill/>
          <a:ln w="508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 rot="18848307">
            <a:off x="3143924" y="3191687"/>
            <a:ext cx="537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QF</a:t>
            </a:r>
            <a:endParaRPr kumimoji="1" lang="ja-JP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角丸四角形 17"/>
          <p:cNvSpPr/>
          <p:nvPr/>
        </p:nvSpPr>
        <p:spPr>
          <a:xfrm>
            <a:off x="1527918" y="4545116"/>
            <a:ext cx="320476" cy="900107"/>
          </a:xfrm>
          <a:prstGeom prst="roundRect">
            <a:avLst/>
          </a:prstGeom>
          <a:noFill/>
          <a:ln w="50800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フリーフォーム 19"/>
          <p:cNvSpPr/>
          <p:nvPr/>
        </p:nvSpPr>
        <p:spPr>
          <a:xfrm>
            <a:off x="744583" y="3167743"/>
            <a:ext cx="2730137" cy="2690948"/>
          </a:xfrm>
          <a:custGeom>
            <a:avLst/>
            <a:gdLst>
              <a:gd name="connsiteX0" fmla="*/ 13063 w 2730137"/>
              <a:gd name="connsiteY0" fmla="*/ 32657 h 2690948"/>
              <a:gd name="connsiteX1" fmla="*/ 13063 w 2730137"/>
              <a:gd name="connsiteY1" fmla="*/ 32657 h 2690948"/>
              <a:gd name="connsiteX2" fmla="*/ 2024743 w 2730137"/>
              <a:gd name="connsiteY2" fmla="*/ 0 h 2690948"/>
              <a:gd name="connsiteX3" fmla="*/ 2730137 w 2730137"/>
              <a:gd name="connsiteY3" fmla="*/ 731520 h 2690948"/>
              <a:gd name="connsiteX4" fmla="*/ 2704011 w 2730137"/>
              <a:gd name="connsiteY4" fmla="*/ 1489166 h 2690948"/>
              <a:gd name="connsiteX5" fmla="*/ 2338251 w 2730137"/>
              <a:gd name="connsiteY5" fmla="*/ 2129246 h 2690948"/>
              <a:gd name="connsiteX6" fmla="*/ 1965960 w 2730137"/>
              <a:gd name="connsiteY6" fmla="*/ 2462348 h 2690948"/>
              <a:gd name="connsiteX7" fmla="*/ 1574074 w 2730137"/>
              <a:gd name="connsiteY7" fmla="*/ 2690948 h 2690948"/>
              <a:gd name="connsiteX8" fmla="*/ 418011 w 2730137"/>
              <a:gd name="connsiteY8" fmla="*/ 1828800 h 2690948"/>
              <a:gd name="connsiteX9" fmla="*/ 71846 w 2730137"/>
              <a:gd name="connsiteY9" fmla="*/ 1208314 h 2690948"/>
              <a:gd name="connsiteX10" fmla="*/ 0 w 2730137"/>
              <a:gd name="connsiteY10" fmla="*/ 953588 h 2690948"/>
              <a:gd name="connsiteX11" fmla="*/ 13063 w 2730137"/>
              <a:gd name="connsiteY11" fmla="*/ 32657 h 2690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0137" h="2690948">
                <a:moveTo>
                  <a:pt x="13063" y="32657"/>
                </a:moveTo>
                <a:lnTo>
                  <a:pt x="13063" y="32657"/>
                </a:lnTo>
                <a:lnTo>
                  <a:pt x="2024743" y="0"/>
                </a:lnTo>
                <a:lnTo>
                  <a:pt x="2730137" y="731520"/>
                </a:lnTo>
                <a:lnTo>
                  <a:pt x="2704011" y="1489166"/>
                </a:lnTo>
                <a:lnTo>
                  <a:pt x="2338251" y="2129246"/>
                </a:lnTo>
                <a:lnTo>
                  <a:pt x="1965960" y="2462348"/>
                </a:lnTo>
                <a:lnTo>
                  <a:pt x="1574074" y="2690948"/>
                </a:lnTo>
                <a:lnTo>
                  <a:pt x="418011" y="1828800"/>
                </a:lnTo>
                <a:lnTo>
                  <a:pt x="71846" y="1208314"/>
                </a:lnTo>
                <a:lnTo>
                  <a:pt x="0" y="953588"/>
                </a:lnTo>
                <a:lnTo>
                  <a:pt x="13063" y="32657"/>
                </a:lnTo>
                <a:close/>
              </a:path>
            </a:pathLst>
          </a:custGeom>
          <a:noFill/>
          <a:ln w="508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404040" y="4113076"/>
            <a:ext cx="503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BS</a:t>
            </a:r>
            <a:endParaRPr kumimoji="1" lang="ja-JP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 rot="19116005">
            <a:off x="2754511" y="5363054"/>
            <a:ext cx="553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BG</a:t>
            </a:r>
            <a:endParaRPr kumimoji="1" lang="ja-JP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FBCB8A8-803A-46EC-86B0-CE9E76FE6BD0}"/>
              </a:ext>
            </a:extLst>
          </p:cNvPr>
          <p:cNvSpPr txBox="1"/>
          <p:nvPr/>
        </p:nvSpPr>
        <p:spPr>
          <a:xfrm>
            <a:off x="5132992" y="5859269"/>
            <a:ext cx="3975512" cy="954107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altLang="ja-JP" sz="2800" b="1" dirty="0">
                <a:solidFill>
                  <a:schemeClr val="bg1"/>
                </a:solidFill>
              </a:rPr>
              <a:t>Fit the spectrum </a:t>
            </a:r>
          </a:p>
          <a:p>
            <a:r>
              <a:rPr lang="en-US" altLang="ja-JP" sz="2800" b="1" dirty="0">
                <a:solidFill>
                  <a:schemeClr val="bg1"/>
                </a:solidFill>
              </a:rPr>
              <a:t>	with 3 components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2260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866" y="1441876"/>
            <a:ext cx="5727993" cy="504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11560" y="1441876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IM(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) vs. Momentum Transfer </a:t>
            </a:r>
            <a:r>
              <a:rPr lang="en-US" altLang="ja-JP" b="1" dirty="0" err="1"/>
              <a:t>q</a:t>
            </a:r>
            <a:r>
              <a:rPr lang="en-US" altLang="ja-JP" b="1" baseline="-25000" dirty="0" err="1"/>
              <a:t>Kn</a:t>
            </a:r>
            <a:endParaRPr kumimoji="1" lang="ja-JP" altLang="en-US" baseline="-250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63588" y="1007440"/>
            <a:ext cx="306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PLB789(2019)620.</a:t>
            </a:r>
          </a:p>
        </p:txBody>
      </p:sp>
      <p:sp>
        <p:nvSpPr>
          <p:cNvPr id="13" name="コンテンツ プレースホルダー 2"/>
          <p:cNvSpPr txBox="1">
            <a:spLocks/>
          </p:cNvSpPr>
          <p:nvPr/>
        </p:nvSpPr>
        <p:spPr>
          <a:xfrm>
            <a:off x="5256076" y="1304764"/>
            <a:ext cx="3890424" cy="53221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dirty="0"/>
              <a:t>Fit with 3 components</a:t>
            </a:r>
          </a:p>
          <a:p>
            <a:pPr lvl="1"/>
            <a:r>
              <a:rPr lang="en-US" altLang="ja-JP" b="1" u="sng" dirty="0"/>
              <a:t>Bound state</a:t>
            </a:r>
          </a:p>
          <a:p>
            <a:pPr lvl="2"/>
            <a:r>
              <a:rPr lang="en-US" altLang="ja-JP" sz="2000" b="1" dirty="0">
                <a:solidFill>
                  <a:srgbClr val="FF0000"/>
                </a:solidFill>
              </a:rPr>
              <a:t>centroid DOES NOT depend on </a:t>
            </a:r>
            <a:r>
              <a:rPr lang="en-US" altLang="ja-JP" sz="2000" b="1" dirty="0" err="1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>
                <a:solidFill>
                  <a:srgbClr val="FF0000"/>
                </a:solidFill>
              </a:rPr>
              <a:t>Kn</a:t>
            </a:r>
            <a:endParaRPr lang="en-US" altLang="ja-JP" sz="2000" b="1" baseline="-25000" dirty="0">
              <a:solidFill>
                <a:srgbClr val="FF0000"/>
              </a:solidFill>
            </a:endParaRPr>
          </a:p>
          <a:p>
            <a:pPr lvl="2"/>
            <a:r>
              <a:rPr lang="en-US" altLang="ja-JP" sz="2000" dirty="0"/>
              <a:t>BW*(Gauss form-factor)</a:t>
            </a:r>
          </a:p>
          <a:p>
            <a:pPr lvl="1"/>
            <a:endParaRPr lang="en-US" altLang="ja-JP" sz="2400" dirty="0"/>
          </a:p>
        </p:txBody>
      </p:sp>
      <p:sp>
        <p:nvSpPr>
          <p:cNvPr id="16" name="テキスト ボックス 15"/>
          <p:cNvSpPr txBox="1"/>
          <p:nvPr/>
        </p:nvSpPr>
        <p:spPr>
          <a:xfrm rot="5400000">
            <a:off x="5057685" y="3303354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987627"/>
            <a:ext cx="6133822" cy="8188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10" name="グループ化 9"/>
          <p:cNvGrpSpPr/>
          <p:nvPr/>
        </p:nvGrpSpPr>
        <p:grpSpPr>
          <a:xfrm>
            <a:off x="6696236" y="3284984"/>
            <a:ext cx="1850376" cy="3566765"/>
            <a:chOff x="4139952" y="1499628"/>
            <a:chExt cx="2304548" cy="4442221"/>
          </a:xfrm>
        </p:grpSpPr>
        <p:sp>
          <p:nvSpPr>
            <p:cNvPr id="12" name="正方形/長方形 11"/>
            <p:cNvSpPr/>
            <p:nvPr/>
          </p:nvSpPr>
          <p:spPr>
            <a:xfrm>
              <a:off x="4139952" y="1511931"/>
              <a:ext cx="2304548" cy="442991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5" name="グループ化 14"/>
            <p:cNvGrpSpPr/>
            <p:nvPr/>
          </p:nvGrpSpPr>
          <p:grpSpPr>
            <a:xfrm>
              <a:off x="4139952" y="1499628"/>
              <a:ext cx="2265506" cy="4442221"/>
              <a:chOff x="6842998" y="1615071"/>
              <a:chExt cx="2265506" cy="4442221"/>
            </a:xfrm>
          </p:grpSpPr>
          <p:grpSp>
            <p:nvGrpSpPr>
              <p:cNvPr id="18" name="グループ化 17"/>
              <p:cNvGrpSpPr/>
              <p:nvPr/>
            </p:nvGrpSpPr>
            <p:grpSpPr>
              <a:xfrm>
                <a:off x="6842998" y="1615071"/>
                <a:ext cx="2109105" cy="1057845"/>
                <a:chOff x="1493658" y="956793"/>
                <a:chExt cx="2109105" cy="1057845"/>
              </a:xfrm>
            </p:grpSpPr>
            <p:sp>
              <p:nvSpPr>
                <p:cNvPr id="38" name="円/楕円 37"/>
                <p:cNvSpPr/>
                <p:nvPr/>
              </p:nvSpPr>
              <p:spPr>
                <a:xfrm>
                  <a:off x="3208158" y="1355288"/>
                  <a:ext cx="357187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円/楕円 38"/>
                <p:cNvSpPr/>
                <p:nvPr/>
              </p:nvSpPr>
              <p:spPr>
                <a:xfrm>
                  <a:off x="2993845" y="1498163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0" name="円/楕円 39"/>
                <p:cNvSpPr/>
                <p:nvPr/>
              </p:nvSpPr>
              <p:spPr>
                <a:xfrm>
                  <a:off x="1707970" y="1426725"/>
                  <a:ext cx="214313" cy="214313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1" name="直線矢印コネクタ 40"/>
                <p:cNvCxnSpPr/>
                <p:nvPr/>
              </p:nvCxnSpPr>
              <p:spPr>
                <a:xfrm>
                  <a:off x="1922283" y="1534675"/>
                  <a:ext cx="500062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1493658" y="1069538"/>
                  <a:ext cx="37542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K-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43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2973090" y="956793"/>
                  <a:ext cx="52290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aseline="30000" dirty="0">
                      <a:latin typeface="Calibri" pitchFamily="34" charset="0"/>
                    </a:rPr>
                    <a:t>3</a:t>
                  </a:r>
                  <a:r>
                    <a:rPr lang="en-US" altLang="ja-JP" dirty="0">
                      <a:latin typeface="Calibri" pitchFamily="34" charset="0"/>
                    </a:rPr>
                    <a:t>He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44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1805306" y="1645306"/>
                  <a:ext cx="918778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1 GeV/c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45" name="円/楕円 44"/>
                <p:cNvSpPr/>
                <p:nvPr/>
              </p:nvSpPr>
              <p:spPr>
                <a:xfrm>
                  <a:off x="3245575" y="1582744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9" name="グループ化 18"/>
              <p:cNvGrpSpPr/>
              <p:nvPr/>
            </p:nvGrpSpPr>
            <p:grpSpPr>
              <a:xfrm>
                <a:off x="7062929" y="4450664"/>
                <a:ext cx="1893192" cy="1606628"/>
                <a:chOff x="834591" y="3074675"/>
                <a:chExt cx="1893192" cy="1606628"/>
              </a:xfrm>
            </p:grpSpPr>
            <p:sp>
              <p:nvSpPr>
                <p:cNvPr id="29" name="円/楕円 28"/>
                <p:cNvSpPr/>
                <p:nvPr/>
              </p:nvSpPr>
              <p:spPr>
                <a:xfrm>
                  <a:off x="1826889" y="377504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0" name="直線矢印コネクタ 29"/>
                <p:cNvCxnSpPr/>
                <p:nvPr/>
              </p:nvCxnSpPr>
              <p:spPr>
                <a:xfrm>
                  <a:off x="2193122" y="3952847"/>
                  <a:ext cx="53466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2157089" y="354803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32" name="円/楕円 31"/>
                <p:cNvSpPr/>
                <p:nvPr/>
              </p:nvSpPr>
              <p:spPr>
                <a:xfrm>
                  <a:off x="1278051" y="3493171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テキスト ボックス 96"/>
                <p:cNvSpPr txBox="1"/>
                <p:nvPr/>
              </p:nvSpPr>
              <p:spPr>
                <a:xfrm>
                  <a:off x="1227020" y="4311971"/>
                  <a:ext cx="34336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="1" i="1" dirty="0">
                      <a:latin typeface="Symbol" panose="05050102010706020507" pitchFamily="18" charset="2"/>
                    </a:rPr>
                    <a:t>L</a:t>
                  </a:r>
                  <a:endParaRPr lang="ja-JP" altLang="en-US" b="1" i="1" baseline="-25000" dirty="0"/>
                </a:p>
              </p:txBody>
            </p:sp>
            <p:cxnSp>
              <p:nvCxnSpPr>
                <p:cNvPr id="34" name="直線矢印コネクタ 33"/>
                <p:cNvCxnSpPr/>
                <p:nvPr/>
              </p:nvCxnSpPr>
              <p:spPr>
                <a:xfrm flipH="1" flipV="1">
                  <a:off x="941562" y="3431853"/>
                  <a:ext cx="324036" cy="17323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円/楕円 34"/>
                <p:cNvSpPr/>
                <p:nvPr/>
              </p:nvSpPr>
              <p:spPr>
                <a:xfrm>
                  <a:off x="1271109" y="4000080"/>
                  <a:ext cx="357188" cy="35718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6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1160245" y="3074675"/>
                  <a:ext cx="306494" cy="3693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p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cxnSp>
              <p:nvCxnSpPr>
                <p:cNvPr id="37" name="直線矢印コネクタ 36"/>
                <p:cNvCxnSpPr/>
                <p:nvPr/>
              </p:nvCxnSpPr>
              <p:spPr>
                <a:xfrm flipH="1">
                  <a:off x="834591" y="4247254"/>
                  <a:ext cx="452703" cy="22586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" name="グループ化 19"/>
              <p:cNvGrpSpPr/>
              <p:nvPr/>
            </p:nvGrpSpPr>
            <p:grpSpPr>
              <a:xfrm>
                <a:off x="6959923" y="3080419"/>
                <a:ext cx="2148581" cy="873586"/>
                <a:chOff x="5087715" y="992187"/>
                <a:chExt cx="2148581" cy="873586"/>
              </a:xfrm>
            </p:grpSpPr>
            <p:sp>
              <p:nvSpPr>
                <p:cNvPr id="24" name="円/楕円 23"/>
                <p:cNvSpPr/>
                <p:nvPr/>
              </p:nvSpPr>
              <p:spPr>
                <a:xfrm>
                  <a:off x="6303044" y="143478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5" name="直線矢印コネクタ 24"/>
                <p:cNvCxnSpPr/>
                <p:nvPr/>
              </p:nvCxnSpPr>
              <p:spPr>
                <a:xfrm>
                  <a:off x="6696236" y="1612587"/>
                  <a:ext cx="54006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6569868" y="120777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27" name="テキスト ボックス 96"/>
                <p:cNvSpPr txBox="1"/>
                <p:nvPr/>
              </p:nvSpPr>
              <p:spPr>
                <a:xfrm>
                  <a:off x="5087715" y="992187"/>
                  <a:ext cx="600534" cy="45998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/>
                    <a:t>“x”</a:t>
                  </a:r>
                  <a:endParaRPr lang="ja-JP" altLang="en-US" dirty="0"/>
                </a:p>
              </p:txBody>
            </p:sp>
            <p:sp>
              <p:nvSpPr>
                <p:cNvPr id="28" name="円/楕円 27"/>
                <p:cNvSpPr/>
                <p:nvPr/>
              </p:nvSpPr>
              <p:spPr>
                <a:xfrm>
                  <a:off x="5364330" y="1362490"/>
                  <a:ext cx="503284" cy="503283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ffectLst>
                  <a:glow rad="101600">
                    <a:srgbClr val="00B050">
                      <a:alpha val="86000"/>
                    </a:srgbClr>
                  </a:glow>
                  <a:softEdge rad="889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2" name="下矢印 21"/>
              <p:cNvSpPr/>
              <p:nvPr/>
            </p:nvSpPr>
            <p:spPr>
              <a:xfrm>
                <a:off x="7676604" y="2831784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3" name="下矢印 22"/>
              <p:cNvSpPr/>
              <p:nvPr/>
            </p:nvSpPr>
            <p:spPr>
              <a:xfrm>
                <a:off x="7676604" y="4199936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cxnSp>
          <p:nvCxnSpPr>
            <p:cNvPr id="17" name="直線矢印コネクタ 16"/>
            <p:cNvCxnSpPr/>
            <p:nvPr/>
          </p:nvCxnSpPr>
          <p:spPr>
            <a:xfrm flipH="1">
              <a:off x="4265262" y="3604325"/>
              <a:ext cx="1885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4958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867" y="1441876"/>
            <a:ext cx="5727995" cy="504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11560" y="1441876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IM(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) vs. Momentum Transfer </a:t>
            </a:r>
            <a:r>
              <a:rPr lang="en-US" altLang="ja-JP" b="1" dirty="0" err="1"/>
              <a:t>q</a:t>
            </a:r>
            <a:r>
              <a:rPr lang="en-US" altLang="ja-JP" b="1" baseline="-25000" dirty="0" err="1"/>
              <a:t>Kn</a:t>
            </a:r>
            <a:endParaRPr kumimoji="1" lang="ja-JP" altLang="en-US" baseline="-250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63588" y="1007440"/>
            <a:ext cx="306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PLB789(2019)620.</a:t>
            </a:r>
          </a:p>
        </p:txBody>
      </p:sp>
      <p:sp>
        <p:nvSpPr>
          <p:cNvPr id="14" name="コンテンツ プレースホルダー 2"/>
          <p:cNvSpPr txBox="1">
            <a:spLocks/>
          </p:cNvSpPr>
          <p:nvPr/>
        </p:nvSpPr>
        <p:spPr>
          <a:xfrm>
            <a:off x="5256076" y="1304764"/>
            <a:ext cx="3890424" cy="53221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dirty="0"/>
              <a:t>Fit with 3 components</a:t>
            </a:r>
          </a:p>
          <a:p>
            <a:pPr lvl="1"/>
            <a:r>
              <a:rPr lang="en-US" altLang="ja-JP" sz="2400" b="1" u="sng" dirty="0"/>
              <a:t>Quasi-elastic K</a:t>
            </a:r>
            <a:r>
              <a:rPr lang="en-US" altLang="ja-JP" sz="2400" b="1" u="sng" baseline="30000" dirty="0"/>
              <a:t>-</a:t>
            </a:r>
            <a:r>
              <a:rPr lang="en-US" altLang="ja-JP" sz="2400" b="1" u="sng" dirty="0"/>
              <a:t> abs.</a:t>
            </a:r>
            <a:r>
              <a:rPr lang="en-US" altLang="ja-JP" sz="2400" b="1" dirty="0"/>
              <a:t> </a:t>
            </a:r>
          </a:p>
          <a:p>
            <a:pPr lvl="2"/>
            <a:r>
              <a:rPr lang="en-US" altLang="ja-JP" sz="2000" b="1" dirty="0">
                <a:solidFill>
                  <a:srgbClr val="FF0000"/>
                </a:solidFill>
              </a:rPr>
              <a:t>centroid depends on </a:t>
            </a:r>
            <a:r>
              <a:rPr lang="en-US" altLang="ja-JP" sz="2000" b="1" dirty="0" err="1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>
                <a:solidFill>
                  <a:srgbClr val="FF0000"/>
                </a:solidFill>
              </a:rPr>
              <a:t>Kn</a:t>
            </a:r>
            <a:endParaRPr lang="en-US" altLang="ja-JP" sz="2000" b="1" baseline="-25000" dirty="0">
              <a:solidFill>
                <a:srgbClr val="FF0000"/>
              </a:solidFill>
            </a:endParaRPr>
          </a:p>
          <a:p>
            <a:pPr lvl="2"/>
            <a:r>
              <a:rPr lang="en-US" altLang="ja-JP" sz="2000" dirty="0"/>
              <a:t>Followed by </a:t>
            </a:r>
            <a:r>
              <a:rPr lang="en-US" altLang="ja-JP" sz="2000" dirty="0" err="1">
                <a:latin typeface="Symbol" panose="05050102010706020507" pitchFamily="18" charset="2"/>
              </a:rPr>
              <a:t>L</a:t>
            </a:r>
            <a:r>
              <a:rPr lang="en-US" altLang="ja-JP" sz="2000" dirty="0" err="1"/>
              <a:t>p</a:t>
            </a:r>
            <a:r>
              <a:rPr lang="en-US" altLang="ja-JP" sz="2000" dirty="0"/>
              <a:t> conversion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526720" y="3553852"/>
            <a:ext cx="15052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/>
              <a:t>2NA:</a:t>
            </a:r>
          </a:p>
          <a:p>
            <a:pPr algn="ctr"/>
            <a:r>
              <a:rPr kumimoji="1" lang="en-US" altLang="ja-JP" sz="1400" b="1" dirty="0"/>
              <a:t>“n” is a spectator</a:t>
            </a:r>
            <a:endParaRPr kumimoji="1" lang="ja-JP" altLang="en-US" sz="1400" b="1" dirty="0"/>
          </a:p>
        </p:txBody>
      </p:sp>
      <p:sp>
        <p:nvSpPr>
          <p:cNvPr id="19" name="テキスト ボックス 18"/>
          <p:cNvSpPr txBox="1"/>
          <p:nvPr/>
        </p:nvSpPr>
        <p:spPr>
          <a:xfrm rot="5400000">
            <a:off x="5057685" y="3303354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237624" y="5389475"/>
            <a:ext cx="11102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/>
              <a:t>forward “n”</a:t>
            </a:r>
            <a:endParaRPr kumimoji="1" lang="ja-JP" altLang="en-US" sz="1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4" y="5930834"/>
            <a:ext cx="5748426" cy="9271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50" name="グループ化 49"/>
          <p:cNvGrpSpPr/>
          <p:nvPr/>
        </p:nvGrpSpPr>
        <p:grpSpPr>
          <a:xfrm>
            <a:off x="6682064" y="3284984"/>
            <a:ext cx="1850376" cy="3556886"/>
            <a:chOff x="6731948" y="1484784"/>
            <a:chExt cx="2304548" cy="4429918"/>
          </a:xfrm>
        </p:grpSpPr>
        <p:sp>
          <p:nvSpPr>
            <p:cNvPr id="51" name="正方形/長方形 50"/>
            <p:cNvSpPr/>
            <p:nvPr/>
          </p:nvSpPr>
          <p:spPr>
            <a:xfrm>
              <a:off x="6731948" y="1484784"/>
              <a:ext cx="2304548" cy="442991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52" name="グループ化 51"/>
            <p:cNvGrpSpPr/>
            <p:nvPr/>
          </p:nvGrpSpPr>
          <p:grpSpPr>
            <a:xfrm>
              <a:off x="6731948" y="1487620"/>
              <a:ext cx="2265506" cy="4427082"/>
              <a:chOff x="6842998" y="1630210"/>
              <a:chExt cx="2265506" cy="4427082"/>
            </a:xfrm>
          </p:grpSpPr>
          <p:grpSp>
            <p:nvGrpSpPr>
              <p:cNvPr id="54" name="グループ化 53"/>
              <p:cNvGrpSpPr/>
              <p:nvPr/>
            </p:nvGrpSpPr>
            <p:grpSpPr>
              <a:xfrm>
                <a:off x="6842998" y="1630210"/>
                <a:ext cx="2109105" cy="1042706"/>
                <a:chOff x="1493658" y="971932"/>
                <a:chExt cx="2109105" cy="1042706"/>
              </a:xfrm>
            </p:grpSpPr>
            <p:sp>
              <p:nvSpPr>
                <p:cNvPr id="77" name="円/楕円 76"/>
                <p:cNvSpPr/>
                <p:nvPr/>
              </p:nvSpPr>
              <p:spPr>
                <a:xfrm>
                  <a:off x="3208158" y="1355288"/>
                  <a:ext cx="357187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8" name="円/楕円 77"/>
                <p:cNvSpPr/>
                <p:nvPr/>
              </p:nvSpPr>
              <p:spPr>
                <a:xfrm>
                  <a:off x="2993845" y="1498163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9" name="円/楕円 78"/>
                <p:cNvSpPr/>
                <p:nvPr/>
              </p:nvSpPr>
              <p:spPr>
                <a:xfrm>
                  <a:off x="1707970" y="1426725"/>
                  <a:ext cx="214313" cy="214313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80" name="直線矢印コネクタ 79"/>
                <p:cNvCxnSpPr/>
                <p:nvPr/>
              </p:nvCxnSpPr>
              <p:spPr>
                <a:xfrm>
                  <a:off x="1922283" y="1534675"/>
                  <a:ext cx="500062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1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1493658" y="1069538"/>
                  <a:ext cx="37542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K-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82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2973090" y="971932"/>
                  <a:ext cx="522900" cy="3693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aseline="30000" dirty="0">
                      <a:latin typeface="Calibri" pitchFamily="34" charset="0"/>
                    </a:rPr>
                    <a:t>3</a:t>
                  </a:r>
                  <a:r>
                    <a:rPr lang="en-US" altLang="ja-JP" dirty="0">
                      <a:latin typeface="Calibri" pitchFamily="34" charset="0"/>
                    </a:rPr>
                    <a:t>He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83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1805306" y="1645306"/>
                  <a:ext cx="918778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1 GeV/c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84" name="円/楕円 83"/>
                <p:cNvSpPr/>
                <p:nvPr/>
              </p:nvSpPr>
              <p:spPr>
                <a:xfrm>
                  <a:off x="3245575" y="1582744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55" name="グループ化 54"/>
              <p:cNvGrpSpPr/>
              <p:nvPr/>
            </p:nvGrpSpPr>
            <p:grpSpPr>
              <a:xfrm>
                <a:off x="7062929" y="4465803"/>
                <a:ext cx="1893192" cy="1591489"/>
                <a:chOff x="834591" y="3089814"/>
                <a:chExt cx="1893192" cy="1591489"/>
              </a:xfrm>
            </p:grpSpPr>
            <p:sp>
              <p:nvSpPr>
                <p:cNvPr id="68" name="円/楕円 67"/>
                <p:cNvSpPr/>
                <p:nvPr/>
              </p:nvSpPr>
              <p:spPr>
                <a:xfrm>
                  <a:off x="1826889" y="377504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69" name="直線矢印コネクタ 68"/>
                <p:cNvCxnSpPr/>
                <p:nvPr/>
              </p:nvCxnSpPr>
              <p:spPr>
                <a:xfrm>
                  <a:off x="2193122" y="3952847"/>
                  <a:ext cx="53466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2157089" y="354803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71" name="円/楕円 70"/>
                <p:cNvSpPr/>
                <p:nvPr/>
              </p:nvSpPr>
              <p:spPr>
                <a:xfrm>
                  <a:off x="1278051" y="3493171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テキスト ボックス 96"/>
                <p:cNvSpPr txBox="1"/>
                <p:nvPr/>
              </p:nvSpPr>
              <p:spPr>
                <a:xfrm>
                  <a:off x="1227020" y="4311971"/>
                  <a:ext cx="34336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="1" i="1" dirty="0">
                      <a:latin typeface="Symbol" panose="05050102010706020507" pitchFamily="18" charset="2"/>
                    </a:rPr>
                    <a:t>L</a:t>
                  </a:r>
                  <a:endParaRPr lang="ja-JP" altLang="en-US" b="1" i="1" baseline="-25000" dirty="0"/>
                </a:p>
              </p:txBody>
            </p:sp>
            <p:cxnSp>
              <p:nvCxnSpPr>
                <p:cNvPr id="73" name="直線矢印コネクタ 72"/>
                <p:cNvCxnSpPr/>
                <p:nvPr/>
              </p:nvCxnSpPr>
              <p:spPr>
                <a:xfrm flipH="1" flipV="1">
                  <a:off x="941562" y="3431853"/>
                  <a:ext cx="324036" cy="17323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4" name="円/楕円 73"/>
                <p:cNvSpPr/>
                <p:nvPr/>
              </p:nvSpPr>
              <p:spPr>
                <a:xfrm>
                  <a:off x="1271109" y="4000080"/>
                  <a:ext cx="357188" cy="35718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5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1160245" y="3089814"/>
                  <a:ext cx="30649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p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cxnSp>
              <p:nvCxnSpPr>
                <p:cNvPr id="76" name="直線矢印コネクタ 75"/>
                <p:cNvCxnSpPr/>
                <p:nvPr/>
              </p:nvCxnSpPr>
              <p:spPr>
                <a:xfrm flipH="1">
                  <a:off x="834591" y="4247254"/>
                  <a:ext cx="452703" cy="22586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グループ化 55"/>
              <p:cNvGrpSpPr/>
              <p:nvPr/>
            </p:nvGrpSpPr>
            <p:grpSpPr>
              <a:xfrm>
                <a:off x="6954917" y="2986046"/>
                <a:ext cx="2153587" cy="1208330"/>
                <a:chOff x="5082709" y="897814"/>
                <a:chExt cx="2153587" cy="1208330"/>
              </a:xfrm>
            </p:grpSpPr>
            <p:sp>
              <p:nvSpPr>
                <p:cNvPr id="59" name="円/楕円 58"/>
                <p:cNvSpPr/>
                <p:nvPr/>
              </p:nvSpPr>
              <p:spPr>
                <a:xfrm>
                  <a:off x="6303044" y="143478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60" name="直線矢印コネクタ 59"/>
                <p:cNvCxnSpPr/>
                <p:nvPr/>
              </p:nvCxnSpPr>
              <p:spPr>
                <a:xfrm>
                  <a:off x="6696236" y="1612587"/>
                  <a:ext cx="54006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6569868" y="120777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62" name="円/楕円 61"/>
                <p:cNvSpPr/>
                <p:nvPr/>
              </p:nvSpPr>
              <p:spPr>
                <a:xfrm>
                  <a:off x="5376754" y="1602655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テキスト ボックス 96"/>
                <p:cNvSpPr txBox="1"/>
                <p:nvPr/>
              </p:nvSpPr>
              <p:spPr>
                <a:xfrm>
                  <a:off x="5082709" y="897814"/>
                  <a:ext cx="306494" cy="3693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/>
                    <a:t>p</a:t>
                  </a:r>
                  <a:endParaRPr lang="ja-JP" altLang="en-US" baseline="-25000" dirty="0"/>
                </a:p>
              </p:txBody>
            </p:sp>
            <p:sp>
              <p:nvSpPr>
                <p:cNvPr id="64" name="円/楕円 63"/>
                <p:cNvSpPr/>
                <p:nvPr/>
              </p:nvSpPr>
              <p:spPr>
                <a:xfrm>
                  <a:off x="5229577" y="1307617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5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5627905" y="1736812"/>
                  <a:ext cx="30649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p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cxnSp>
              <p:nvCxnSpPr>
                <p:cNvPr id="66" name="直線矢印コネクタ 65"/>
                <p:cNvCxnSpPr/>
                <p:nvPr/>
              </p:nvCxnSpPr>
              <p:spPr>
                <a:xfrm flipH="1">
                  <a:off x="5794230" y="1610999"/>
                  <a:ext cx="188579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7" name="円/楕円 66"/>
                <p:cNvSpPr/>
                <p:nvPr/>
              </p:nvSpPr>
              <p:spPr>
                <a:xfrm>
                  <a:off x="6003375" y="1486495"/>
                  <a:ext cx="214313" cy="214313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57" name="下矢印 56"/>
              <p:cNvSpPr/>
              <p:nvPr/>
            </p:nvSpPr>
            <p:spPr>
              <a:xfrm>
                <a:off x="7676604" y="2831784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58" name="下矢印 57"/>
              <p:cNvSpPr/>
              <p:nvPr/>
            </p:nvSpPr>
            <p:spPr>
              <a:xfrm>
                <a:off x="7676604" y="4199936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53" name="テキスト ボックス 34"/>
            <p:cNvSpPr txBox="1">
              <a:spLocks noChangeArrowheads="1"/>
            </p:cNvSpPr>
            <p:nvPr/>
          </p:nvSpPr>
          <p:spPr bwMode="auto">
            <a:xfrm>
              <a:off x="7560332" y="3067662"/>
              <a:ext cx="375424" cy="369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K-</a:t>
              </a:r>
              <a:endParaRPr lang="ja-JP" altLang="en-US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8728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866" y="1441876"/>
            <a:ext cx="5727993" cy="504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11560" y="1441876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IM(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) vs. Momentum Transfer </a:t>
            </a:r>
            <a:r>
              <a:rPr lang="en-US" altLang="ja-JP" b="1" dirty="0" err="1"/>
              <a:t>q</a:t>
            </a:r>
            <a:r>
              <a:rPr lang="en-US" altLang="ja-JP" b="1" baseline="-25000" dirty="0" err="1"/>
              <a:t>Kn</a:t>
            </a:r>
            <a:endParaRPr kumimoji="1" lang="ja-JP" altLang="en-US" baseline="-250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63588" y="1007440"/>
            <a:ext cx="306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PLB789(2019)620.</a:t>
            </a:r>
          </a:p>
        </p:txBody>
      </p:sp>
      <p:sp>
        <p:nvSpPr>
          <p:cNvPr id="13" name="コンテンツ プレースホルダー 2"/>
          <p:cNvSpPr txBox="1">
            <a:spLocks/>
          </p:cNvSpPr>
          <p:nvPr/>
        </p:nvSpPr>
        <p:spPr>
          <a:xfrm>
            <a:off x="5256076" y="1304764"/>
            <a:ext cx="3890424" cy="53221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dirty="0"/>
              <a:t>Fit with 3 components</a:t>
            </a:r>
          </a:p>
          <a:p>
            <a:pPr lvl="1"/>
            <a:r>
              <a:rPr lang="en-US" altLang="ja-JP" sz="2400" b="1" u="sng" dirty="0"/>
              <a:t>Background</a:t>
            </a:r>
          </a:p>
          <a:p>
            <a:pPr lvl="2"/>
            <a:r>
              <a:rPr lang="en-US" altLang="ja-JP" sz="2000" dirty="0"/>
              <a:t>Broad distribution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 rot="5400000">
            <a:off x="5057685" y="3303354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6682064" y="3284984"/>
            <a:ext cx="1850376" cy="2628292"/>
            <a:chOff x="6682064" y="3284984"/>
            <a:chExt cx="1850376" cy="2628292"/>
          </a:xfrm>
        </p:grpSpPr>
        <p:sp>
          <p:nvSpPr>
            <p:cNvPr id="17" name="正方形/長方形 16"/>
            <p:cNvSpPr/>
            <p:nvPr/>
          </p:nvSpPr>
          <p:spPr>
            <a:xfrm>
              <a:off x="6682064" y="3284984"/>
              <a:ext cx="1850376" cy="262829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0" name="グループ化 19"/>
            <p:cNvGrpSpPr/>
            <p:nvPr/>
          </p:nvGrpSpPr>
          <p:grpSpPr>
            <a:xfrm>
              <a:off x="6682064" y="3287261"/>
              <a:ext cx="1693450" cy="837213"/>
              <a:chOff x="1493658" y="971932"/>
              <a:chExt cx="2109105" cy="1042706"/>
            </a:xfrm>
          </p:grpSpPr>
          <p:sp>
            <p:nvSpPr>
              <p:cNvPr id="44" name="円/楕円 43"/>
              <p:cNvSpPr/>
              <p:nvPr/>
            </p:nvSpPr>
            <p:spPr>
              <a:xfrm>
                <a:off x="3208158" y="135528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円/楕円 44"/>
              <p:cNvSpPr/>
              <p:nvPr/>
            </p:nvSpPr>
            <p:spPr>
              <a:xfrm>
                <a:off x="2993845" y="149816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円/楕円 45"/>
              <p:cNvSpPr/>
              <p:nvPr/>
            </p:nvSpPr>
            <p:spPr>
              <a:xfrm>
                <a:off x="1707970" y="142672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7" name="直線矢印コネクタ 46"/>
              <p:cNvCxnSpPr/>
              <p:nvPr/>
            </p:nvCxnSpPr>
            <p:spPr>
              <a:xfrm>
                <a:off x="1922283" y="1534675"/>
                <a:ext cx="50006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493658" y="106953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49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973090" y="971932"/>
                <a:ext cx="522900" cy="369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>
                    <a:latin typeface="Calibri" pitchFamily="34" charset="0"/>
                  </a:rPr>
                  <a:t>3</a:t>
                </a:r>
                <a:r>
                  <a:rPr lang="en-US" altLang="ja-JP" dirty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50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805306" y="164530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51" name="円/楕円 50"/>
              <p:cNvSpPr/>
              <p:nvPr/>
            </p:nvSpPr>
            <p:spPr>
              <a:xfrm>
                <a:off x="3245575" y="158274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" name="グループ化 21"/>
            <p:cNvGrpSpPr/>
            <p:nvPr/>
          </p:nvGrpSpPr>
          <p:grpSpPr>
            <a:xfrm>
              <a:off x="6832332" y="4473116"/>
              <a:ext cx="1520088" cy="1277844"/>
              <a:chOff x="834591" y="3089814"/>
              <a:chExt cx="1893192" cy="1591489"/>
            </a:xfrm>
          </p:grpSpPr>
          <p:sp>
            <p:nvSpPr>
              <p:cNvPr id="35" name="円/楕円 34"/>
              <p:cNvSpPr/>
              <p:nvPr/>
            </p:nvSpPr>
            <p:spPr>
              <a:xfrm>
                <a:off x="1826889" y="377504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6" name="直線矢印コネクタ 35"/>
              <p:cNvCxnSpPr/>
              <p:nvPr/>
            </p:nvCxnSpPr>
            <p:spPr>
              <a:xfrm>
                <a:off x="2193122" y="3952847"/>
                <a:ext cx="53466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2157089" y="354803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38" name="円/楕円 37"/>
              <p:cNvSpPr/>
              <p:nvPr/>
            </p:nvSpPr>
            <p:spPr>
              <a:xfrm>
                <a:off x="1278051" y="3493171"/>
                <a:ext cx="357189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テキスト ボックス 96"/>
              <p:cNvSpPr txBox="1"/>
              <p:nvPr/>
            </p:nvSpPr>
            <p:spPr>
              <a:xfrm>
                <a:off x="1227020" y="4311971"/>
                <a:ext cx="34336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="1" i="1" dirty="0">
                    <a:latin typeface="Symbol" panose="05050102010706020507" pitchFamily="18" charset="2"/>
                  </a:rPr>
                  <a:t>L</a:t>
                </a:r>
                <a:endParaRPr lang="ja-JP" altLang="en-US" b="1" i="1" baseline="-25000" dirty="0"/>
              </a:p>
            </p:txBody>
          </p:sp>
          <p:cxnSp>
            <p:nvCxnSpPr>
              <p:cNvPr id="40" name="直線矢印コネクタ 39"/>
              <p:cNvCxnSpPr/>
              <p:nvPr/>
            </p:nvCxnSpPr>
            <p:spPr>
              <a:xfrm flipH="1" flipV="1">
                <a:off x="941562" y="3431853"/>
                <a:ext cx="324036" cy="17323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円/楕円 40"/>
              <p:cNvSpPr/>
              <p:nvPr/>
            </p:nvSpPr>
            <p:spPr>
              <a:xfrm>
                <a:off x="1271109" y="4000080"/>
                <a:ext cx="357188" cy="357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1160245" y="3089814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43" name="直線矢印コネクタ 42"/>
              <p:cNvCxnSpPr/>
              <p:nvPr/>
            </p:nvCxnSpPr>
            <p:spPr>
              <a:xfrm flipH="1">
                <a:off x="834591" y="4247254"/>
                <a:ext cx="452703" cy="22586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下矢印 23"/>
            <p:cNvSpPr/>
            <p:nvPr/>
          </p:nvSpPr>
          <p:spPr>
            <a:xfrm>
              <a:off x="7351386" y="4252033"/>
              <a:ext cx="518549" cy="392793"/>
            </a:xfrm>
            <a:prstGeom prst="downArrow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6792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866" y="1441876"/>
            <a:ext cx="5727992" cy="504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22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11560" y="1441876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IM(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) vs. Momentum Transfer </a:t>
            </a:r>
            <a:r>
              <a:rPr lang="en-US" altLang="ja-JP" b="1" dirty="0" err="1"/>
              <a:t>q</a:t>
            </a:r>
            <a:r>
              <a:rPr lang="en-US" altLang="ja-JP" b="1" baseline="-25000" dirty="0" err="1"/>
              <a:t>Kn</a:t>
            </a:r>
            <a:endParaRPr kumimoji="1" lang="ja-JP" altLang="en-US" baseline="-250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63588" y="1007440"/>
            <a:ext cx="306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PLB789(2019)620.</a:t>
            </a:r>
          </a:p>
        </p:txBody>
      </p:sp>
      <p:sp>
        <p:nvSpPr>
          <p:cNvPr id="13" name="コンテンツ プレースホルダー 2"/>
          <p:cNvSpPr txBox="1">
            <a:spLocks/>
          </p:cNvSpPr>
          <p:nvPr/>
        </p:nvSpPr>
        <p:spPr>
          <a:xfrm>
            <a:off x="5256076" y="1304764"/>
            <a:ext cx="3890424" cy="53221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dirty="0"/>
              <a:t>Fit with 3 components</a:t>
            </a:r>
          </a:p>
          <a:p>
            <a:pPr lvl="1"/>
            <a:r>
              <a:rPr lang="en-US" altLang="ja-JP" b="1" u="sng" dirty="0"/>
              <a:t>Bound state</a:t>
            </a:r>
          </a:p>
          <a:p>
            <a:pPr lvl="2"/>
            <a:r>
              <a:rPr lang="en-US" altLang="ja-JP" sz="2000" b="1" dirty="0">
                <a:solidFill>
                  <a:srgbClr val="FF0000"/>
                </a:solidFill>
              </a:rPr>
              <a:t>centroid DOES NOT depend on </a:t>
            </a:r>
            <a:r>
              <a:rPr lang="en-US" altLang="ja-JP" sz="2000" b="1" dirty="0" err="1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>
                <a:solidFill>
                  <a:srgbClr val="FF0000"/>
                </a:solidFill>
              </a:rPr>
              <a:t>Kn</a:t>
            </a:r>
            <a:endParaRPr lang="en-US" altLang="ja-JP" sz="2000" b="1" baseline="-25000" dirty="0">
              <a:solidFill>
                <a:srgbClr val="FF0000"/>
              </a:solidFill>
            </a:endParaRPr>
          </a:p>
          <a:p>
            <a:pPr lvl="2"/>
            <a:r>
              <a:rPr lang="en-US" altLang="ja-JP" sz="2000" dirty="0"/>
              <a:t>BW*(Gauss form-factor)</a:t>
            </a:r>
          </a:p>
          <a:p>
            <a:pPr lvl="1"/>
            <a:endParaRPr lang="en-US" altLang="ja-JP" sz="2400" dirty="0"/>
          </a:p>
          <a:p>
            <a:pPr lvl="1"/>
            <a:r>
              <a:rPr lang="en-US" altLang="ja-JP" sz="2400" b="1" u="sng" dirty="0"/>
              <a:t>Quasi-elastic K</a:t>
            </a:r>
            <a:r>
              <a:rPr lang="en-US" altLang="ja-JP" sz="2400" b="1" u="sng" baseline="30000" dirty="0"/>
              <a:t>-</a:t>
            </a:r>
            <a:r>
              <a:rPr lang="en-US" altLang="ja-JP" sz="2400" b="1" u="sng" dirty="0"/>
              <a:t> abs.</a:t>
            </a:r>
            <a:r>
              <a:rPr lang="en-US" altLang="ja-JP" sz="2400" b="1" dirty="0"/>
              <a:t> </a:t>
            </a:r>
          </a:p>
          <a:p>
            <a:pPr lvl="2"/>
            <a:r>
              <a:rPr lang="en-US" altLang="ja-JP" sz="2000" b="1" dirty="0">
                <a:solidFill>
                  <a:srgbClr val="FF0000"/>
                </a:solidFill>
              </a:rPr>
              <a:t>centroid depends on </a:t>
            </a:r>
            <a:r>
              <a:rPr lang="en-US" altLang="ja-JP" sz="2000" b="1" dirty="0" err="1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>
                <a:solidFill>
                  <a:srgbClr val="FF0000"/>
                </a:solidFill>
              </a:rPr>
              <a:t>Kn</a:t>
            </a:r>
            <a:endParaRPr lang="en-US" altLang="ja-JP" sz="2000" b="1" baseline="-25000" dirty="0">
              <a:solidFill>
                <a:srgbClr val="FF0000"/>
              </a:solidFill>
            </a:endParaRPr>
          </a:p>
          <a:p>
            <a:pPr lvl="2"/>
            <a:r>
              <a:rPr lang="en-US" altLang="ja-JP" sz="2000" dirty="0"/>
              <a:t>Followed by </a:t>
            </a:r>
            <a:r>
              <a:rPr lang="en-US" altLang="ja-JP" sz="2000" dirty="0" err="1">
                <a:latin typeface="Symbol" panose="05050102010706020507" pitchFamily="18" charset="2"/>
              </a:rPr>
              <a:t>L</a:t>
            </a:r>
            <a:r>
              <a:rPr lang="en-US" altLang="ja-JP" sz="2000" dirty="0" err="1"/>
              <a:t>p</a:t>
            </a:r>
            <a:r>
              <a:rPr lang="en-US" altLang="ja-JP" sz="2000" dirty="0"/>
              <a:t> conversion</a:t>
            </a:r>
          </a:p>
          <a:p>
            <a:pPr lvl="1"/>
            <a:endParaRPr lang="en-US" altLang="ja-JP" sz="2400" b="1" u="sng" dirty="0"/>
          </a:p>
          <a:p>
            <a:pPr lvl="1"/>
            <a:r>
              <a:rPr lang="en-US" altLang="ja-JP" sz="2400" b="1" u="sng" dirty="0"/>
              <a:t>Background</a:t>
            </a:r>
          </a:p>
          <a:p>
            <a:pPr lvl="2"/>
            <a:r>
              <a:rPr lang="en-US" altLang="ja-JP" sz="2000" dirty="0"/>
              <a:t>Broad distribution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 rot="5400000">
            <a:off x="5057685" y="3303354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594" y="3330279"/>
            <a:ext cx="3293914" cy="43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148" y="5254209"/>
            <a:ext cx="3193314" cy="515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9793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866" y="1441876"/>
            <a:ext cx="5727992" cy="504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23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11560" y="1441876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IM(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) vs. Momentum Transfer </a:t>
            </a:r>
            <a:r>
              <a:rPr lang="en-US" altLang="ja-JP" b="1" dirty="0" err="1"/>
              <a:t>q</a:t>
            </a:r>
            <a:r>
              <a:rPr lang="en-US" altLang="ja-JP" b="1" baseline="-25000" dirty="0" err="1"/>
              <a:t>Kn</a:t>
            </a:r>
            <a:endParaRPr kumimoji="1" lang="ja-JP" altLang="en-US" baseline="-250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63588" y="1007440"/>
            <a:ext cx="306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PLB789(2019)620.</a:t>
            </a:r>
          </a:p>
        </p:txBody>
      </p:sp>
      <p:sp>
        <p:nvSpPr>
          <p:cNvPr id="13" name="コンテンツ プレースホルダー 2"/>
          <p:cNvSpPr txBox="1">
            <a:spLocks/>
          </p:cNvSpPr>
          <p:nvPr/>
        </p:nvSpPr>
        <p:spPr>
          <a:xfrm>
            <a:off x="5256076" y="1304764"/>
            <a:ext cx="3890424" cy="53221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dirty="0"/>
              <a:t>Fit with 3 components</a:t>
            </a:r>
          </a:p>
          <a:p>
            <a:pPr lvl="1"/>
            <a:r>
              <a:rPr lang="en-US" altLang="ja-JP" b="1" u="sng" dirty="0"/>
              <a:t>Bound state</a:t>
            </a:r>
          </a:p>
          <a:p>
            <a:pPr lvl="2"/>
            <a:r>
              <a:rPr lang="en-US" altLang="ja-JP" sz="2000" b="1" dirty="0">
                <a:solidFill>
                  <a:srgbClr val="FF0000"/>
                </a:solidFill>
              </a:rPr>
              <a:t>centroid DOES NOT depend on </a:t>
            </a:r>
            <a:r>
              <a:rPr lang="en-US" altLang="ja-JP" sz="2000" b="1" dirty="0" err="1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>
                <a:solidFill>
                  <a:srgbClr val="FF0000"/>
                </a:solidFill>
              </a:rPr>
              <a:t>Kn</a:t>
            </a:r>
            <a:endParaRPr lang="en-US" altLang="ja-JP" sz="2000" b="1" baseline="-25000" dirty="0">
              <a:solidFill>
                <a:srgbClr val="FF0000"/>
              </a:solidFill>
            </a:endParaRPr>
          </a:p>
          <a:p>
            <a:pPr lvl="2"/>
            <a:r>
              <a:rPr lang="en-US" altLang="ja-JP" sz="2000" dirty="0"/>
              <a:t>BW*(Gauss form-factor)</a:t>
            </a:r>
          </a:p>
          <a:p>
            <a:pPr lvl="1"/>
            <a:endParaRPr lang="en-US" altLang="ja-JP" sz="2400" dirty="0"/>
          </a:p>
          <a:p>
            <a:pPr lvl="1"/>
            <a:r>
              <a:rPr lang="en-US" altLang="ja-JP" sz="2400" b="1" u="sng" dirty="0"/>
              <a:t>Quasi-elastic K</a:t>
            </a:r>
            <a:r>
              <a:rPr lang="en-US" altLang="ja-JP" sz="2400" b="1" u="sng" baseline="30000" dirty="0"/>
              <a:t>-</a:t>
            </a:r>
            <a:r>
              <a:rPr lang="en-US" altLang="ja-JP" sz="2400" b="1" u="sng" dirty="0"/>
              <a:t> abs.</a:t>
            </a:r>
            <a:r>
              <a:rPr lang="en-US" altLang="ja-JP" sz="2400" b="1" dirty="0"/>
              <a:t> </a:t>
            </a:r>
          </a:p>
          <a:p>
            <a:pPr lvl="2"/>
            <a:r>
              <a:rPr lang="en-US" altLang="ja-JP" sz="2000" b="1" dirty="0">
                <a:solidFill>
                  <a:srgbClr val="FF0000"/>
                </a:solidFill>
              </a:rPr>
              <a:t>centroid depends on </a:t>
            </a:r>
            <a:r>
              <a:rPr lang="en-US" altLang="ja-JP" sz="2000" b="1" dirty="0" err="1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>
                <a:solidFill>
                  <a:srgbClr val="FF0000"/>
                </a:solidFill>
              </a:rPr>
              <a:t>Kn</a:t>
            </a:r>
            <a:endParaRPr lang="en-US" altLang="ja-JP" sz="2000" b="1" baseline="-25000" dirty="0">
              <a:solidFill>
                <a:srgbClr val="FF0000"/>
              </a:solidFill>
            </a:endParaRPr>
          </a:p>
          <a:p>
            <a:pPr lvl="2"/>
            <a:r>
              <a:rPr lang="en-US" altLang="ja-JP" sz="2000" dirty="0"/>
              <a:t>Followed by </a:t>
            </a:r>
            <a:r>
              <a:rPr lang="en-US" altLang="ja-JP" sz="2000" dirty="0" err="1">
                <a:latin typeface="Symbol" panose="05050102010706020507" pitchFamily="18" charset="2"/>
              </a:rPr>
              <a:t>L</a:t>
            </a:r>
            <a:r>
              <a:rPr lang="en-US" altLang="ja-JP" sz="2000" dirty="0" err="1"/>
              <a:t>p</a:t>
            </a:r>
            <a:r>
              <a:rPr lang="en-US" altLang="ja-JP" sz="2000" dirty="0"/>
              <a:t> conversion</a:t>
            </a:r>
          </a:p>
          <a:p>
            <a:pPr lvl="1"/>
            <a:endParaRPr lang="en-US" altLang="ja-JP" sz="2400" b="1" u="sng" dirty="0"/>
          </a:p>
          <a:p>
            <a:pPr lvl="1"/>
            <a:r>
              <a:rPr lang="en-US" altLang="ja-JP" sz="2400" b="1" u="sng" dirty="0"/>
              <a:t>Background</a:t>
            </a:r>
          </a:p>
          <a:p>
            <a:pPr lvl="2"/>
            <a:r>
              <a:rPr lang="en-US" altLang="ja-JP" sz="2000" dirty="0"/>
              <a:t>Broad distribution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 rot="5400000">
            <a:off x="5057685" y="3303354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594" y="3330279"/>
            <a:ext cx="3293914" cy="43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148" y="5254209"/>
            <a:ext cx="3193314" cy="515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E972CD0-B154-436B-921C-20CA58CE45FB}"/>
              </a:ext>
            </a:extLst>
          </p:cNvPr>
          <p:cNvSpPr/>
          <p:nvPr/>
        </p:nvSpPr>
        <p:spPr>
          <a:xfrm>
            <a:off x="619018" y="3153896"/>
            <a:ext cx="5033102" cy="1391228"/>
          </a:xfrm>
          <a:prstGeom prst="rect">
            <a:avLst/>
          </a:prstGeom>
          <a:solidFill>
            <a:schemeClr val="tx1">
              <a:lumMod val="50000"/>
              <a:lumOff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9263" lvl="1" algn="ctr"/>
            <a:endParaRPr lang="en-US" altLang="ja-JP" sz="28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5B66749-8AAE-4771-B6EE-F2E4EB98782E}"/>
              </a:ext>
            </a:extLst>
          </p:cNvPr>
          <p:cNvSpPr txBox="1"/>
          <p:nvPr/>
        </p:nvSpPr>
        <p:spPr>
          <a:xfrm>
            <a:off x="622822" y="3374993"/>
            <a:ext cx="477727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dirty="0">
                <a:solidFill>
                  <a:schemeClr val="bg1"/>
                </a:solidFill>
              </a:rPr>
              <a:t>BS and QF are well separated in</a:t>
            </a:r>
          </a:p>
          <a:p>
            <a:pPr algn="ctr"/>
            <a:r>
              <a:rPr lang="en-US" altLang="ja-JP" sz="2800" b="1" dirty="0">
                <a:solidFill>
                  <a:schemeClr val="bg1"/>
                </a:solidFill>
              </a:rPr>
              <a:t>0.35 &lt; </a:t>
            </a:r>
            <a:r>
              <a:rPr lang="en-US" altLang="ja-JP" sz="2800" b="1" dirty="0" err="1">
                <a:solidFill>
                  <a:schemeClr val="bg1"/>
                </a:solidFill>
              </a:rPr>
              <a:t>q</a:t>
            </a:r>
            <a:r>
              <a:rPr lang="en-US" altLang="ja-JP" sz="2800" b="1" baseline="-25000" dirty="0" err="1">
                <a:solidFill>
                  <a:schemeClr val="bg1"/>
                </a:solidFill>
              </a:rPr>
              <a:t>Kn</a:t>
            </a:r>
            <a:r>
              <a:rPr lang="en-US" altLang="ja-JP" sz="2800" b="1" dirty="0">
                <a:solidFill>
                  <a:schemeClr val="bg1"/>
                </a:solidFill>
              </a:rPr>
              <a:t> &lt; 0.65 GeV/c</a:t>
            </a:r>
            <a:endParaRPr kumimoji="1" lang="ja-JP" altLang="en-US" sz="2800" dirty="0">
              <a:solidFill>
                <a:schemeClr val="bg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8391F78-65FA-4699-918D-1C2C616A2DF2}"/>
              </a:ext>
            </a:extLst>
          </p:cNvPr>
          <p:cNvSpPr/>
          <p:nvPr/>
        </p:nvSpPr>
        <p:spPr>
          <a:xfrm>
            <a:off x="619018" y="5186292"/>
            <a:ext cx="5033102" cy="745606"/>
          </a:xfrm>
          <a:prstGeom prst="rect">
            <a:avLst/>
          </a:prstGeom>
          <a:solidFill>
            <a:schemeClr val="tx1">
              <a:lumMod val="50000"/>
              <a:lumOff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70843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342" y="584684"/>
            <a:ext cx="5663998" cy="756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8CD662A-8F8C-4253-BC41-E9AED5052DD7}" type="slidenum">
              <a:rPr kumimoji="1" lang="ja-JP" altLang="en-US" smtClean="0"/>
              <a:t>24</a:t>
            </a:fld>
            <a:endParaRPr kumimoji="1" lang="ja-JP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5526" y="1340768"/>
            <a:ext cx="5700810" cy="5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/>
              <a:t>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 Bound-State</a:t>
            </a:r>
            <a:endParaRPr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434328" y="6381328"/>
            <a:ext cx="3062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PLB789(2019)620.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843829" y="2960948"/>
            <a:ext cx="1151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直線矢印コネクタ 10"/>
          <p:cNvCxnSpPr>
            <a:stCxn id="10" idx="2"/>
          </p:cNvCxnSpPr>
          <p:nvPr/>
        </p:nvCxnSpPr>
        <p:spPr>
          <a:xfrm flipH="1">
            <a:off x="4190720" y="3484168"/>
            <a:ext cx="1228748" cy="84080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7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043E5E3-7304-4309-ADFD-C354507E8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0747"/>
            <a:ext cx="5552170" cy="5328592"/>
          </a:xfrm>
          <a:prstGeom prst="rect">
            <a:avLst/>
          </a:prstGeom>
        </p:spPr>
      </p:pic>
      <p:sp>
        <p:nvSpPr>
          <p:cNvPr id="2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66047" y="3429000"/>
            <a:ext cx="4540934" cy="3369358"/>
          </a:xfrm>
          <a:solidFill>
            <a:schemeClr val="tx1">
              <a:lumMod val="50000"/>
              <a:lumOff val="50000"/>
              <a:alpha val="85000"/>
            </a:schemeClr>
          </a:solidFill>
        </p:spPr>
        <p:txBody>
          <a:bodyPr>
            <a:noAutofit/>
          </a:bodyPr>
          <a:lstStyle/>
          <a:p>
            <a:r>
              <a:rPr kumimoji="1"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Binding energy: ~50 MeV</a:t>
            </a:r>
          </a:p>
          <a:p>
            <a:pPr lvl="1"/>
            <a:r>
              <a:rPr lang="en-US" altLang="ja-JP" sz="2400" dirty="0">
                <a:solidFill>
                  <a:schemeClr val="bg1"/>
                </a:solidFill>
              </a:rPr>
              <a:t>Much deeper than chiral-SU(3) based theoretical predictions</a:t>
            </a:r>
          </a:p>
          <a:p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Width: ~100 MeV</a:t>
            </a:r>
          </a:p>
          <a:p>
            <a:pPr lvl="1"/>
            <a:r>
              <a:rPr lang="en-US" altLang="ja-JP" sz="2400" dirty="0">
                <a:solidFill>
                  <a:schemeClr val="bg1"/>
                </a:solidFill>
              </a:rPr>
              <a:t>Seems to be larger than theoretical calculations (</a:t>
            </a:r>
            <a:r>
              <a:rPr lang="en-US" altLang="ja-JP" sz="2400" dirty="0" err="1">
                <a:solidFill>
                  <a:schemeClr val="bg1"/>
                </a:solidFill>
              </a:rPr>
              <a:t>mesonic</a:t>
            </a:r>
            <a:r>
              <a:rPr lang="en-US" altLang="ja-JP" sz="2400" dirty="0">
                <a:solidFill>
                  <a:schemeClr val="bg1"/>
                </a:solidFill>
              </a:rPr>
              <a:t> </a:t>
            </a:r>
            <a:r>
              <a:rPr lang="en-US" altLang="ja-JP" sz="2400" dirty="0" err="1">
                <a:solidFill>
                  <a:schemeClr val="bg1"/>
                </a:solidFill>
                <a:latin typeface="Symbol" panose="05050102010706020507" pitchFamily="18" charset="2"/>
              </a:rPr>
              <a:t>p</a:t>
            </a:r>
            <a:r>
              <a:rPr lang="en-US" altLang="ja-JP" sz="2400" dirty="0" err="1">
                <a:solidFill>
                  <a:schemeClr val="bg1"/>
                </a:solidFill>
              </a:rPr>
              <a:t>Y</a:t>
            </a:r>
            <a:r>
              <a:rPr lang="en-US" altLang="ja-JP" sz="2400" dirty="0">
                <a:solidFill>
                  <a:schemeClr val="bg1"/>
                </a:solidFill>
              </a:rPr>
              <a:t> decays only)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4168" y="661256"/>
            <a:ext cx="2556284" cy="226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/>
              <a:t>Observed 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</a:t>
            </a:r>
            <a:endParaRPr lang="ja-JP" altLang="en-US" dirty="0"/>
          </a:p>
        </p:txBody>
      </p:sp>
      <p:cxnSp>
        <p:nvCxnSpPr>
          <p:cNvPr id="10" name="直線矢印コネクタ 9"/>
          <p:cNvCxnSpPr>
            <a:cxnSpLocks/>
            <a:endCxn id="43" idx="3"/>
          </p:cNvCxnSpPr>
          <p:nvPr/>
        </p:nvCxnSpPr>
        <p:spPr>
          <a:xfrm flipH="1">
            <a:off x="3347864" y="2348880"/>
            <a:ext cx="3816426" cy="477925"/>
          </a:xfrm>
          <a:prstGeom prst="straightConnector1">
            <a:avLst/>
          </a:prstGeom>
          <a:ln w="889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角丸四角形 5">
            <a:extLst>
              <a:ext uri="{FF2B5EF4-FFF2-40B4-BE49-F238E27FC236}">
                <a16:creationId xmlns:a16="http://schemas.microsoft.com/office/drawing/2014/main" id="{07A0920A-09B1-49D7-A8FA-2BEB52B25059}"/>
              </a:ext>
            </a:extLst>
          </p:cNvPr>
          <p:cNvSpPr/>
          <p:nvPr/>
        </p:nvSpPr>
        <p:spPr>
          <a:xfrm>
            <a:off x="1079613" y="3879712"/>
            <a:ext cx="1078854" cy="1277480"/>
          </a:xfrm>
          <a:prstGeom prst="roundRect">
            <a:avLst/>
          </a:prstGeom>
          <a:noFill/>
          <a:ln w="1270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角丸四角形 7">
            <a:extLst>
              <a:ext uri="{FF2B5EF4-FFF2-40B4-BE49-F238E27FC236}">
                <a16:creationId xmlns:a16="http://schemas.microsoft.com/office/drawing/2014/main" id="{0EF9B7AB-38A7-48D7-84E9-B8C6ECA11771}"/>
              </a:ext>
            </a:extLst>
          </p:cNvPr>
          <p:cNvSpPr/>
          <p:nvPr/>
        </p:nvSpPr>
        <p:spPr>
          <a:xfrm>
            <a:off x="2292023" y="3196715"/>
            <a:ext cx="2367717" cy="1816461"/>
          </a:xfrm>
          <a:prstGeom prst="roundRect">
            <a:avLst/>
          </a:prstGeom>
          <a:noFill/>
          <a:ln w="127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B7AF11B-A197-44B2-9E07-DB57FB13773A}"/>
              </a:ext>
            </a:extLst>
          </p:cNvPr>
          <p:cNvSpPr txBox="1"/>
          <p:nvPr/>
        </p:nvSpPr>
        <p:spPr>
          <a:xfrm>
            <a:off x="1259632" y="5147900"/>
            <a:ext cx="73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36B716F-4004-4E2A-993F-67246AEC3086}"/>
              </a:ext>
            </a:extLst>
          </p:cNvPr>
          <p:cNvSpPr txBox="1"/>
          <p:nvPr/>
        </p:nvSpPr>
        <p:spPr>
          <a:xfrm>
            <a:off x="2582961" y="5013176"/>
            <a:ext cx="1953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Phenomenological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62F7A2C-FCFB-4476-B12F-C6FDC0409887}"/>
              </a:ext>
            </a:extLst>
          </p:cNvPr>
          <p:cNvSpPr txBox="1"/>
          <p:nvPr/>
        </p:nvSpPr>
        <p:spPr>
          <a:xfrm>
            <a:off x="2395359" y="2672916"/>
            <a:ext cx="952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>
                <a:solidFill>
                  <a:srgbClr val="00B050"/>
                </a:solidFill>
              </a:rPr>
              <a:t>K</a:t>
            </a:r>
            <a:r>
              <a:rPr kumimoji="1" lang="en-US" altLang="ja-JP" sz="1400" b="1" i="1" baseline="30000" dirty="0">
                <a:solidFill>
                  <a:srgbClr val="00B050"/>
                </a:solidFill>
              </a:rPr>
              <a:t>-3</a:t>
            </a:r>
            <a:r>
              <a:rPr kumimoji="1" lang="en-US" altLang="ja-JP" sz="1400" b="1" i="1" dirty="0">
                <a:solidFill>
                  <a:srgbClr val="00B050"/>
                </a:solidFill>
              </a:rPr>
              <a:t>He</a:t>
            </a:r>
            <a:r>
              <a:rPr kumimoji="1" lang="en-US" altLang="ja-JP" sz="1400" b="1" i="1" dirty="0">
                <a:solidFill>
                  <a:srgbClr val="00B050"/>
                </a:solidFill>
                <a:sym typeface="Wingdings" panose="05000000000000000000" pitchFamily="2" charset="2"/>
              </a:rPr>
              <a:t>nX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5441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043E5E3-7304-4309-ADFD-C354507E8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0747"/>
            <a:ext cx="5552170" cy="5328592"/>
          </a:xfrm>
          <a:prstGeom prst="rect">
            <a:avLst/>
          </a:prstGeom>
        </p:spPr>
      </p:pic>
      <p:sp>
        <p:nvSpPr>
          <p:cNvPr id="2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66047" y="3429000"/>
            <a:ext cx="4540934" cy="3369358"/>
          </a:xfrm>
          <a:solidFill>
            <a:schemeClr val="tx1">
              <a:lumMod val="50000"/>
              <a:lumOff val="50000"/>
              <a:alpha val="85000"/>
            </a:schemeClr>
          </a:solidFill>
        </p:spPr>
        <p:txBody>
          <a:bodyPr>
            <a:noAutofit/>
          </a:bodyPr>
          <a:lstStyle/>
          <a:p>
            <a:r>
              <a:rPr kumimoji="1"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Binding energy: ~50 MeV</a:t>
            </a:r>
          </a:p>
          <a:p>
            <a:pPr lvl="1"/>
            <a:r>
              <a:rPr lang="en-US" altLang="ja-JP" sz="2400" dirty="0">
                <a:solidFill>
                  <a:schemeClr val="bg1"/>
                </a:solidFill>
              </a:rPr>
              <a:t>Much deeper than chiral-SU(3) based theoretical predictions</a:t>
            </a:r>
          </a:p>
          <a:p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Width: ~100 MeV</a:t>
            </a:r>
          </a:p>
          <a:p>
            <a:pPr lvl="1"/>
            <a:r>
              <a:rPr lang="en-US" altLang="ja-JP" sz="2400" dirty="0">
                <a:solidFill>
                  <a:schemeClr val="bg1"/>
                </a:solidFill>
              </a:rPr>
              <a:t>Seems to be larger than theoretical calculations (</a:t>
            </a:r>
            <a:r>
              <a:rPr lang="en-US" altLang="ja-JP" sz="2400" dirty="0" err="1">
                <a:solidFill>
                  <a:schemeClr val="bg1"/>
                </a:solidFill>
              </a:rPr>
              <a:t>mesonic</a:t>
            </a:r>
            <a:r>
              <a:rPr lang="en-US" altLang="ja-JP" sz="2400" dirty="0">
                <a:solidFill>
                  <a:schemeClr val="bg1"/>
                </a:solidFill>
              </a:rPr>
              <a:t> </a:t>
            </a:r>
            <a:r>
              <a:rPr lang="en-US" altLang="ja-JP" sz="2400" dirty="0" err="1">
                <a:solidFill>
                  <a:schemeClr val="bg1"/>
                </a:solidFill>
                <a:latin typeface="Symbol" panose="05050102010706020507" pitchFamily="18" charset="2"/>
              </a:rPr>
              <a:t>p</a:t>
            </a:r>
            <a:r>
              <a:rPr lang="en-US" altLang="ja-JP" sz="2400" dirty="0" err="1">
                <a:solidFill>
                  <a:schemeClr val="bg1"/>
                </a:solidFill>
              </a:rPr>
              <a:t>Y</a:t>
            </a:r>
            <a:r>
              <a:rPr lang="en-US" altLang="ja-JP" sz="2400" dirty="0">
                <a:solidFill>
                  <a:schemeClr val="bg1"/>
                </a:solidFill>
              </a:rPr>
              <a:t> decays only)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4168" y="661256"/>
            <a:ext cx="2556284" cy="226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/>
              <a:t>Observed 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</a:t>
            </a:r>
            <a:endParaRPr lang="ja-JP" altLang="en-US" dirty="0"/>
          </a:p>
        </p:txBody>
      </p:sp>
      <p:sp>
        <p:nvSpPr>
          <p:cNvPr id="22" name="角丸四角形 5">
            <a:extLst>
              <a:ext uri="{FF2B5EF4-FFF2-40B4-BE49-F238E27FC236}">
                <a16:creationId xmlns:a16="http://schemas.microsoft.com/office/drawing/2014/main" id="{07A0920A-09B1-49D7-A8FA-2BEB52B25059}"/>
              </a:ext>
            </a:extLst>
          </p:cNvPr>
          <p:cNvSpPr/>
          <p:nvPr/>
        </p:nvSpPr>
        <p:spPr>
          <a:xfrm>
            <a:off x="1079613" y="3879712"/>
            <a:ext cx="1078854" cy="1277480"/>
          </a:xfrm>
          <a:prstGeom prst="roundRect">
            <a:avLst/>
          </a:prstGeom>
          <a:noFill/>
          <a:ln w="1270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角丸四角形 7">
            <a:extLst>
              <a:ext uri="{FF2B5EF4-FFF2-40B4-BE49-F238E27FC236}">
                <a16:creationId xmlns:a16="http://schemas.microsoft.com/office/drawing/2014/main" id="{0EF9B7AB-38A7-48D7-84E9-B8C6ECA11771}"/>
              </a:ext>
            </a:extLst>
          </p:cNvPr>
          <p:cNvSpPr/>
          <p:nvPr/>
        </p:nvSpPr>
        <p:spPr>
          <a:xfrm>
            <a:off x="2292023" y="3196715"/>
            <a:ext cx="2367717" cy="1816461"/>
          </a:xfrm>
          <a:prstGeom prst="roundRect">
            <a:avLst/>
          </a:prstGeom>
          <a:noFill/>
          <a:ln w="127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B7AF11B-A197-44B2-9E07-DB57FB13773A}"/>
              </a:ext>
            </a:extLst>
          </p:cNvPr>
          <p:cNvSpPr txBox="1"/>
          <p:nvPr/>
        </p:nvSpPr>
        <p:spPr>
          <a:xfrm>
            <a:off x="1259632" y="5147900"/>
            <a:ext cx="73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36B716F-4004-4E2A-993F-67246AEC3086}"/>
              </a:ext>
            </a:extLst>
          </p:cNvPr>
          <p:cNvSpPr txBox="1"/>
          <p:nvPr/>
        </p:nvSpPr>
        <p:spPr>
          <a:xfrm>
            <a:off x="2582961" y="5013176"/>
            <a:ext cx="1953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Phenomenological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62F7A2C-FCFB-4476-B12F-C6FDC0409887}"/>
              </a:ext>
            </a:extLst>
          </p:cNvPr>
          <p:cNvSpPr txBox="1"/>
          <p:nvPr/>
        </p:nvSpPr>
        <p:spPr>
          <a:xfrm>
            <a:off x="2395359" y="2672916"/>
            <a:ext cx="952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>
                <a:solidFill>
                  <a:srgbClr val="00B050"/>
                </a:solidFill>
              </a:rPr>
              <a:t>K</a:t>
            </a:r>
            <a:r>
              <a:rPr kumimoji="1" lang="en-US" altLang="ja-JP" sz="1400" b="1" i="1" baseline="30000" dirty="0">
                <a:solidFill>
                  <a:srgbClr val="00B050"/>
                </a:solidFill>
              </a:rPr>
              <a:t>-3</a:t>
            </a:r>
            <a:r>
              <a:rPr kumimoji="1" lang="en-US" altLang="ja-JP" sz="1400" b="1" i="1" dirty="0">
                <a:solidFill>
                  <a:srgbClr val="00B050"/>
                </a:solidFill>
              </a:rPr>
              <a:t>He</a:t>
            </a:r>
            <a:r>
              <a:rPr kumimoji="1" lang="en-US" altLang="ja-JP" sz="1400" b="1" i="1" dirty="0">
                <a:solidFill>
                  <a:srgbClr val="00B050"/>
                </a:solidFill>
                <a:sym typeface="Wingdings" panose="05000000000000000000" pitchFamily="2" charset="2"/>
              </a:rPr>
              <a:t>nX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18" name="角丸四角形吹き出し 17"/>
          <p:cNvSpPr/>
          <p:nvPr/>
        </p:nvSpPr>
        <p:spPr>
          <a:xfrm>
            <a:off x="179512" y="704815"/>
            <a:ext cx="4536504" cy="1584176"/>
          </a:xfrm>
          <a:prstGeom prst="wedgeRoundRectCallout">
            <a:avLst>
              <a:gd name="adj1" fmla="val 8136"/>
              <a:gd name="adj2" fmla="val 7966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58086" y="714947"/>
            <a:ext cx="457285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u="sng" dirty="0">
                <a:solidFill>
                  <a:srgbClr val="FFFF00"/>
                </a:solidFill>
              </a:rPr>
              <a:t>the most reliable observation</a:t>
            </a:r>
          </a:p>
          <a:p>
            <a:pPr marL="180975"/>
            <a:r>
              <a:rPr kumimoji="1" lang="en-US" altLang="ja-JP" sz="2400" dirty="0">
                <a:solidFill>
                  <a:schemeClr val="bg1"/>
                </a:solidFill>
              </a:rPr>
              <a:t> - simple K- induced reaction</a:t>
            </a:r>
          </a:p>
          <a:p>
            <a:pPr marL="180975"/>
            <a:r>
              <a:rPr lang="en-US" altLang="ja-JP" sz="2400" dirty="0">
                <a:solidFill>
                  <a:schemeClr val="bg1"/>
                </a:solidFill>
              </a:rPr>
              <a:t> - exclusive measurement</a:t>
            </a:r>
            <a:endParaRPr kumimoji="1" lang="en-US" altLang="ja-JP" sz="2400" dirty="0">
              <a:solidFill>
                <a:schemeClr val="bg1"/>
              </a:solidFill>
            </a:endParaRPr>
          </a:p>
          <a:p>
            <a:pPr marL="180975"/>
            <a:r>
              <a:rPr lang="en-US" altLang="ja-JP" sz="2400" dirty="0">
                <a:solidFill>
                  <a:schemeClr val="bg1"/>
                </a:solidFill>
              </a:rPr>
              <a:t> - good BG separation from 2NA</a:t>
            </a: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EFF6185D-16F9-4849-8F89-BFC2FF021985}"/>
              </a:ext>
            </a:extLst>
          </p:cNvPr>
          <p:cNvCxnSpPr>
            <a:cxnSpLocks/>
          </p:cNvCxnSpPr>
          <p:nvPr/>
        </p:nvCxnSpPr>
        <p:spPr>
          <a:xfrm flipH="1">
            <a:off x="3347864" y="2348880"/>
            <a:ext cx="3816426" cy="477925"/>
          </a:xfrm>
          <a:prstGeom prst="straightConnector1">
            <a:avLst/>
          </a:prstGeom>
          <a:ln w="889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3797211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Conclusion I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27</a:t>
            </a:fld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43508" y="1088740"/>
            <a:ext cx="5616624" cy="5364596"/>
          </a:xfrm>
        </p:spPr>
        <p:txBody>
          <a:bodyPr>
            <a:normAutofit/>
          </a:bodyPr>
          <a:lstStyle/>
          <a:p>
            <a:r>
              <a:rPr lang="en-US" altLang="ja-JP" sz="3600" b="1" dirty="0">
                <a:sym typeface="Wingdings" panose="05000000000000000000" pitchFamily="2" charset="2"/>
              </a:rPr>
              <a:t>We observed the “K</a:t>
            </a:r>
            <a:r>
              <a:rPr lang="en-US" altLang="ja-JP" sz="3600" b="1" baseline="30000" dirty="0">
                <a:sym typeface="Wingdings" panose="05000000000000000000" pitchFamily="2" charset="2"/>
              </a:rPr>
              <a:t>-</a:t>
            </a:r>
            <a:r>
              <a:rPr lang="en-US" altLang="ja-JP" sz="3600" b="1" dirty="0">
                <a:sym typeface="Wingdings" panose="05000000000000000000" pitchFamily="2" charset="2"/>
              </a:rPr>
              <a:t>pp” bound state in </a:t>
            </a:r>
            <a:r>
              <a:rPr lang="en-US" altLang="ja-JP" sz="3600" b="1" baseline="30000" dirty="0">
                <a:sym typeface="Wingdings" panose="05000000000000000000" pitchFamily="2" charset="2"/>
              </a:rPr>
              <a:t>3</a:t>
            </a:r>
            <a:r>
              <a:rPr lang="en-US" altLang="ja-JP" sz="3600" b="1" dirty="0">
                <a:sym typeface="Wingdings" panose="05000000000000000000" pitchFamily="2" charset="2"/>
              </a:rPr>
              <a:t>He(K</a:t>
            </a:r>
            <a:r>
              <a:rPr lang="en-US" altLang="ja-JP" sz="3600" b="1" baseline="30000" dirty="0">
                <a:sym typeface="Wingdings" panose="05000000000000000000" pitchFamily="2" charset="2"/>
              </a:rPr>
              <a:t>-</a:t>
            </a:r>
            <a:r>
              <a:rPr lang="en-US" altLang="ja-JP" sz="3600" b="1" dirty="0">
                <a:sym typeface="Wingdings" panose="05000000000000000000" pitchFamily="2" charset="2"/>
              </a:rPr>
              <a:t>,</a:t>
            </a:r>
            <a:r>
              <a:rPr lang="en-US" altLang="ja-JP" sz="3600" b="1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3600" b="1" dirty="0" err="1">
                <a:sym typeface="Wingdings" panose="05000000000000000000" pitchFamily="2" charset="2"/>
              </a:rPr>
              <a:t>p</a:t>
            </a:r>
            <a:r>
              <a:rPr lang="en-US" altLang="ja-JP" sz="3600" b="1" dirty="0">
                <a:sym typeface="Wingdings" panose="05000000000000000000" pitchFamily="2" charset="2"/>
              </a:rPr>
              <a:t>)n</a:t>
            </a:r>
          </a:p>
          <a:p>
            <a:pPr lvl="1"/>
            <a:r>
              <a:rPr lang="en-US" altLang="ja-JP" sz="2400" dirty="0">
                <a:sym typeface="Wingdings" panose="05000000000000000000" pitchFamily="2" charset="2"/>
              </a:rPr>
              <a:t>Binding energy: ~50 MeV</a:t>
            </a:r>
          </a:p>
          <a:p>
            <a:pPr lvl="1"/>
            <a:r>
              <a:rPr lang="en-US" altLang="ja-JP" sz="2400" dirty="0">
                <a:sym typeface="Wingdings" panose="05000000000000000000" pitchFamily="2" charset="2"/>
              </a:rPr>
              <a:t>Width: ~100 MeV</a:t>
            </a:r>
          </a:p>
          <a:p>
            <a:endParaRPr lang="en-US" altLang="ja-JP" sz="3600" b="1" dirty="0"/>
          </a:p>
          <a:p>
            <a:endParaRPr lang="en-US" altLang="ja-JP" sz="5400" b="1" dirty="0">
              <a:sym typeface="Wingdings" panose="05000000000000000000" pitchFamily="2" charset="2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823" y="1233620"/>
            <a:ext cx="2885649" cy="2555420"/>
          </a:xfrm>
          <a:prstGeom prst="rect">
            <a:avLst/>
          </a:prstGeom>
        </p:spPr>
      </p:pic>
      <p:sp>
        <p:nvSpPr>
          <p:cNvPr id="13" name="テキスト ボックス 12"/>
          <p:cNvSpPr txBox="1"/>
          <p:nvPr/>
        </p:nvSpPr>
        <p:spPr>
          <a:xfrm>
            <a:off x="179512" y="3229816"/>
            <a:ext cx="60980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 </a:t>
            </a:r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collaboration, PLB789(2019)620.</a:t>
            </a:r>
          </a:p>
        </p:txBody>
      </p:sp>
    </p:spTree>
    <p:extLst>
      <p:ext uri="{BB962C8B-B14F-4D97-AF65-F5344CB8AC3E}">
        <p14:creationId xmlns:p14="http://schemas.microsoft.com/office/powerpoint/2010/main" val="19280204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28</a:t>
            </a:fld>
            <a:endParaRPr kumimoji="1" lang="ja-JP" altLang="en-US"/>
          </a:p>
        </p:txBody>
      </p:sp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/>
              <a:t>We need further understanding</a:t>
            </a:r>
            <a:endParaRPr lang="ja-JP" altLang="en-US" b="1" dirty="0"/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088740"/>
            <a:ext cx="8229600" cy="5508612"/>
          </a:xfrm>
        </p:spPr>
        <p:txBody>
          <a:bodyPr>
            <a:normAutofit/>
          </a:bodyPr>
          <a:lstStyle/>
          <a:p>
            <a:r>
              <a:rPr lang="en-US" altLang="ja-JP" b="1" dirty="0"/>
              <a:t>Spin/Parity of the 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</a:t>
            </a:r>
          </a:p>
          <a:p>
            <a:pPr lvl="1"/>
            <a:r>
              <a:rPr lang="en-US" altLang="ja-JP" i="1" dirty="0"/>
              <a:t>New 4</a:t>
            </a:r>
            <a:r>
              <a:rPr lang="en-US" altLang="ja-JP" i="1" dirty="0">
                <a:latin typeface="Symbol" panose="05050102010706020507" pitchFamily="18" charset="2"/>
              </a:rPr>
              <a:t>p</a:t>
            </a:r>
            <a:r>
              <a:rPr lang="en-US" altLang="ja-JP" i="1" dirty="0"/>
              <a:t> detector system is needed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64188" y="1664804"/>
            <a:ext cx="2324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>
                <a:solidFill>
                  <a:srgbClr val="0070C0"/>
                </a:solidFill>
                <a:sym typeface="Wingdings" panose="05000000000000000000" pitchFamily="2" charset="2"/>
              </a:rPr>
              <a:t> Future plan</a:t>
            </a:r>
            <a:endParaRPr kumimoji="1" lang="ja-JP" altLang="en-US" sz="2800" b="1" i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43596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29</a:t>
            </a:fld>
            <a:endParaRPr kumimoji="1" lang="ja-JP" altLang="en-US"/>
          </a:p>
        </p:txBody>
      </p:sp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/>
              <a:t>We need further understanding</a:t>
            </a:r>
            <a:endParaRPr lang="ja-JP" altLang="en-US" b="1" dirty="0"/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088740"/>
            <a:ext cx="8229600" cy="5508612"/>
          </a:xfrm>
        </p:spPr>
        <p:txBody>
          <a:bodyPr>
            <a:normAutofit/>
          </a:bodyPr>
          <a:lstStyle/>
          <a:p>
            <a:r>
              <a:rPr lang="en-US" altLang="ja-JP" b="1" dirty="0"/>
              <a:t>Spin/Parity of the 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</a:t>
            </a:r>
          </a:p>
          <a:p>
            <a:pPr lvl="1"/>
            <a:r>
              <a:rPr lang="en-US" altLang="ja-JP" i="1" dirty="0"/>
              <a:t>New 4</a:t>
            </a:r>
            <a:r>
              <a:rPr lang="en-US" altLang="ja-JP" i="1" dirty="0">
                <a:latin typeface="Symbol" panose="05050102010706020507" pitchFamily="18" charset="2"/>
              </a:rPr>
              <a:t>p</a:t>
            </a:r>
            <a:r>
              <a:rPr lang="en-US" altLang="ja-JP" i="1" dirty="0"/>
              <a:t> detector system is needed</a:t>
            </a:r>
          </a:p>
          <a:p>
            <a:r>
              <a:rPr lang="en-US" altLang="ja-JP" b="1" dirty="0"/>
              <a:t>Other decay channels</a:t>
            </a:r>
          </a:p>
          <a:p>
            <a:pPr lvl="1"/>
            <a:r>
              <a:rPr lang="en-US" altLang="ja-JP" b="1" u="sng" dirty="0" err="1">
                <a:latin typeface="Symbol" panose="05050102010706020507" pitchFamily="18" charset="2"/>
              </a:rPr>
              <a:t>pS</a:t>
            </a:r>
            <a:r>
              <a:rPr lang="en-US" altLang="ja-JP" b="1" u="sng" dirty="0" err="1"/>
              <a:t>N</a:t>
            </a:r>
            <a:r>
              <a:rPr lang="en-US" altLang="ja-JP" b="1" u="sng" dirty="0"/>
              <a:t> </a:t>
            </a:r>
            <a:r>
              <a:rPr lang="en-US" altLang="ja-JP" b="1" u="sng" dirty="0" err="1"/>
              <a:t>mesonic</a:t>
            </a:r>
            <a:r>
              <a:rPr lang="en-US" altLang="ja-JP" b="1" u="sng" dirty="0"/>
              <a:t> decay</a:t>
            </a:r>
            <a:r>
              <a:rPr lang="en-US" altLang="ja-JP" dirty="0"/>
              <a:t> is theoretically expected to be the dominant channel</a:t>
            </a:r>
          </a:p>
          <a:p>
            <a:pPr lvl="2"/>
            <a:r>
              <a:rPr lang="en-US" altLang="ja-JP" dirty="0"/>
              <a:t>Only YN non-</a:t>
            </a:r>
            <a:r>
              <a:rPr lang="en-US" altLang="ja-JP" dirty="0" err="1"/>
              <a:t>mesonic</a:t>
            </a:r>
            <a:r>
              <a:rPr lang="en-US" altLang="ja-JP" dirty="0"/>
              <a:t> decays were reported</a:t>
            </a:r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64188" y="1664804"/>
            <a:ext cx="2324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>
                <a:solidFill>
                  <a:srgbClr val="0070C0"/>
                </a:solidFill>
                <a:sym typeface="Wingdings" panose="05000000000000000000" pitchFamily="2" charset="2"/>
              </a:rPr>
              <a:t> Future plan</a:t>
            </a:r>
            <a:endParaRPr kumimoji="1" lang="ja-JP" altLang="en-US" sz="2800" b="1" i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22921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30</a:t>
            </a:fld>
            <a:endParaRPr kumimoji="1" lang="ja-JP" altLang="en-US"/>
          </a:p>
        </p:txBody>
      </p:sp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/>
              <a:t>We need further understanding</a:t>
            </a:r>
            <a:endParaRPr lang="ja-JP" altLang="en-US" b="1" dirty="0"/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088740"/>
            <a:ext cx="8229600" cy="5508612"/>
          </a:xfrm>
        </p:spPr>
        <p:txBody>
          <a:bodyPr>
            <a:normAutofit/>
          </a:bodyPr>
          <a:lstStyle/>
          <a:p>
            <a:r>
              <a:rPr lang="en-US" altLang="ja-JP" b="1" dirty="0"/>
              <a:t>Spin/Parity of the 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</a:t>
            </a:r>
          </a:p>
          <a:p>
            <a:pPr lvl="1"/>
            <a:r>
              <a:rPr lang="en-US" altLang="ja-JP" i="1" dirty="0"/>
              <a:t>New 4</a:t>
            </a:r>
            <a:r>
              <a:rPr lang="en-US" altLang="ja-JP" i="1" dirty="0">
                <a:latin typeface="Symbol" panose="05050102010706020507" pitchFamily="18" charset="2"/>
              </a:rPr>
              <a:t>p</a:t>
            </a:r>
            <a:r>
              <a:rPr lang="en-US" altLang="ja-JP" i="1" dirty="0"/>
              <a:t> detector system is needed</a:t>
            </a:r>
          </a:p>
          <a:p>
            <a:r>
              <a:rPr lang="en-US" altLang="ja-JP" b="1" dirty="0"/>
              <a:t>Other decay channels</a:t>
            </a:r>
          </a:p>
          <a:p>
            <a:pPr lvl="1"/>
            <a:r>
              <a:rPr lang="en-US" altLang="ja-JP" b="1" u="sng" dirty="0" err="1">
                <a:latin typeface="Symbol" panose="05050102010706020507" pitchFamily="18" charset="2"/>
              </a:rPr>
              <a:t>pS</a:t>
            </a:r>
            <a:r>
              <a:rPr lang="en-US" altLang="ja-JP" b="1" u="sng" dirty="0" err="1"/>
              <a:t>N</a:t>
            </a:r>
            <a:r>
              <a:rPr lang="en-US" altLang="ja-JP" b="1" u="sng" dirty="0"/>
              <a:t> </a:t>
            </a:r>
            <a:r>
              <a:rPr lang="en-US" altLang="ja-JP" b="1" u="sng" dirty="0" err="1"/>
              <a:t>mesonic</a:t>
            </a:r>
            <a:r>
              <a:rPr lang="en-US" altLang="ja-JP" b="1" u="sng" dirty="0"/>
              <a:t> decay</a:t>
            </a:r>
            <a:r>
              <a:rPr lang="en-US" altLang="ja-JP" dirty="0"/>
              <a:t> is theoretically expected to be the dominant channel</a:t>
            </a:r>
          </a:p>
          <a:p>
            <a:pPr lvl="2"/>
            <a:r>
              <a:rPr lang="en-US" altLang="ja-JP" dirty="0"/>
              <a:t>Only YN non-</a:t>
            </a:r>
            <a:r>
              <a:rPr lang="en-US" altLang="ja-JP" dirty="0" err="1"/>
              <a:t>mesonic</a:t>
            </a:r>
            <a:r>
              <a:rPr lang="en-US" altLang="ja-JP" dirty="0"/>
              <a:t> decays were reported</a:t>
            </a:r>
          </a:p>
          <a:p>
            <a:r>
              <a:rPr lang="en-US" altLang="ja-JP" b="1" dirty="0"/>
              <a:t>Reaction mechanism</a:t>
            </a:r>
          </a:p>
          <a:p>
            <a:pPr lvl="1"/>
            <a:r>
              <a:rPr lang="en-US" altLang="ja-JP" dirty="0"/>
              <a:t>Relation between 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(1405) &amp; “K</a:t>
            </a:r>
            <a:r>
              <a:rPr lang="en-US" altLang="ja-JP" baseline="30000" dirty="0"/>
              <a:t>-</a:t>
            </a:r>
            <a:r>
              <a:rPr lang="en-US" altLang="ja-JP" dirty="0"/>
              <a:t>pp”</a:t>
            </a:r>
            <a:endParaRPr lang="ja-JP" altLang="en-US" dirty="0"/>
          </a:p>
          <a:p>
            <a:pPr lvl="2"/>
            <a:r>
              <a:rPr kumimoji="1" lang="en-US" altLang="ja-JP" dirty="0">
                <a:latin typeface="Symbol" panose="05050102010706020507" pitchFamily="18" charset="2"/>
              </a:rPr>
              <a:t>L</a:t>
            </a:r>
            <a:r>
              <a:rPr kumimoji="1" lang="en-US" altLang="ja-JP" dirty="0"/>
              <a:t>(1405) has been considered as </a:t>
            </a:r>
            <a:r>
              <a:rPr kumimoji="1" lang="en-US" altLang="ja-JP" b="1" u="sng" dirty="0"/>
              <a:t>“K</a:t>
            </a:r>
            <a:r>
              <a:rPr kumimoji="1" lang="en-US" altLang="ja-JP" b="1" u="sng" baseline="30000" dirty="0"/>
              <a:t>-</a:t>
            </a:r>
            <a:r>
              <a:rPr kumimoji="1" lang="en-US" altLang="ja-JP" b="1" u="sng" dirty="0"/>
              <a:t>p”</a:t>
            </a:r>
          </a:p>
          <a:p>
            <a:pPr lvl="2"/>
            <a:r>
              <a:rPr lang="en-US" altLang="ja-JP" dirty="0"/>
              <a:t>Theoretically, “K</a:t>
            </a:r>
            <a:r>
              <a:rPr lang="en-US" altLang="ja-JP" baseline="30000" dirty="0"/>
              <a:t>-</a:t>
            </a:r>
            <a:r>
              <a:rPr lang="en-US" altLang="ja-JP" dirty="0"/>
              <a:t>pp” is expected to be produced via </a:t>
            </a:r>
            <a:r>
              <a:rPr lang="en-US" altLang="ja-JP" b="1" u="sng" dirty="0">
                <a:latin typeface="Symbol" panose="05050102010706020507" pitchFamily="18" charset="2"/>
              </a:rPr>
              <a:t>L</a:t>
            </a:r>
            <a:r>
              <a:rPr lang="en-US" altLang="ja-JP" b="1" u="sng" dirty="0"/>
              <a:t>(1405)+</a:t>
            </a:r>
            <a:r>
              <a:rPr lang="en-US" altLang="ja-JP" b="1" u="sng" dirty="0" err="1"/>
              <a:t>p</a:t>
            </a:r>
            <a:r>
              <a:rPr lang="en-US" altLang="ja-JP" b="1" u="sng" dirty="0" err="1">
                <a:sym typeface="Wingdings" panose="05000000000000000000" pitchFamily="2" charset="2"/>
              </a:rPr>
              <a:t>”K</a:t>
            </a:r>
            <a:r>
              <a:rPr lang="en-US" altLang="ja-JP" b="1" u="sng" baseline="30000" dirty="0" err="1">
                <a:sym typeface="Wingdings" panose="05000000000000000000" pitchFamily="2" charset="2"/>
              </a:rPr>
              <a:t>-</a:t>
            </a:r>
            <a:r>
              <a:rPr lang="en-US" altLang="ja-JP" b="1" u="sng" dirty="0" err="1">
                <a:sym typeface="Wingdings" panose="05000000000000000000" pitchFamily="2" charset="2"/>
              </a:rPr>
              <a:t>pp</a:t>
            </a:r>
            <a:r>
              <a:rPr lang="en-US" altLang="ja-JP" b="1" u="sng" dirty="0">
                <a:sym typeface="Wingdings" panose="05000000000000000000" pitchFamily="2" charset="2"/>
              </a:rPr>
              <a:t>” door-way process</a:t>
            </a:r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64188" y="1664804"/>
            <a:ext cx="2324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>
                <a:solidFill>
                  <a:srgbClr val="0070C0"/>
                </a:solidFill>
                <a:sym typeface="Wingdings" panose="05000000000000000000" pitchFamily="2" charset="2"/>
              </a:rPr>
              <a:t> Future plan</a:t>
            </a:r>
            <a:endParaRPr kumimoji="1" lang="ja-JP" altLang="en-US" sz="2800" b="1" i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80235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31</a:t>
            </a:fld>
            <a:endParaRPr kumimoji="1" lang="ja-JP" altLang="en-US"/>
          </a:p>
        </p:txBody>
      </p:sp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/>
              <a:t>We need further understanding</a:t>
            </a:r>
            <a:endParaRPr lang="ja-JP" altLang="en-US" b="1" dirty="0"/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088740"/>
            <a:ext cx="8229600" cy="5508612"/>
          </a:xfrm>
        </p:spPr>
        <p:txBody>
          <a:bodyPr>
            <a:normAutofit/>
          </a:bodyPr>
          <a:lstStyle/>
          <a:p>
            <a:r>
              <a:rPr lang="en-US" altLang="ja-JP" b="1" dirty="0"/>
              <a:t>Spin/Parity of the 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</a:t>
            </a:r>
          </a:p>
          <a:p>
            <a:pPr lvl="1"/>
            <a:r>
              <a:rPr lang="en-US" altLang="ja-JP" i="1" dirty="0"/>
              <a:t>New 4</a:t>
            </a:r>
            <a:r>
              <a:rPr lang="en-US" altLang="ja-JP" i="1" dirty="0">
                <a:latin typeface="Symbol" panose="05050102010706020507" pitchFamily="18" charset="2"/>
              </a:rPr>
              <a:t>p</a:t>
            </a:r>
            <a:r>
              <a:rPr lang="en-US" altLang="ja-JP" i="1" dirty="0"/>
              <a:t> detector system is needed</a:t>
            </a:r>
          </a:p>
          <a:p>
            <a:r>
              <a:rPr lang="en-US" altLang="ja-JP" b="1" dirty="0"/>
              <a:t>Other decay channels</a:t>
            </a:r>
          </a:p>
          <a:p>
            <a:pPr lvl="1"/>
            <a:r>
              <a:rPr lang="en-US" altLang="ja-JP" b="1" u="sng" dirty="0" err="1">
                <a:latin typeface="Symbol" panose="05050102010706020507" pitchFamily="18" charset="2"/>
              </a:rPr>
              <a:t>pS</a:t>
            </a:r>
            <a:r>
              <a:rPr lang="en-US" altLang="ja-JP" b="1" u="sng" dirty="0" err="1"/>
              <a:t>N</a:t>
            </a:r>
            <a:r>
              <a:rPr lang="en-US" altLang="ja-JP" b="1" u="sng" dirty="0"/>
              <a:t> </a:t>
            </a:r>
            <a:r>
              <a:rPr lang="en-US" altLang="ja-JP" b="1" u="sng" dirty="0" err="1"/>
              <a:t>mesonic</a:t>
            </a:r>
            <a:r>
              <a:rPr lang="en-US" altLang="ja-JP" b="1" u="sng" dirty="0"/>
              <a:t> decay</a:t>
            </a:r>
            <a:r>
              <a:rPr lang="en-US" altLang="ja-JP" dirty="0"/>
              <a:t> is theoretically expected to be the dominant channel</a:t>
            </a:r>
          </a:p>
          <a:p>
            <a:pPr lvl="2"/>
            <a:r>
              <a:rPr lang="en-US" altLang="ja-JP" dirty="0"/>
              <a:t>Only YN non-</a:t>
            </a:r>
            <a:r>
              <a:rPr lang="en-US" altLang="ja-JP" dirty="0" err="1"/>
              <a:t>mesonic</a:t>
            </a:r>
            <a:r>
              <a:rPr lang="en-US" altLang="ja-JP" dirty="0"/>
              <a:t> decays were reported</a:t>
            </a:r>
          </a:p>
          <a:p>
            <a:r>
              <a:rPr lang="en-US" altLang="ja-JP" b="1" dirty="0"/>
              <a:t>Reaction mechanism</a:t>
            </a:r>
          </a:p>
          <a:p>
            <a:pPr lvl="1"/>
            <a:r>
              <a:rPr lang="en-US" altLang="ja-JP" dirty="0"/>
              <a:t>Relation between 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(1405) &amp; “K</a:t>
            </a:r>
            <a:r>
              <a:rPr lang="en-US" altLang="ja-JP" baseline="30000" dirty="0"/>
              <a:t>-</a:t>
            </a:r>
            <a:r>
              <a:rPr lang="en-US" altLang="ja-JP" dirty="0"/>
              <a:t>pp”</a:t>
            </a:r>
            <a:endParaRPr lang="ja-JP" altLang="en-US" dirty="0"/>
          </a:p>
          <a:p>
            <a:pPr lvl="2"/>
            <a:r>
              <a:rPr kumimoji="1" lang="en-US" altLang="ja-JP" dirty="0">
                <a:latin typeface="Symbol" panose="05050102010706020507" pitchFamily="18" charset="2"/>
              </a:rPr>
              <a:t>L</a:t>
            </a:r>
            <a:r>
              <a:rPr kumimoji="1" lang="en-US" altLang="ja-JP" dirty="0"/>
              <a:t>(1405) has been considered as </a:t>
            </a:r>
            <a:r>
              <a:rPr kumimoji="1" lang="en-US" altLang="ja-JP" b="1" u="sng" dirty="0"/>
              <a:t>“K</a:t>
            </a:r>
            <a:r>
              <a:rPr kumimoji="1" lang="en-US" altLang="ja-JP" b="1" u="sng" baseline="30000" dirty="0"/>
              <a:t>-</a:t>
            </a:r>
            <a:r>
              <a:rPr kumimoji="1" lang="en-US" altLang="ja-JP" b="1" u="sng" dirty="0"/>
              <a:t>p”</a:t>
            </a:r>
          </a:p>
          <a:p>
            <a:pPr lvl="2"/>
            <a:r>
              <a:rPr lang="en-US" altLang="ja-JP" dirty="0"/>
              <a:t>Theoretically, “K</a:t>
            </a:r>
            <a:r>
              <a:rPr lang="en-US" altLang="ja-JP" baseline="30000" dirty="0"/>
              <a:t>-</a:t>
            </a:r>
            <a:r>
              <a:rPr lang="en-US" altLang="ja-JP" dirty="0"/>
              <a:t>pp” is expected to be produced via </a:t>
            </a:r>
            <a:r>
              <a:rPr lang="en-US" altLang="ja-JP" b="1" u="sng" dirty="0">
                <a:latin typeface="Symbol" panose="05050102010706020507" pitchFamily="18" charset="2"/>
              </a:rPr>
              <a:t>L</a:t>
            </a:r>
            <a:r>
              <a:rPr lang="en-US" altLang="ja-JP" b="1" u="sng" dirty="0"/>
              <a:t>(1405)+</a:t>
            </a:r>
            <a:r>
              <a:rPr lang="en-US" altLang="ja-JP" b="1" u="sng" dirty="0" err="1"/>
              <a:t>p</a:t>
            </a:r>
            <a:r>
              <a:rPr lang="en-US" altLang="ja-JP" b="1" u="sng" dirty="0" err="1">
                <a:sym typeface="Wingdings" panose="05000000000000000000" pitchFamily="2" charset="2"/>
              </a:rPr>
              <a:t>”K</a:t>
            </a:r>
            <a:r>
              <a:rPr lang="en-US" altLang="ja-JP" b="1" u="sng" baseline="30000" dirty="0" err="1">
                <a:sym typeface="Wingdings" panose="05000000000000000000" pitchFamily="2" charset="2"/>
              </a:rPr>
              <a:t>-</a:t>
            </a:r>
            <a:r>
              <a:rPr lang="en-US" altLang="ja-JP" b="1" u="sng" dirty="0" err="1">
                <a:sym typeface="Wingdings" panose="05000000000000000000" pitchFamily="2" charset="2"/>
              </a:rPr>
              <a:t>pp</a:t>
            </a:r>
            <a:r>
              <a:rPr lang="en-US" altLang="ja-JP" b="1" u="sng" dirty="0">
                <a:sym typeface="Wingdings" panose="05000000000000000000" pitchFamily="2" charset="2"/>
              </a:rPr>
              <a:t>” door-way process</a:t>
            </a:r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8" name="角丸四角形 7"/>
          <p:cNvSpPr/>
          <p:nvPr/>
        </p:nvSpPr>
        <p:spPr>
          <a:xfrm>
            <a:off x="251520" y="2240868"/>
            <a:ext cx="8496944" cy="4320480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64188" y="1664804"/>
            <a:ext cx="2324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>
                <a:solidFill>
                  <a:srgbClr val="0070C0"/>
                </a:solidFill>
                <a:sym typeface="Wingdings" panose="05000000000000000000" pitchFamily="2" charset="2"/>
              </a:rPr>
              <a:t> Future plan</a:t>
            </a:r>
            <a:endParaRPr kumimoji="1" lang="ja-JP" altLang="en-US" sz="2800" b="1" i="1" dirty="0">
              <a:solidFill>
                <a:srgbClr val="0070C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654098" y="2188024"/>
            <a:ext cx="3626314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altLang="ja-JP" sz="4400" b="1" dirty="0">
                <a:solidFill>
                  <a:schemeClr val="accent6"/>
                </a:solidFill>
              </a:rPr>
              <a:t>K</a:t>
            </a:r>
            <a:r>
              <a:rPr lang="en-US" altLang="ja-JP" sz="4400" b="1" baseline="30000" dirty="0">
                <a:solidFill>
                  <a:schemeClr val="accent6"/>
                </a:solidFill>
              </a:rPr>
              <a:t>-</a:t>
            </a:r>
            <a:r>
              <a:rPr lang="en-US" altLang="ja-JP" sz="4400" b="1" dirty="0">
                <a:solidFill>
                  <a:schemeClr val="accent6"/>
                </a:solidFill>
              </a:rPr>
              <a:t> </a:t>
            </a:r>
            <a:r>
              <a:rPr lang="en-US" altLang="ja-JP" sz="4400" b="1" baseline="30000" dirty="0">
                <a:solidFill>
                  <a:schemeClr val="accent6"/>
                </a:solidFill>
              </a:rPr>
              <a:t>3</a:t>
            </a:r>
            <a:r>
              <a:rPr lang="en-US" altLang="ja-JP" sz="4400" b="1" dirty="0">
                <a:solidFill>
                  <a:schemeClr val="accent6"/>
                </a:solidFill>
              </a:rPr>
              <a:t>He </a:t>
            </a:r>
            <a:r>
              <a:rPr lang="en-US" altLang="ja-JP" sz="4400" b="1" dirty="0">
                <a:solidFill>
                  <a:schemeClr val="accent6"/>
                </a:solidFill>
                <a:sym typeface="Wingdings" panose="05000000000000000000" pitchFamily="2" charset="2"/>
              </a:rPr>
              <a:t> </a:t>
            </a:r>
            <a:r>
              <a:rPr lang="en-US" altLang="ja-JP" sz="4400" b="1" dirty="0" err="1">
                <a:solidFill>
                  <a:schemeClr val="accent6"/>
                </a:solidFill>
                <a:latin typeface="Symbol" panose="05050102010706020507" pitchFamily="18" charset="2"/>
              </a:rPr>
              <a:t>pS</a:t>
            </a:r>
            <a:r>
              <a:rPr lang="en-US" altLang="ja-JP" sz="4400" b="1" dirty="0" err="1">
                <a:solidFill>
                  <a:schemeClr val="accent6"/>
                </a:solidFill>
              </a:rPr>
              <a:t>pn</a:t>
            </a:r>
            <a:endParaRPr kumimoji="1" lang="ja-JP" altLang="en-US" sz="4400" b="1" dirty="0">
              <a:ln w="11430"/>
              <a:solidFill>
                <a:schemeClr val="accent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57301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32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 </a:t>
            </a:r>
            <a:r>
              <a:rPr kumimoji="1" lang="en-US" altLang="ja-JP" b="1" baseline="30000" dirty="0"/>
              <a:t>3</a:t>
            </a:r>
            <a:r>
              <a:rPr kumimoji="1" lang="en-US" altLang="ja-JP" b="1" dirty="0"/>
              <a:t>He </a:t>
            </a:r>
            <a:r>
              <a:rPr kumimoji="1" lang="en-US" altLang="ja-JP" b="1" dirty="0">
                <a:sym typeface="Wingdings" panose="05000000000000000000" pitchFamily="2" charset="2"/>
              </a:rPr>
              <a:t> </a:t>
            </a:r>
            <a:r>
              <a:rPr kumimoji="1" lang="en-US" altLang="ja-JP" b="1" dirty="0" err="1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>
                <a:latin typeface="+mn-lt"/>
              </a:rPr>
              <a:t>pn</a:t>
            </a:r>
            <a:r>
              <a:rPr kumimoji="1" lang="en-US" altLang="ja-JP" b="1" dirty="0">
                <a:latin typeface="+mn-lt"/>
              </a:rPr>
              <a:t> Measurement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テキスト ボックス 114"/>
              <p:cNvSpPr txBox="1"/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6700" indent="-266700">
                  <a:buFont typeface="Arial" panose="020B0604020202020204" pitchFamily="34" charset="0"/>
                  <a:buChar char="•"/>
                </a:pPr>
                <a:r>
                  <a:rPr lang="en-US" altLang="ja-JP" sz="2800" dirty="0"/>
                  <a:t>Exclusive measurement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u="sng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i="0" u="sng" dirty="0" smtClean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i="0" u="sng" dirty="0" smtClean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u="sng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i="0" u="sng" dirty="0" smtClean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i="0" u="sng" dirty="0" smtClean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800" b="1" i="0" u="sng" dirty="0" smtClean="0">
                        <a:latin typeface="Cambria Math"/>
                      </a:rPr>
                      <m:t>𝐩𝐧</m:t>
                    </m:r>
                  </m:oMath>
                </a14:m>
                <a:r>
                  <a:rPr lang="en-US" altLang="ja-JP" sz="2800" b="1" u="sng" dirty="0"/>
                  <a:t> final state in K</a:t>
                </a:r>
                <a:r>
                  <a:rPr lang="en-US" altLang="ja-JP" sz="2800" b="1" u="sng" baseline="30000" dirty="0"/>
                  <a:t>-</a:t>
                </a:r>
                <a:r>
                  <a:rPr lang="en-US" altLang="ja-JP" sz="2800" b="1" u="sng" dirty="0"/>
                  <a:t>+</a:t>
                </a:r>
                <a:r>
                  <a:rPr lang="en-US" altLang="ja-JP" sz="2800" b="1" u="sng" baseline="30000" dirty="0"/>
                  <a:t>3</a:t>
                </a:r>
                <a:r>
                  <a:rPr lang="en-US" altLang="ja-JP" sz="2800" b="1" u="sng" dirty="0"/>
                  <a:t>He</a:t>
                </a:r>
                <a:endParaRPr lang="en-US" altLang="ja-JP" sz="2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5" name="テキスト ボックス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blipFill rotWithShape="1">
                <a:blip r:embed="rId2"/>
                <a:stretch>
                  <a:fillRect l="-2273" t="-5625" r="-126" b="-1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テキスト ボックス 93"/>
          <p:cNvSpPr txBox="1"/>
          <p:nvPr/>
        </p:nvSpPr>
        <p:spPr>
          <a:xfrm>
            <a:off x="36004" y="4892967"/>
            <a:ext cx="5151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en-US" altLang="ja-JP" sz="2400" b="1" u="sng" dirty="0"/>
              <a:t>Experimental challenge</a:t>
            </a:r>
            <a:r>
              <a:rPr lang="en-US" altLang="ja-JP" sz="2400" dirty="0"/>
              <a:t> of neutron detection with thin scintillation counter (t=3cm)</a:t>
            </a:r>
            <a:endParaRPr kumimoji="1" lang="ja-JP" altLang="en-US" sz="2400" dirty="0"/>
          </a:p>
        </p:txBody>
      </p:sp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3"/>
          <a:stretch>
            <a:fillRect/>
          </a:stretch>
        </p:blipFill>
        <p:spPr bwMode="auto">
          <a:xfrm>
            <a:off x="5187446" y="4401108"/>
            <a:ext cx="3721696" cy="240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テキスト ボックス 96"/>
          <p:cNvSpPr txBox="1"/>
          <p:nvPr/>
        </p:nvSpPr>
        <p:spPr>
          <a:xfrm>
            <a:off x="6624228" y="5769260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rgbClr val="FFFF00"/>
                </a:solidFill>
              </a:rPr>
              <a:t>10cm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6003221" y="5301801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FF00"/>
                </a:solidFill>
              </a:rPr>
              <a:t>t = 3cm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9" name="テキスト ボックス 98"/>
          <p:cNvSpPr txBox="1"/>
          <p:nvPr/>
        </p:nvSpPr>
        <p:spPr>
          <a:xfrm rot="16140000">
            <a:off x="6994550" y="5451546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rgbClr val="FFFF00"/>
                </a:solidFill>
              </a:rPr>
              <a:t>79cm</a:t>
            </a:r>
            <a:endParaRPr kumimoji="1" lang="ja-JP" altLang="en-US" sz="1400" dirty="0">
              <a:solidFill>
                <a:srgbClr val="FFFF00"/>
              </a:solidFill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6804248" y="6093296"/>
            <a:ext cx="345713" cy="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99"/>
          <p:cNvCxnSpPr/>
          <p:nvPr/>
        </p:nvCxnSpPr>
        <p:spPr>
          <a:xfrm flipH="1" flipV="1">
            <a:off x="7149961" y="5121188"/>
            <a:ext cx="14328" cy="108012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795604" y="6027675"/>
            <a:ext cx="4006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0070C0"/>
                </a:solidFill>
              </a:rPr>
              <a:t>n </a:t>
            </a:r>
            <a:r>
              <a:rPr lang="en-US" altLang="ja-JP" sz="2400" b="1" dirty="0">
                <a:solidFill>
                  <a:srgbClr val="0070C0"/>
                </a:solidFill>
              </a:rPr>
              <a:t>d</a:t>
            </a:r>
            <a:r>
              <a:rPr kumimoji="1" lang="en-US" altLang="ja-JP" sz="2400" b="1" dirty="0">
                <a:solidFill>
                  <a:srgbClr val="0070C0"/>
                </a:solidFill>
              </a:rPr>
              <a:t>etection efficiency ~ 3-10%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727684" y="908720"/>
            <a:ext cx="6120680" cy="4094964"/>
            <a:chOff x="1727684" y="908720"/>
            <a:chExt cx="6120680" cy="4094964"/>
          </a:xfrm>
        </p:grpSpPr>
        <p:grpSp>
          <p:nvGrpSpPr>
            <p:cNvPr id="61" name="グループ化 60"/>
            <p:cNvGrpSpPr/>
            <p:nvPr/>
          </p:nvGrpSpPr>
          <p:grpSpPr>
            <a:xfrm>
              <a:off x="1727684" y="908720"/>
              <a:ext cx="6120680" cy="4094964"/>
              <a:chOff x="1367644" y="846204"/>
              <a:chExt cx="6120680" cy="4094964"/>
            </a:xfrm>
          </p:grpSpPr>
          <p:grpSp>
            <p:nvGrpSpPr>
              <p:cNvPr id="90" name="グループ化 89"/>
              <p:cNvGrpSpPr/>
              <p:nvPr/>
            </p:nvGrpSpPr>
            <p:grpSpPr>
              <a:xfrm>
                <a:off x="1367644" y="846204"/>
                <a:ext cx="6120680" cy="4094964"/>
                <a:chOff x="1436987" y="1667519"/>
                <a:chExt cx="6120680" cy="4094964"/>
              </a:xfrm>
            </p:grpSpPr>
            <p:grpSp>
              <p:nvGrpSpPr>
                <p:cNvPr id="96" name="グループ化 95"/>
                <p:cNvGrpSpPr/>
                <p:nvPr/>
              </p:nvGrpSpPr>
              <p:grpSpPr>
                <a:xfrm>
                  <a:off x="1436987" y="2208017"/>
                  <a:ext cx="6120680" cy="3554466"/>
                  <a:chOff x="1436987" y="2208017"/>
                  <a:chExt cx="6120680" cy="3554466"/>
                </a:xfrm>
              </p:grpSpPr>
              <p:grpSp>
                <p:nvGrpSpPr>
                  <p:cNvPr id="102" name="グループ化 101"/>
                  <p:cNvGrpSpPr/>
                  <p:nvPr/>
                </p:nvGrpSpPr>
                <p:grpSpPr>
                  <a:xfrm>
                    <a:off x="1436987" y="2810355"/>
                    <a:ext cx="6120680" cy="2173254"/>
                    <a:chOff x="1402315" y="2266390"/>
                    <a:chExt cx="6120680" cy="2173254"/>
                  </a:xfrm>
                </p:grpSpPr>
                <p:grpSp>
                  <p:nvGrpSpPr>
                    <p:cNvPr id="120" name="グループ化 119"/>
                    <p:cNvGrpSpPr/>
                    <p:nvPr/>
                  </p:nvGrpSpPr>
                  <p:grpSpPr>
                    <a:xfrm>
                      <a:off x="1402315" y="2266390"/>
                      <a:ext cx="6120680" cy="2102984"/>
                      <a:chOff x="250338" y="64712"/>
                      <a:chExt cx="6120680" cy="2102984"/>
                    </a:xfrm>
                  </p:grpSpPr>
                  <p:sp>
                    <p:nvSpPr>
                      <p:cNvPr id="124" name="円/楕円 123"/>
                      <p:cNvSpPr/>
                      <p:nvPr/>
                    </p:nvSpPr>
                    <p:spPr>
                      <a:xfrm>
                        <a:off x="3513511" y="359736"/>
                        <a:ext cx="714380" cy="785818"/>
                      </a:xfrm>
                      <a:prstGeom prst="ellipse">
                        <a:avLst/>
                      </a:prstGeom>
                      <a:solidFill>
                        <a:srgbClr val="FF00FF"/>
                      </a:solidFill>
                      <a:ln>
                        <a:solidFill>
                          <a:schemeClr val="tx1"/>
                        </a:solidFill>
                      </a:ln>
                      <a:effectLst>
                        <a:softEdge rad="127000"/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5" name="円/楕円 124"/>
                      <p:cNvSpPr/>
                      <p:nvPr/>
                    </p:nvSpPr>
                    <p:spPr>
                      <a:xfrm>
                        <a:off x="1964838" y="522490"/>
                        <a:ext cx="357187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6" name="円/楕円 125"/>
                      <p:cNvSpPr/>
                      <p:nvPr/>
                    </p:nvSpPr>
                    <p:spPr>
                      <a:xfrm>
                        <a:off x="1750525" y="66536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7" name="円/楕円 126"/>
                      <p:cNvSpPr/>
                      <p:nvPr/>
                    </p:nvSpPr>
                    <p:spPr>
                      <a:xfrm>
                        <a:off x="464650" y="593927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128" name="直線矢印コネクタ 127"/>
                      <p:cNvCxnSpPr/>
                      <p:nvPr/>
                    </p:nvCxnSpPr>
                    <p:spPr>
                      <a:xfrm>
                        <a:off x="678963" y="701877"/>
                        <a:ext cx="10001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9" name="円/楕円 128"/>
                      <p:cNvSpPr/>
                      <p:nvPr/>
                    </p:nvSpPr>
                    <p:spPr>
                      <a:xfrm>
                        <a:off x="4442205" y="601989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130" name="直線矢印コネクタ 129"/>
                      <p:cNvCxnSpPr/>
                      <p:nvPr/>
                    </p:nvCxnSpPr>
                    <p:spPr>
                      <a:xfrm>
                        <a:off x="4799393" y="778201"/>
                        <a:ext cx="15716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31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0338" y="236740"/>
                        <a:ext cx="375424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K-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772405" y="374976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3" name="円/楕円 132"/>
                      <p:cNvSpPr/>
                      <p:nvPr/>
                    </p:nvSpPr>
                    <p:spPr>
                      <a:xfrm>
                        <a:off x="3799263" y="68892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5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729770" y="224584"/>
                        <a:ext cx="522900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baseline="30000" dirty="0">
                            <a:latin typeface="Calibri" pitchFamily="34" charset="0"/>
                          </a:rPr>
                          <a:t>3</a:t>
                        </a:r>
                        <a:r>
                          <a:rPr lang="en-US" altLang="ja-JP" dirty="0">
                            <a:latin typeface="Calibri" pitchFamily="34" charset="0"/>
                          </a:rPr>
                          <a:t>He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6" name="テキスト ボックス 96"/>
                      <p:cNvSpPr txBox="1"/>
                      <p:nvPr/>
                    </p:nvSpPr>
                    <p:spPr>
                      <a:xfrm>
                        <a:off x="3382686" y="64712"/>
                        <a:ext cx="494046" cy="369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i="1" dirty="0"/>
                          <a:t>“X”</a:t>
                        </a:r>
                        <a:endParaRPr lang="ja-JP" altLang="en-US" i="1" baseline="-25000" dirty="0"/>
                      </a:p>
                    </p:txBody>
                  </p:sp>
                  <p:sp>
                    <p:nvSpPr>
                      <p:cNvPr id="138" name="円/楕円 137"/>
                      <p:cNvSpPr/>
                      <p:nvPr/>
                    </p:nvSpPr>
                    <p:spPr>
                      <a:xfrm>
                        <a:off x="3126582" y="129151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9" name="円/楕円 138"/>
                      <p:cNvSpPr/>
                      <p:nvPr/>
                    </p:nvSpPr>
                    <p:spPr>
                      <a:xfrm>
                        <a:off x="4007238" y="143831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0" name="円/楕円 139"/>
                      <p:cNvSpPr/>
                      <p:nvPr/>
                    </p:nvSpPr>
                    <p:spPr>
                      <a:xfrm>
                        <a:off x="3181093" y="1953383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1" name="円/楕円 140"/>
                      <p:cNvSpPr/>
                      <p:nvPr/>
                    </p:nvSpPr>
                    <p:spPr>
                      <a:xfrm>
                        <a:off x="2264320" y="1538035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31265" y="1463758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cxnSp>
                    <p:nvCxnSpPr>
                      <p:cNvPr id="143" name="直線矢印コネクタ 142"/>
                      <p:cNvCxnSpPr>
                        <a:endCxn id="138" idx="7"/>
                      </p:cNvCxnSpPr>
                      <p:nvPr/>
                    </p:nvCxnSpPr>
                    <p:spPr>
                      <a:xfrm flipH="1">
                        <a:off x="3431461" y="1107133"/>
                        <a:ext cx="366640" cy="236691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4" name="直線矢印コネクタ 143"/>
                      <p:cNvCxnSpPr/>
                      <p:nvPr/>
                    </p:nvCxnSpPr>
                    <p:spPr>
                      <a:xfrm>
                        <a:off x="3798491" y="1113824"/>
                        <a:ext cx="238497" cy="333604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5" name="直線矢印コネクタ 144"/>
                      <p:cNvCxnSpPr>
                        <a:endCxn id="140" idx="0"/>
                      </p:cNvCxnSpPr>
                      <p:nvPr/>
                    </p:nvCxnSpPr>
                    <p:spPr>
                      <a:xfrm>
                        <a:off x="3288249" y="1504081"/>
                        <a:ext cx="1" cy="449302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6" name="直線矢印コネクタ 145"/>
                      <p:cNvCxnSpPr/>
                      <p:nvPr/>
                    </p:nvCxnSpPr>
                    <p:spPr>
                      <a:xfrm flipH="1">
                        <a:off x="2505218" y="1496893"/>
                        <a:ext cx="783029" cy="173479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prstDash val="solid"/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7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61986" y="812508"/>
                        <a:ext cx="918778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1 GeV/c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4" name="円/楕円 133"/>
                      <p:cNvSpPr/>
                      <p:nvPr/>
                    </p:nvSpPr>
                    <p:spPr>
                      <a:xfrm>
                        <a:off x="3816445" y="51405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21" name="正方形/長方形 120"/>
                    <p:cNvSpPr/>
                    <p:nvPr/>
                  </p:nvSpPr>
                  <p:spPr>
                    <a:xfrm>
                      <a:off x="4011354" y="3236889"/>
                      <a:ext cx="320922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>
                          <a:latin typeface="Symbol" panose="05050102010706020507" pitchFamily="18" charset="2"/>
                        </a:rPr>
                        <a:t>S</a:t>
                      </a:r>
                      <a:endParaRPr lang="ja-JP" altLang="en-US" dirty="0"/>
                    </a:p>
                  </p:txBody>
                </p:sp>
                <p:sp>
                  <p:nvSpPr>
                    <p:cNvPr id="122" name="正方形/長方形 121"/>
                    <p:cNvSpPr/>
                    <p:nvPr/>
                  </p:nvSpPr>
                  <p:spPr>
                    <a:xfrm>
                      <a:off x="5360287" y="3499035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  <p:sp>
                  <p:nvSpPr>
                    <p:cNvPr id="123" name="正方形/長方形 122"/>
                    <p:cNvSpPr/>
                    <p:nvPr/>
                  </p:nvSpPr>
                  <p:spPr>
                    <a:xfrm>
                      <a:off x="4550060" y="4070312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</p:grpSp>
              <p:grpSp>
                <p:nvGrpSpPr>
                  <p:cNvPr id="103" name="グループ化 102"/>
                  <p:cNvGrpSpPr/>
                  <p:nvPr/>
                </p:nvGrpSpPr>
                <p:grpSpPr>
                  <a:xfrm rot="5400000">
                    <a:off x="3990084" y="3191476"/>
                    <a:ext cx="913303" cy="2773805"/>
                    <a:chOff x="6759414" y="3601134"/>
                    <a:chExt cx="368870" cy="734841"/>
                  </a:xfrm>
                </p:grpSpPr>
                <p:cxnSp>
                  <p:nvCxnSpPr>
                    <p:cNvPr id="112" name="直線コネクタ 111"/>
                    <p:cNvCxnSpPr/>
                    <p:nvPr/>
                  </p:nvCxnSpPr>
                  <p:spPr>
                    <a:xfrm>
                      <a:off x="6759414" y="360393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直線コネクタ 112"/>
                    <p:cNvCxnSpPr/>
                    <p:nvPr/>
                  </p:nvCxnSpPr>
                  <p:spPr>
                    <a:xfrm>
                      <a:off x="7128284" y="3601134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4" name="直線コネクタ 113"/>
                    <p:cNvCxnSpPr/>
                    <p:nvPr/>
                  </p:nvCxnSpPr>
                  <p:spPr>
                    <a:xfrm>
                      <a:off x="6759414" y="4330439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4" name="テキスト ボックス 103"/>
                  <p:cNvSpPr txBox="1"/>
                  <p:nvPr/>
                </p:nvSpPr>
                <p:spPr>
                  <a:xfrm>
                    <a:off x="4067944" y="5177708"/>
                    <a:ext cx="854721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3200" b="1" dirty="0">
                        <a:solidFill>
                          <a:srgbClr val="FF0000"/>
                        </a:solidFill>
                      </a:rPr>
                      <a:t>CDS</a:t>
                    </a:r>
                    <a:endParaRPr kumimoji="1" lang="ja-JP" altLang="en-US" sz="32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05" name="円/楕円 104"/>
                  <p:cNvSpPr/>
                  <p:nvPr/>
                </p:nvSpPr>
                <p:spPr>
                  <a:xfrm>
                    <a:off x="3188904" y="349558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6" name="円/楕円 105"/>
                  <p:cNvSpPr/>
                  <p:nvPr/>
                </p:nvSpPr>
                <p:spPr>
                  <a:xfrm>
                    <a:off x="5496656" y="275735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7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67330" y="2447600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p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108" name="グループ化 107"/>
                  <p:cNvGrpSpPr/>
                  <p:nvPr/>
                </p:nvGrpSpPr>
                <p:grpSpPr>
                  <a:xfrm rot="17162785">
                    <a:off x="5270832" y="2285268"/>
                    <a:ext cx="889343" cy="734841"/>
                    <a:chOff x="6768244" y="3601531"/>
                    <a:chExt cx="360040" cy="734841"/>
                  </a:xfrm>
                </p:grpSpPr>
                <p:cxnSp>
                  <p:nvCxnSpPr>
                    <p:cNvPr id="109" name="直線コネクタ 108"/>
                    <p:cNvCxnSpPr/>
                    <p:nvPr/>
                  </p:nvCxnSpPr>
                  <p:spPr>
                    <a:xfrm>
                      <a:off x="6768244" y="362818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直線コネクタ 109"/>
                    <p:cNvCxnSpPr/>
                    <p:nvPr/>
                  </p:nvCxnSpPr>
                  <p:spPr>
                    <a:xfrm>
                      <a:off x="7128284" y="3601531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" name="直線コネクタ 110"/>
                    <p:cNvCxnSpPr/>
                    <p:nvPr/>
                  </p:nvCxnSpPr>
                  <p:spPr>
                    <a:xfrm>
                      <a:off x="6768244" y="4312740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01" name="テキスト ボックス 100"/>
                <p:cNvSpPr txBox="1"/>
                <p:nvPr/>
              </p:nvSpPr>
              <p:spPr>
                <a:xfrm rot="1004667">
                  <a:off x="5523369" y="1667519"/>
                  <a:ext cx="85472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3200" b="1" dirty="0">
                      <a:solidFill>
                        <a:srgbClr val="FF0000"/>
                      </a:solidFill>
                    </a:rPr>
                    <a:t>CDS</a:t>
                  </a:r>
                  <a:endParaRPr kumimoji="1" lang="ja-JP" altLang="en-US" sz="32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91" name="円/楕円 90"/>
              <p:cNvSpPr/>
              <p:nvPr/>
            </p:nvSpPr>
            <p:spPr>
              <a:xfrm>
                <a:off x="4671041" y="251039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2" name="直線矢印コネクタ 91"/>
              <p:cNvCxnSpPr/>
              <p:nvPr/>
            </p:nvCxnSpPr>
            <p:spPr>
              <a:xfrm flipV="1">
                <a:off x="5195756" y="2293231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直線矢印コネクタ 61"/>
            <p:cNvCxnSpPr/>
            <p:nvPr/>
          </p:nvCxnSpPr>
          <p:spPr>
            <a:xfrm flipH="1">
              <a:off x="4729159" y="2780928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180140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33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/>
              <a:t>pn</a:t>
            </a:r>
            <a:r>
              <a:rPr kumimoji="1" lang="en-US" altLang="ja-JP" b="1" dirty="0"/>
              <a:t> Events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/>
          <a:stretch/>
        </p:blipFill>
        <p:spPr>
          <a:xfrm>
            <a:off x="404985" y="1285433"/>
            <a:ext cx="3960000" cy="3534538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/>
          <a:stretch/>
        </p:blipFill>
        <p:spPr>
          <a:xfrm>
            <a:off x="4824028" y="1318425"/>
            <a:ext cx="3960000" cy="3514731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893989" y="908720"/>
            <a:ext cx="3133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IM(n</a:t>
            </a:r>
            <a:r>
              <a:rPr kumimoji="1" lang="en-US" altLang="ja-JP" sz="2400" b="1" dirty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/>
              <a:t>+</a:t>
            </a:r>
            <a:r>
              <a:rPr kumimoji="1" lang="en-US" altLang="ja-JP" sz="2400" b="1" dirty="0"/>
              <a:t>) vs MM(</a:t>
            </a:r>
            <a:r>
              <a:rPr kumimoji="1" lang="en-US" altLang="ja-JP" sz="2400" b="1" dirty="0" err="1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/>
              <a:t>+</a:t>
            </a:r>
            <a:r>
              <a:rPr kumimoji="1" lang="en-US" altLang="ja-JP" sz="2400" b="1" dirty="0" err="1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/>
              <a:t>-</a:t>
            </a:r>
            <a:r>
              <a:rPr kumimoji="1" lang="en-US" altLang="ja-JP" sz="2400" b="1" dirty="0" err="1"/>
              <a:t>pn</a:t>
            </a:r>
            <a:r>
              <a:rPr kumimoji="1" lang="en-US" altLang="ja-JP" sz="2400" b="1" dirty="0"/>
              <a:t>)</a:t>
            </a:r>
            <a:endParaRPr kumimoji="1" lang="ja-JP" altLang="en-US" sz="2400" b="1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256076" y="908720"/>
            <a:ext cx="313329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IM(n</a:t>
            </a:r>
            <a:r>
              <a:rPr kumimoji="1" lang="en-US" altLang="ja-JP" sz="2400" b="1" dirty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/>
              <a:t>-</a:t>
            </a:r>
            <a:r>
              <a:rPr kumimoji="1" lang="en-US" altLang="ja-JP" sz="2400" b="1" dirty="0"/>
              <a:t>) vs MM(</a:t>
            </a:r>
            <a:r>
              <a:rPr kumimoji="1" lang="en-US" altLang="ja-JP" sz="2400" b="1" dirty="0" err="1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/>
              <a:t>+</a:t>
            </a:r>
            <a:r>
              <a:rPr kumimoji="1" lang="en-US" altLang="ja-JP" sz="2400" b="1" dirty="0" err="1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/>
              <a:t>-</a:t>
            </a:r>
            <a:r>
              <a:rPr kumimoji="1" lang="en-US" altLang="ja-JP" sz="2400" b="1" dirty="0" err="1"/>
              <a:t>pn</a:t>
            </a:r>
            <a:r>
              <a:rPr kumimoji="1" lang="en-US" altLang="ja-JP" sz="2400" b="1" dirty="0"/>
              <a:t>)</a:t>
            </a:r>
            <a:endParaRPr kumimoji="1" lang="ja-JP" altLang="en-US" sz="2400" b="1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230288" y="1664804"/>
            <a:ext cx="1914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>
                <a:latin typeface="Symbol" panose="05050102010706020507" pitchFamily="18" charset="2"/>
              </a:rPr>
              <a:t>p</a:t>
            </a:r>
            <a:r>
              <a:rPr kumimoji="1" lang="en-US" altLang="ja-JP" sz="3200" b="1" baseline="30000" dirty="0" err="1"/>
              <a:t>-</a:t>
            </a:r>
            <a:r>
              <a:rPr kumimoji="1" lang="en-US" altLang="ja-JP" sz="3200" b="1" dirty="0" err="1">
                <a:latin typeface="Symbol" panose="05050102010706020507" pitchFamily="18" charset="2"/>
              </a:rPr>
              <a:t>S</a:t>
            </a:r>
            <a:r>
              <a:rPr kumimoji="1" lang="en-US" altLang="ja-JP" sz="3200" b="1" baseline="30000" dirty="0" err="1"/>
              <a:t>+</a:t>
            </a:r>
            <a:r>
              <a:rPr kumimoji="1" lang="en-US" altLang="ja-JP" sz="3200" b="1" dirty="0" err="1"/>
              <a:t>p</a:t>
            </a:r>
            <a:r>
              <a:rPr kumimoji="1" lang="en-US" altLang="ja-JP" sz="3200" b="1" dirty="0"/>
              <a:t> </a:t>
            </a:r>
            <a:r>
              <a:rPr kumimoji="1" lang="en-US" altLang="ja-JP" sz="3200" b="1" dirty="0" err="1"/>
              <a:t>n</a:t>
            </a:r>
            <a:r>
              <a:rPr kumimoji="1" lang="en-US" altLang="ja-JP" sz="3200" b="1" baseline="-25000" dirty="0" err="1"/>
              <a:t>miss</a:t>
            </a:r>
            <a:endParaRPr kumimoji="1" lang="ja-JP" altLang="en-US" sz="3200" b="1" baseline="-25000" dirty="0"/>
          </a:p>
        </p:txBody>
      </p:sp>
      <p:cxnSp>
        <p:nvCxnSpPr>
          <p:cNvPr id="31" name="直線矢印コネクタ 30"/>
          <p:cNvCxnSpPr/>
          <p:nvPr/>
        </p:nvCxnSpPr>
        <p:spPr>
          <a:xfrm flipH="1">
            <a:off x="6531170" y="2348880"/>
            <a:ext cx="1101170" cy="1084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6630502" y="1664804"/>
            <a:ext cx="1914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>
                <a:latin typeface="Symbol" panose="05050102010706020507" pitchFamily="18" charset="2"/>
              </a:rPr>
              <a:t>p</a:t>
            </a:r>
            <a:r>
              <a:rPr kumimoji="1" lang="en-US" altLang="ja-JP" sz="3200" b="1" baseline="30000" dirty="0" err="1"/>
              <a:t>+</a:t>
            </a:r>
            <a:r>
              <a:rPr kumimoji="1" lang="en-US" altLang="ja-JP" sz="3200" b="1" dirty="0" err="1">
                <a:latin typeface="Symbol" panose="05050102010706020507" pitchFamily="18" charset="2"/>
              </a:rPr>
              <a:t>S</a:t>
            </a:r>
            <a:r>
              <a:rPr kumimoji="1" lang="en-US" altLang="ja-JP" sz="3200" b="1" baseline="30000" dirty="0" err="1"/>
              <a:t>-</a:t>
            </a:r>
            <a:r>
              <a:rPr kumimoji="1" lang="en-US" altLang="ja-JP" sz="3200" b="1" dirty="0" err="1"/>
              <a:t>p</a:t>
            </a:r>
            <a:r>
              <a:rPr kumimoji="1" lang="en-US" altLang="ja-JP" sz="3200" b="1" dirty="0"/>
              <a:t> </a:t>
            </a:r>
            <a:r>
              <a:rPr kumimoji="1" lang="en-US" altLang="ja-JP" sz="3200" b="1" dirty="0" err="1"/>
              <a:t>n</a:t>
            </a:r>
            <a:r>
              <a:rPr kumimoji="1" lang="en-US" altLang="ja-JP" sz="3200" b="1" baseline="-25000" dirty="0" err="1"/>
              <a:t>miss</a:t>
            </a:r>
            <a:endParaRPr kumimoji="1" lang="ja-JP" altLang="en-US" sz="3200" b="1" baseline="-25000" dirty="0"/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43"/>
          <a:stretch/>
        </p:blipFill>
        <p:spPr bwMode="auto">
          <a:xfrm>
            <a:off x="2919273" y="4551053"/>
            <a:ext cx="2872525" cy="244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円/楕円 50"/>
          <p:cNvSpPr/>
          <p:nvPr/>
        </p:nvSpPr>
        <p:spPr>
          <a:xfrm rot="1344692">
            <a:off x="3879648" y="6082950"/>
            <a:ext cx="970674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V="1">
            <a:off x="2007990" y="3969061"/>
            <a:ext cx="0" cy="976753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1532118" y="4813992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baseline="-250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</a:t>
            </a:r>
            <a:endParaRPr kumimoji="1" lang="ja-JP" altLang="en-US" sz="2800" b="1" baseline="-2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5496" y="3320988"/>
            <a:ext cx="51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sz="2800" b="1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kumimoji="1" lang="ja-JP" altLang="en-US" sz="2800" b="1" baseline="30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4496440" y="3331732"/>
            <a:ext cx="47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lang="en-US" altLang="ja-JP" sz="2800" b="1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endParaRPr kumimoji="1" lang="ja-JP" altLang="en-US" sz="2800" b="1" baseline="30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2" name="直線矢印コネクタ 41"/>
          <p:cNvCxnSpPr/>
          <p:nvPr/>
        </p:nvCxnSpPr>
        <p:spPr>
          <a:xfrm>
            <a:off x="594547" y="3602610"/>
            <a:ext cx="981397" cy="0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 flipV="1">
            <a:off x="5076056" y="3577664"/>
            <a:ext cx="1116126" cy="31357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 flipV="1">
            <a:off x="6408204" y="4041069"/>
            <a:ext cx="0" cy="904745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/>
          <p:cNvSpPr txBox="1"/>
          <p:nvPr/>
        </p:nvSpPr>
        <p:spPr>
          <a:xfrm>
            <a:off x="5996873" y="4813226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kumimoji="1" lang="en-US" altLang="ja-JP" sz="2800" b="1" baseline="-250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</a:t>
            </a:r>
            <a:endParaRPr kumimoji="1" lang="ja-JP" altLang="en-US" sz="2800" b="1" baseline="-2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2" name="直線矢印コネクタ 51"/>
          <p:cNvCxnSpPr/>
          <p:nvPr/>
        </p:nvCxnSpPr>
        <p:spPr>
          <a:xfrm flipH="1">
            <a:off x="2123728" y="2308806"/>
            <a:ext cx="1101170" cy="1084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3128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883B237-A9E7-44EC-AF49-2E99141F1A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33" y="548680"/>
            <a:ext cx="7200000" cy="5856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noFill/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/>
                  <a:t>)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𝒑𝒏</m:t>
                    </m:r>
                  </m:oMath>
                </a14:m>
                <a:r>
                  <a:rPr lang="en-US" altLang="ja-JP" b="1" dirty="0"/>
                  <a:t> Final State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4"/>
                <a:stretch>
                  <a:fillRect t="-8065" b="-3387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5076056" y="2435620"/>
                <a:ext cx="1911742" cy="613053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3200" b="1" dirty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2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32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32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32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32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32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3200" b="1" dirty="0">
                    <a:solidFill>
                      <a:schemeClr val="bg1"/>
                    </a:solidFill>
                  </a:rPr>
                  <a:t>)</a:t>
                </a:r>
                <a:endParaRPr kumimoji="1" lang="ja-JP" altLang="en-US" sz="32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435620"/>
                <a:ext cx="1911742" cy="613053"/>
              </a:xfrm>
              <a:prstGeom prst="rect">
                <a:avLst/>
              </a:prstGeom>
              <a:blipFill>
                <a:blip r:embed="rId5"/>
                <a:stretch>
                  <a:fillRect l="-8307" t="-7000" r="-7668" b="-34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/>
          <p:cNvSpPr txBox="1"/>
          <p:nvPr/>
        </p:nvSpPr>
        <p:spPr>
          <a:xfrm rot="16200000">
            <a:off x="2135754" y="4859148"/>
            <a:ext cx="697883" cy="58477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>
                <a:solidFill>
                  <a:schemeClr val="bg1"/>
                </a:solidFill>
              </a:rPr>
              <a:t>q</a:t>
            </a:r>
            <a:r>
              <a:rPr kumimoji="1" lang="en-US" altLang="ja-JP" sz="3200" b="1" baseline="-25000" dirty="0" err="1">
                <a:solidFill>
                  <a:schemeClr val="bg1"/>
                </a:solidFill>
              </a:rPr>
              <a:t>Kn</a:t>
            </a:r>
            <a:endParaRPr kumimoji="1" lang="ja-JP" altLang="en-US" sz="3200" b="1" baseline="-25000" dirty="0">
              <a:solidFill>
                <a:schemeClr val="bg1"/>
              </a:solidFill>
            </a:endParaRPr>
          </a:p>
        </p:txBody>
      </p:sp>
      <p:sp>
        <p:nvSpPr>
          <p:cNvPr id="21" name="Rectangle 5"/>
          <p:cNvSpPr>
            <a:spLocks/>
          </p:cNvSpPr>
          <p:nvPr/>
        </p:nvSpPr>
        <p:spPr bwMode="auto">
          <a:xfrm rot="19417915">
            <a:off x="5032238" y="3678076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763688" y="6345324"/>
            <a:ext cx="5810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 can be clearly seen in low </a:t>
            </a:r>
            <a:r>
              <a:rPr kumimoji="1" lang="en-US" altLang="ja-JP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kumimoji="1" lang="en-US" altLang="ja-JP" sz="2800" b="1" baseline="-25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</a:t>
            </a:r>
            <a:endParaRPr kumimoji="1" lang="en-US" altLang="ja-JP" sz="2800" b="1" baseline="-2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スライド番号プレースホルダー 2">
            <a:extLst>
              <a:ext uri="{FF2B5EF4-FFF2-40B4-BE49-F238E27FC236}">
                <a16:creationId xmlns:a16="http://schemas.microsoft.com/office/drawing/2014/main" id="{819A87E1-A48A-45C1-BD25-5F756816AED0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C747AA-9E9A-4314-BC12-EB1DF6CAC482}" type="slidenum">
              <a:rPr lang="ja-JP" altLang="en-US" smtClean="0"/>
              <a:pPr/>
              <a:t>34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368712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コンテンツ プレースホルダ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42" y="872716"/>
            <a:ext cx="6036083" cy="5794639"/>
          </a:xfrm>
          <a:prstGeom prst="rect">
            <a:avLst/>
          </a:prstGeom>
        </p:spPr>
      </p:pic>
      <p:sp>
        <p:nvSpPr>
          <p:cNvPr id="55" name="角丸四角形 54"/>
          <p:cNvSpPr/>
          <p:nvPr/>
        </p:nvSpPr>
        <p:spPr>
          <a:xfrm>
            <a:off x="36004" y="1124743"/>
            <a:ext cx="2051720" cy="2121335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35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noFill/>
              <a:ln>
                <a:noFill/>
              </a:ln>
            </p:spPr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𝒀</m:t>
                        </m:r>
                      </m:e>
                      <m:sup>
                        <m: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𝒑𝒏</m:t>
                    </m:r>
                  </m:oMath>
                </a14:m>
                <a:r>
                  <a:rPr lang="en-US" altLang="ja-JP" b="1" dirty="0"/>
                  <a:t> Final State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>
                <a:blip r:embed="rId3"/>
                <a:stretch>
                  <a:fillRect t="-10484" b="-314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blipFill rotWithShape="1">
                <a:blip r:embed="rId4"/>
                <a:stretch>
                  <a:fillRect l="-7554" t="-5556" r="-5755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5"/>
          <p:cNvSpPr>
            <a:spLocks/>
          </p:cNvSpPr>
          <p:nvPr/>
        </p:nvSpPr>
        <p:spPr bwMode="auto">
          <a:xfrm>
            <a:off x="2573458" y="2061705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793594" y="2688383"/>
            <a:ext cx="1386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(1520)</a:t>
            </a:r>
            <a:endParaRPr kumimoji="1" lang="ja-JP" altLang="en-US" sz="2800" b="1" baseline="-25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51520" y="1226375"/>
            <a:ext cx="1556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93059" y="4246639"/>
            <a:ext cx="1473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2800" b="1" baseline="30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0</a:t>
            </a:r>
            <a:r>
              <a:rPr kumimoji="1" lang="en-US" altLang="ja-JP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(1385)</a:t>
            </a:r>
            <a:endParaRPr kumimoji="1" lang="ja-JP" altLang="en-US" sz="2800" b="1" baseline="-25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直線矢印コネクタ 6"/>
          <p:cNvCxnSpPr>
            <a:cxnSpLocks/>
            <a:stCxn id="30" idx="1"/>
          </p:cNvCxnSpPr>
          <p:nvPr/>
        </p:nvCxnSpPr>
        <p:spPr>
          <a:xfrm flipH="1">
            <a:off x="6013986" y="2949993"/>
            <a:ext cx="1779608" cy="203008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stCxn id="55" idx="3"/>
          </p:cNvCxnSpPr>
          <p:nvPr/>
        </p:nvCxnSpPr>
        <p:spPr>
          <a:xfrm>
            <a:off x="2087724" y="2185411"/>
            <a:ext cx="2484276" cy="1819653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>
            <a:cxnSpLocks/>
          </p:cNvCxnSpPr>
          <p:nvPr/>
        </p:nvCxnSpPr>
        <p:spPr>
          <a:xfrm>
            <a:off x="1835696" y="4564579"/>
            <a:ext cx="2252128" cy="112469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130431" y="4725144"/>
            <a:ext cx="20473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en-US" altLang="ja-JP" sz="2400" dirty="0">
                <a:sym typeface="Wingdings" panose="05000000000000000000" pitchFamily="2" charset="2"/>
              </a:rPr>
              <a:t>~ 2</a:t>
            </a:r>
            <a:r>
              <a:rPr lang="en-US" altLang="ja-JP" sz="2400" dirty="0"/>
              <a:t>0-100 </a:t>
            </a:r>
            <a:r>
              <a:rPr lang="en-US" altLang="ja-JP" sz="2400" dirty="0">
                <a:latin typeface="Symbol" panose="05050102010706020507" pitchFamily="18" charset="2"/>
              </a:rPr>
              <a:t>m</a:t>
            </a:r>
            <a:r>
              <a:rPr lang="en-US" altLang="ja-JP" sz="2400" dirty="0"/>
              <a:t>b</a:t>
            </a:r>
          </a:p>
          <a:p>
            <a:pPr marL="0" lvl="1" algn="ctr"/>
            <a:r>
              <a:rPr lang="en-US" altLang="ja-JP" sz="2000" i="1" dirty="0"/>
              <a:t>[evaluated from</a:t>
            </a:r>
          </a:p>
          <a:p>
            <a:pPr marL="0" lvl="1" algn="ctr"/>
            <a:r>
              <a:rPr lang="en-US" altLang="ja-JP" sz="2000" i="1" dirty="0"/>
              <a:t> </a:t>
            </a:r>
            <a:r>
              <a:rPr lang="en-US" altLang="ja-JP" sz="2000" dirty="0">
                <a:latin typeface="Symbol" panose="05050102010706020507" pitchFamily="18" charset="2"/>
              </a:rPr>
              <a:t>S</a:t>
            </a:r>
            <a:r>
              <a:rPr lang="en-US" altLang="ja-JP" sz="2000" baseline="30000" dirty="0"/>
              <a:t>+/-</a:t>
            </a:r>
            <a:r>
              <a:rPr lang="en-US" altLang="ja-JP" sz="2000" dirty="0"/>
              <a:t>(1385)</a:t>
            </a:r>
            <a:r>
              <a:rPr lang="en-US" altLang="ja-JP" sz="2000" dirty="0">
                <a:sym typeface="Wingdings" panose="05000000000000000000" pitchFamily="2" charset="2"/>
              </a:rPr>
              <a:t></a:t>
            </a:r>
            <a:r>
              <a:rPr lang="en-US" altLang="ja-JP" sz="2000" dirty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000" baseline="30000" dirty="0">
                <a:sym typeface="Wingdings" panose="05000000000000000000" pitchFamily="2" charset="2"/>
              </a:rPr>
              <a:t>+/-</a:t>
            </a:r>
            <a:r>
              <a:rPr lang="en-US" altLang="ja-JP" sz="2000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</a:p>
          <a:p>
            <a:pPr marL="0" lvl="1" algn="ctr"/>
            <a:r>
              <a:rPr lang="en-US" altLang="ja-JP" sz="2000" i="1" dirty="0">
                <a:sym typeface="Wingdings" panose="05000000000000000000" pitchFamily="2" charset="2"/>
              </a:rPr>
              <a:t>measurement</a:t>
            </a:r>
            <a:r>
              <a:rPr lang="en-US" altLang="ja-JP" sz="2000" i="1" dirty="0"/>
              <a:t>]</a:t>
            </a:r>
            <a:endParaRPr lang="ja-JP" altLang="en-US" sz="2000" i="1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7919250" y="3101829"/>
            <a:ext cx="1282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ym typeface="Wingdings" panose="05000000000000000000" pitchFamily="2" charset="2"/>
              </a:rPr>
              <a:t>~ 100 </a:t>
            </a:r>
            <a:r>
              <a:rPr lang="en-US" altLang="ja-JP" sz="2400" dirty="0" err="1">
                <a:latin typeface="Symbol" panose="05050102010706020507" pitchFamily="18" charset="2"/>
              </a:rPr>
              <a:t>m</a:t>
            </a:r>
            <a:r>
              <a:rPr lang="en-US" altLang="ja-JP" sz="2400" dirty="0" err="1"/>
              <a:t>b</a:t>
            </a:r>
            <a:endParaRPr kumimoji="1" lang="ja-JP" altLang="en-US" sz="2400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179512" y="1736812"/>
            <a:ext cx="1475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chemeClr val="bg1"/>
                </a:solidFill>
                <a:sym typeface="Wingdings" panose="05000000000000000000" pitchFamily="2" charset="2"/>
              </a:rPr>
              <a:t>~ 150</a:t>
            </a:r>
            <a:r>
              <a:rPr lang="en-US" altLang="ja-JP" sz="2800" b="1" dirty="0">
                <a:solidFill>
                  <a:schemeClr val="bg1"/>
                </a:solidFill>
              </a:rPr>
              <a:t> </a:t>
            </a:r>
            <a:r>
              <a:rPr lang="en-US" altLang="ja-JP" sz="2800" b="1" dirty="0">
                <a:solidFill>
                  <a:schemeClr val="bg1"/>
                </a:solidFill>
                <a:latin typeface="Symbol" panose="05050102010706020507" pitchFamily="18" charset="2"/>
              </a:rPr>
              <a:t>m</a:t>
            </a:r>
            <a:r>
              <a:rPr lang="en-US" altLang="ja-JP" sz="2800" b="1" dirty="0">
                <a:solidFill>
                  <a:schemeClr val="bg1"/>
                </a:solidFill>
              </a:rPr>
              <a:t>b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-16022" y="2204864"/>
            <a:ext cx="21644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solidFill>
                  <a:schemeClr val="bg1"/>
                </a:solidFill>
              </a:rPr>
              <a:t>Fit w/ </a:t>
            </a:r>
            <a:r>
              <a:rPr lang="en-US" altLang="ja-JP" dirty="0" err="1">
                <a:solidFill>
                  <a:schemeClr val="bg1"/>
                </a:solidFill>
              </a:rPr>
              <a:t>Flatté</a:t>
            </a:r>
            <a:r>
              <a:rPr lang="en-US" altLang="ja-JP" dirty="0">
                <a:solidFill>
                  <a:schemeClr val="bg1"/>
                </a:solidFill>
              </a:rPr>
              <a:t> formula:</a:t>
            </a:r>
          </a:p>
          <a:p>
            <a:pPr algn="ctr"/>
            <a:r>
              <a:rPr lang="en-US" altLang="ja-JP" dirty="0">
                <a:solidFill>
                  <a:schemeClr val="bg1"/>
                </a:solidFill>
              </a:rPr>
              <a:t>Re(z) ~ 1420 MeV</a:t>
            </a:r>
          </a:p>
          <a:p>
            <a:pPr algn="ctr"/>
            <a:r>
              <a:rPr lang="en-US" altLang="ja-JP" dirty="0">
                <a:solidFill>
                  <a:schemeClr val="bg1"/>
                </a:solidFill>
              </a:rPr>
              <a:t>-</a:t>
            </a:r>
            <a:r>
              <a:rPr lang="en-US" altLang="ja-JP" dirty="0" err="1">
                <a:solidFill>
                  <a:schemeClr val="bg1"/>
                </a:solidFill>
              </a:rPr>
              <a:t>Im</a:t>
            </a:r>
            <a:r>
              <a:rPr lang="en-US" altLang="ja-JP" dirty="0">
                <a:solidFill>
                  <a:schemeClr val="bg1"/>
                </a:solidFill>
              </a:rPr>
              <a:t>(z) ~ 15 MeV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5496" y="6057292"/>
            <a:ext cx="24881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(</a:t>
            </a:r>
            <a:r>
              <a:rPr lang="en-US" altLang="ja-JP" sz="1400" dirty="0">
                <a:latin typeface="Symbol" panose="05050102010706020507" pitchFamily="18" charset="2"/>
              </a:rPr>
              <a:t>S</a:t>
            </a:r>
            <a:r>
              <a:rPr lang="en-US" altLang="ja-JP" sz="1400" dirty="0"/>
              <a:t>(1385)</a:t>
            </a:r>
            <a:r>
              <a:rPr lang="en-US" altLang="ja-JP" sz="1400" dirty="0">
                <a:sym typeface="Wingdings" panose="05000000000000000000" pitchFamily="2" charset="2"/>
              </a:rPr>
              <a:t></a:t>
            </a:r>
            <a:r>
              <a:rPr lang="en-US" altLang="ja-JP" sz="1400" dirty="0" err="1">
                <a:latin typeface="Symbol" panose="05050102010706020507" pitchFamily="18" charset="2"/>
                <a:sym typeface="Wingdings" panose="05000000000000000000" pitchFamily="2" charset="2"/>
              </a:rPr>
              <a:t>pL</a:t>
            </a:r>
            <a:r>
              <a:rPr lang="en-US" altLang="ja-JP" sz="1400" dirty="0">
                <a:latin typeface="Symbol" panose="05050102010706020507" pitchFamily="18" charset="2"/>
                <a:sym typeface="Wingdings" panose="05000000000000000000" pitchFamily="2" charset="2"/>
              </a:rPr>
              <a:t>/</a:t>
            </a:r>
            <a:r>
              <a:rPr lang="en-US" altLang="ja-JP" sz="1400" dirty="0" err="1"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1400" dirty="0">
                <a:sym typeface="Wingdings" panose="05000000000000000000" pitchFamily="2" charset="2"/>
              </a:rPr>
              <a:t> : 87.0/11.7%)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538B29F-95DC-409A-BC59-A2815F1B7B13}"/>
              </a:ext>
            </a:extLst>
          </p:cNvPr>
          <p:cNvSpPr txBox="1"/>
          <p:nvPr/>
        </p:nvSpPr>
        <p:spPr>
          <a:xfrm>
            <a:off x="7333055" y="4149080"/>
            <a:ext cx="19111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lang="en-US" altLang="ja-JP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en-US" altLang="ja-JP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non-resonant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883EC439-36D1-40CC-998D-B01FE4DB4ABB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6732241" y="4980077"/>
            <a:ext cx="1556396" cy="393139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6987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コンテンツ プレースホルダ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42" y="872716"/>
            <a:ext cx="6036083" cy="579463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36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>
                <a:latin typeface="Symbol" panose="05050102010706020507" pitchFamily="18" charset="2"/>
              </a:rPr>
              <a:t>L</a:t>
            </a:r>
            <a:r>
              <a:rPr lang="en-US" altLang="ja-JP" b="1" dirty="0"/>
              <a:t>(1405)</a:t>
            </a:r>
            <a:r>
              <a:rPr lang="en-US" altLang="ja-JP" b="1" dirty="0" err="1"/>
              <a:t>pn</a:t>
            </a:r>
            <a:r>
              <a:rPr lang="en-US" altLang="ja-JP" b="1" dirty="0"/>
              <a:t> Final State Selection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blipFill rotWithShape="1">
                <a:blip r:embed="rId3"/>
                <a:stretch>
                  <a:fillRect l="-7554" t="-5556" r="-5755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5"/>
          <p:cNvSpPr>
            <a:spLocks/>
          </p:cNvSpPr>
          <p:nvPr/>
        </p:nvSpPr>
        <p:spPr bwMode="auto">
          <a:xfrm>
            <a:off x="2573458" y="2061705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5" name="フリーフォーム: 図形 4">
            <a:extLst>
              <a:ext uri="{FF2B5EF4-FFF2-40B4-BE49-F238E27FC236}">
                <a16:creationId xmlns:a16="http://schemas.microsoft.com/office/drawing/2014/main" id="{774763E0-C7C4-4D2E-B3C3-980BC9CF4247}"/>
              </a:ext>
            </a:extLst>
          </p:cNvPr>
          <p:cNvSpPr/>
          <p:nvPr/>
        </p:nvSpPr>
        <p:spPr>
          <a:xfrm>
            <a:off x="3260651" y="2048540"/>
            <a:ext cx="2247014" cy="3685953"/>
          </a:xfrm>
          <a:custGeom>
            <a:avLst/>
            <a:gdLst>
              <a:gd name="connsiteX0" fmla="*/ 0 w 2247014"/>
              <a:gd name="connsiteY0" fmla="*/ 3685953 h 3685953"/>
              <a:gd name="connsiteX1" fmla="*/ 177209 w 2247014"/>
              <a:gd name="connsiteY1" fmla="*/ 3537097 h 3685953"/>
              <a:gd name="connsiteX2" fmla="*/ 382772 w 2247014"/>
              <a:gd name="connsiteY2" fmla="*/ 3352800 h 3685953"/>
              <a:gd name="connsiteX3" fmla="*/ 694661 w 2247014"/>
              <a:gd name="connsiteY3" fmla="*/ 3211032 h 3685953"/>
              <a:gd name="connsiteX4" fmla="*/ 1034902 w 2247014"/>
              <a:gd name="connsiteY4" fmla="*/ 3111795 h 3685953"/>
              <a:gd name="connsiteX5" fmla="*/ 1559442 w 2247014"/>
              <a:gd name="connsiteY5" fmla="*/ 3019646 h 3685953"/>
              <a:gd name="connsiteX6" fmla="*/ 1828800 w 2247014"/>
              <a:gd name="connsiteY6" fmla="*/ 3019646 h 3685953"/>
              <a:gd name="connsiteX7" fmla="*/ 2091070 w 2247014"/>
              <a:gd name="connsiteY7" fmla="*/ 3019646 h 3685953"/>
              <a:gd name="connsiteX8" fmla="*/ 2247014 w 2247014"/>
              <a:gd name="connsiteY8" fmla="*/ 3019646 h 3685953"/>
              <a:gd name="connsiteX9" fmla="*/ 2247014 w 2247014"/>
              <a:gd name="connsiteY9" fmla="*/ 2601432 h 3685953"/>
              <a:gd name="connsiteX10" fmla="*/ 2048540 w 2247014"/>
              <a:gd name="connsiteY10" fmla="*/ 2502195 h 3685953"/>
              <a:gd name="connsiteX11" fmla="*/ 1920949 w 2247014"/>
              <a:gd name="connsiteY11" fmla="*/ 2374604 h 3685953"/>
              <a:gd name="connsiteX12" fmla="*/ 1800447 w 2247014"/>
              <a:gd name="connsiteY12" fmla="*/ 2147776 h 3685953"/>
              <a:gd name="connsiteX13" fmla="*/ 1715386 w 2247014"/>
              <a:gd name="connsiteY13" fmla="*/ 1935125 h 3685953"/>
              <a:gd name="connsiteX14" fmla="*/ 1637414 w 2247014"/>
              <a:gd name="connsiteY14" fmla="*/ 1651590 h 3685953"/>
              <a:gd name="connsiteX15" fmla="*/ 1630326 w 2247014"/>
              <a:gd name="connsiteY15" fmla="*/ 1396409 h 3685953"/>
              <a:gd name="connsiteX16" fmla="*/ 1559442 w 2247014"/>
              <a:gd name="connsiteY16" fmla="*/ 1091609 h 3685953"/>
              <a:gd name="connsiteX17" fmla="*/ 1545265 w 2247014"/>
              <a:gd name="connsiteY17" fmla="*/ 822251 h 3685953"/>
              <a:gd name="connsiteX18" fmla="*/ 1424763 w 2247014"/>
              <a:gd name="connsiteY18" fmla="*/ 368595 h 3685953"/>
              <a:gd name="connsiteX19" fmla="*/ 1403498 w 2247014"/>
              <a:gd name="connsiteY19" fmla="*/ 177209 h 3685953"/>
              <a:gd name="connsiteX20" fmla="*/ 1332614 w 2247014"/>
              <a:gd name="connsiteY20" fmla="*/ 99237 h 3685953"/>
              <a:gd name="connsiteX21" fmla="*/ 1297172 w 2247014"/>
              <a:gd name="connsiteY21" fmla="*/ 0 h 3685953"/>
              <a:gd name="connsiteX22" fmla="*/ 1233377 w 2247014"/>
              <a:gd name="connsiteY22" fmla="*/ 14176 h 3685953"/>
              <a:gd name="connsiteX23" fmla="*/ 1205023 w 2247014"/>
              <a:gd name="connsiteY23" fmla="*/ 184297 h 3685953"/>
              <a:gd name="connsiteX24" fmla="*/ 1162493 w 2247014"/>
              <a:gd name="connsiteY24" fmla="*/ 375683 h 3685953"/>
              <a:gd name="connsiteX25" fmla="*/ 1134140 w 2247014"/>
              <a:gd name="connsiteY25" fmla="*/ 467832 h 3685953"/>
              <a:gd name="connsiteX26" fmla="*/ 1091609 w 2247014"/>
              <a:gd name="connsiteY26" fmla="*/ 637953 h 3685953"/>
              <a:gd name="connsiteX27" fmla="*/ 1070344 w 2247014"/>
              <a:gd name="connsiteY27" fmla="*/ 857693 h 3685953"/>
              <a:gd name="connsiteX28" fmla="*/ 1063256 w 2247014"/>
              <a:gd name="connsiteY28" fmla="*/ 1027813 h 3685953"/>
              <a:gd name="connsiteX29" fmla="*/ 1041991 w 2247014"/>
              <a:gd name="connsiteY29" fmla="*/ 1219200 h 3685953"/>
              <a:gd name="connsiteX30" fmla="*/ 1006549 w 2247014"/>
              <a:gd name="connsiteY30" fmla="*/ 1375144 h 3685953"/>
              <a:gd name="connsiteX31" fmla="*/ 999461 w 2247014"/>
              <a:gd name="connsiteY31" fmla="*/ 1545265 h 3685953"/>
              <a:gd name="connsiteX32" fmla="*/ 978196 w 2247014"/>
              <a:gd name="connsiteY32" fmla="*/ 1807534 h 3685953"/>
              <a:gd name="connsiteX33" fmla="*/ 935665 w 2247014"/>
              <a:gd name="connsiteY33" fmla="*/ 1935125 h 3685953"/>
              <a:gd name="connsiteX34" fmla="*/ 850605 w 2247014"/>
              <a:gd name="connsiteY34" fmla="*/ 2126511 h 3685953"/>
              <a:gd name="connsiteX35" fmla="*/ 786809 w 2247014"/>
              <a:gd name="connsiteY35" fmla="*/ 2289544 h 3685953"/>
              <a:gd name="connsiteX36" fmla="*/ 701749 w 2247014"/>
              <a:gd name="connsiteY36" fmla="*/ 2622697 h 3685953"/>
              <a:gd name="connsiteX37" fmla="*/ 694661 w 2247014"/>
              <a:gd name="connsiteY37" fmla="*/ 2658139 h 3685953"/>
              <a:gd name="connsiteX38" fmla="*/ 503275 w 2247014"/>
              <a:gd name="connsiteY38" fmla="*/ 2962939 h 3685953"/>
              <a:gd name="connsiteX39" fmla="*/ 361507 w 2247014"/>
              <a:gd name="connsiteY39" fmla="*/ 3189767 h 3685953"/>
              <a:gd name="connsiteX40" fmla="*/ 198475 w 2247014"/>
              <a:gd name="connsiteY40" fmla="*/ 3416595 h 3685953"/>
              <a:gd name="connsiteX41" fmla="*/ 99237 w 2247014"/>
              <a:gd name="connsiteY41" fmla="*/ 3572539 h 3685953"/>
              <a:gd name="connsiteX42" fmla="*/ 0 w 2247014"/>
              <a:gd name="connsiteY42" fmla="*/ 3685953 h 3685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247014" h="3685953">
                <a:moveTo>
                  <a:pt x="0" y="3685953"/>
                </a:moveTo>
                <a:lnTo>
                  <a:pt x="177209" y="3537097"/>
                </a:lnTo>
                <a:lnTo>
                  <a:pt x="382772" y="3352800"/>
                </a:lnTo>
                <a:lnTo>
                  <a:pt x="694661" y="3211032"/>
                </a:lnTo>
                <a:lnTo>
                  <a:pt x="1034902" y="3111795"/>
                </a:lnTo>
                <a:lnTo>
                  <a:pt x="1559442" y="3019646"/>
                </a:lnTo>
                <a:lnTo>
                  <a:pt x="1828800" y="3019646"/>
                </a:lnTo>
                <a:lnTo>
                  <a:pt x="2091070" y="3019646"/>
                </a:lnTo>
                <a:lnTo>
                  <a:pt x="2247014" y="3019646"/>
                </a:lnTo>
                <a:lnTo>
                  <a:pt x="2247014" y="2601432"/>
                </a:lnTo>
                <a:lnTo>
                  <a:pt x="2048540" y="2502195"/>
                </a:lnTo>
                <a:lnTo>
                  <a:pt x="1920949" y="2374604"/>
                </a:lnTo>
                <a:lnTo>
                  <a:pt x="1800447" y="2147776"/>
                </a:lnTo>
                <a:lnTo>
                  <a:pt x="1715386" y="1935125"/>
                </a:lnTo>
                <a:lnTo>
                  <a:pt x="1637414" y="1651590"/>
                </a:lnTo>
                <a:lnTo>
                  <a:pt x="1630326" y="1396409"/>
                </a:lnTo>
                <a:lnTo>
                  <a:pt x="1559442" y="1091609"/>
                </a:lnTo>
                <a:lnTo>
                  <a:pt x="1545265" y="822251"/>
                </a:lnTo>
                <a:lnTo>
                  <a:pt x="1424763" y="368595"/>
                </a:lnTo>
                <a:lnTo>
                  <a:pt x="1403498" y="177209"/>
                </a:lnTo>
                <a:lnTo>
                  <a:pt x="1332614" y="99237"/>
                </a:lnTo>
                <a:lnTo>
                  <a:pt x="1297172" y="0"/>
                </a:lnTo>
                <a:lnTo>
                  <a:pt x="1233377" y="14176"/>
                </a:lnTo>
                <a:lnTo>
                  <a:pt x="1205023" y="184297"/>
                </a:lnTo>
                <a:lnTo>
                  <a:pt x="1162493" y="375683"/>
                </a:lnTo>
                <a:lnTo>
                  <a:pt x="1134140" y="467832"/>
                </a:lnTo>
                <a:lnTo>
                  <a:pt x="1091609" y="637953"/>
                </a:lnTo>
                <a:lnTo>
                  <a:pt x="1070344" y="857693"/>
                </a:lnTo>
                <a:lnTo>
                  <a:pt x="1063256" y="1027813"/>
                </a:lnTo>
                <a:lnTo>
                  <a:pt x="1041991" y="1219200"/>
                </a:lnTo>
                <a:lnTo>
                  <a:pt x="1006549" y="1375144"/>
                </a:lnTo>
                <a:lnTo>
                  <a:pt x="999461" y="1545265"/>
                </a:lnTo>
                <a:lnTo>
                  <a:pt x="978196" y="1807534"/>
                </a:lnTo>
                <a:lnTo>
                  <a:pt x="935665" y="1935125"/>
                </a:lnTo>
                <a:lnTo>
                  <a:pt x="850605" y="2126511"/>
                </a:lnTo>
                <a:lnTo>
                  <a:pt x="786809" y="2289544"/>
                </a:lnTo>
                <a:lnTo>
                  <a:pt x="701749" y="2622697"/>
                </a:lnTo>
                <a:lnTo>
                  <a:pt x="694661" y="2658139"/>
                </a:lnTo>
                <a:lnTo>
                  <a:pt x="503275" y="2962939"/>
                </a:lnTo>
                <a:lnTo>
                  <a:pt x="361507" y="3189767"/>
                </a:lnTo>
                <a:lnTo>
                  <a:pt x="198475" y="3416595"/>
                </a:lnTo>
                <a:lnTo>
                  <a:pt x="99237" y="3572539"/>
                </a:lnTo>
                <a:lnTo>
                  <a:pt x="0" y="3685953"/>
                </a:lnTo>
                <a:close/>
              </a:path>
            </a:pathLst>
          </a:cu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2880F57-382D-478B-93EF-366D80073F03}"/>
              </a:ext>
            </a:extLst>
          </p:cNvPr>
          <p:cNvSpPr/>
          <p:nvPr/>
        </p:nvSpPr>
        <p:spPr>
          <a:xfrm>
            <a:off x="-149149" y="1700504"/>
            <a:ext cx="2497105" cy="15841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 dirty="0">
                <a:solidFill>
                  <a:schemeClr val="tx1"/>
                </a:solidFill>
              </a:rPr>
              <a:t>Select </a:t>
            </a:r>
            <a:r>
              <a:rPr lang="en-US" altLang="ja-JP" sz="3200" b="1" dirty="0">
                <a:solidFill>
                  <a:schemeClr val="tx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3200" b="1" dirty="0">
                <a:solidFill>
                  <a:schemeClr val="tx1"/>
                </a:solidFill>
                <a:sym typeface="Wingdings" panose="05000000000000000000" pitchFamily="2" charset="2"/>
              </a:rPr>
              <a:t>(1405)</a:t>
            </a:r>
            <a:r>
              <a:rPr lang="en-US" altLang="ja-JP" sz="3200" b="1" dirty="0" err="1">
                <a:solidFill>
                  <a:schemeClr val="tx1"/>
                </a:solidFill>
                <a:sym typeface="Wingdings" panose="05000000000000000000" pitchFamily="2" charset="2"/>
              </a:rPr>
              <a:t>pn</a:t>
            </a:r>
            <a:r>
              <a:rPr lang="en-US" altLang="ja-JP" sz="3200" b="1" dirty="0">
                <a:solidFill>
                  <a:schemeClr val="tx1"/>
                </a:solidFill>
                <a:sym typeface="Wingdings" panose="05000000000000000000" pitchFamily="2" charset="2"/>
              </a:rPr>
              <a:t> final state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0299BCC-5EF9-4BBB-B168-D7A407851A97}"/>
              </a:ext>
            </a:extLst>
          </p:cNvPr>
          <p:cNvSpPr txBox="1"/>
          <p:nvPr/>
        </p:nvSpPr>
        <p:spPr>
          <a:xfrm>
            <a:off x="30870" y="3423160"/>
            <a:ext cx="22470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/>
              <a:t>Below </a:t>
            </a:r>
            <a:r>
              <a:rPr kumimoji="1" lang="en-US" altLang="ja-JP" dirty="0">
                <a:latin typeface="Symbol" panose="05050102010706020507" pitchFamily="18" charset="2"/>
              </a:rPr>
              <a:t>L</a:t>
            </a:r>
            <a:r>
              <a:rPr kumimoji="1" lang="en-US" altLang="ja-JP" dirty="0"/>
              <a:t>(1520)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/>
              <a:t>Small contribution from </a:t>
            </a:r>
            <a:r>
              <a:rPr lang="en-US" altLang="ja-JP" dirty="0">
                <a:latin typeface="Symbol" panose="05050102010706020507" pitchFamily="18" charset="2"/>
              </a:rPr>
              <a:t>S</a:t>
            </a:r>
            <a:r>
              <a:rPr lang="en-US" altLang="ja-JP" dirty="0"/>
              <a:t>(1385) </a:t>
            </a:r>
            <a:endParaRPr kumimoji="1"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3AD513C-3E35-449A-BF3F-F419F2C4F84F}"/>
              </a:ext>
            </a:extLst>
          </p:cNvPr>
          <p:cNvSpPr txBox="1"/>
          <p:nvPr/>
        </p:nvSpPr>
        <p:spPr>
          <a:xfrm>
            <a:off x="7333055" y="4149080"/>
            <a:ext cx="19111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lang="en-US" altLang="ja-JP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en-US" altLang="ja-JP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non-resonant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2BC78BD7-18F4-4E24-85D0-6416558867BB}"/>
              </a:ext>
            </a:extLst>
          </p:cNvPr>
          <p:cNvCxnSpPr>
            <a:cxnSpLocks/>
            <a:stCxn id="28" idx="2"/>
          </p:cNvCxnSpPr>
          <p:nvPr/>
        </p:nvCxnSpPr>
        <p:spPr>
          <a:xfrm flipH="1">
            <a:off x="6732241" y="4980077"/>
            <a:ext cx="1556396" cy="393139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7190592-39C5-4E56-AF56-7A020206B574}"/>
              </a:ext>
            </a:extLst>
          </p:cNvPr>
          <p:cNvSpPr txBox="1"/>
          <p:nvPr/>
        </p:nvSpPr>
        <p:spPr>
          <a:xfrm>
            <a:off x="3923928" y="4587515"/>
            <a:ext cx="1540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r>
              <a:rPr lang="en-US" altLang="ja-JP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lang="en-US" altLang="ja-JP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774B4EA3-9D2D-49BE-AA99-7A1B3628F6D5}"/>
              </a:ext>
            </a:extLst>
          </p:cNvPr>
          <p:cNvCxnSpPr>
            <a:cxnSpLocks/>
          </p:cNvCxnSpPr>
          <p:nvPr/>
        </p:nvCxnSpPr>
        <p:spPr>
          <a:xfrm>
            <a:off x="1946042" y="2744924"/>
            <a:ext cx="2697966" cy="1620485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6544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コンテンツ プレースホルダ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42" y="872716"/>
            <a:ext cx="6036082" cy="579463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37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>
                <a:latin typeface="+mn-lt"/>
              </a:rPr>
              <a:t>IM(</a:t>
            </a:r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p</a:t>
            </a:r>
            <a:r>
              <a:rPr lang="en-US" altLang="ja-JP" b="1" dirty="0"/>
              <a:t>) in</a:t>
            </a:r>
            <a:r>
              <a:rPr lang="en-US" altLang="ja-JP" b="1" dirty="0">
                <a:latin typeface="Symbol" panose="05050102010706020507" pitchFamily="18" charset="2"/>
              </a:rPr>
              <a:t> L</a:t>
            </a:r>
            <a:r>
              <a:rPr lang="en-US" altLang="ja-JP" b="1" dirty="0"/>
              <a:t>(1405)</a:t>
            </a:r>
            <a:r>
              <a:rPr lang="en-US" altLang="ja-JP" b="1" dirty="0" err="1"/>
              <a:t>pn</a:t>
            </a:r>
            <a:r>
              <a:rPr lang="en-US" altLang="ja-JP" b="1" dirty="0"/>
              <a:t> Final State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876215" y="1491962"/>
                <a:ext cx="1918602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800" b="1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215" y="1491962"/>
                <a:ext cx="1918602" cy="547907"/>
              </a:xfrm>
              <a:prstGeom prst="rect">
                <a:avLst/>
              </a:prstGeom>
              <a:blipFill>
                <a:blip r:embed="rId3"/>
                <a:stretch>
                  <a:fillRect l="-6667" t="-6667" r="-5079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5"/>
          <p:cNvSpPr>
            <a:spLocks/>
          </p:cNvSpPr>
          <p:nvPr/>
        </p:nvSpPr>
        <p:spPr bwMode="auto">
          <a:xfrm>
            <a:off x="4964083" y="5336608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060C85A-4A21-4399-BFC4-5412E1E81E11}"/>
              </a:ext>
            </a:extLst>
          </p:cNvPr>
          <p:cNvSpPr txBox="1"/>
          <p:nvPr/>
        </p:nvSpPr>
        <p:spPr>
          <a:xfrm rot="16200000">
            <a:off x="3858915" y="2521905"/>
            <a:ext cx="130131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C00000"/>
                </a:solidFill>
              </a:rPr>
              <a:t>M(</a:t>
            </a:r>
            <a:r>
              <a:rPr kumimoji="1" lang="en-US" altLang="ja-JP" sz="2800" b="1" dirty="0" err="1">
                <a:solidFill>
                  <a:srgbClr val="C00000"/>
                </a:solidFill>
              </a:rPr>
              <a:t>Kpp</a:t>
            </a:r>
            <a:r>
              <a:rPr lang="en-US" altLang="ja-JP" sz="2800" b="1" dirty="0">
                <a:solidFill>
                  <a:srgbClr val="C00000"/>
                </a:solidFill>
              </a:rPr>
              <a:t>)</a:t>
            </a:r>
            <a:endParaRPr kumimoji="1" lang="ja-JP" altLang="en-US" sz="2800" b="1" dirty="0">
              <a:solidFill>
                <a:srgbClr val="C00000"/>
              </a:solidFill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9B506399-9767-4D29-BEE9-DCBF69D53C04}"/>
              </a:ext>
            </a:extLst>
          </p:cNvPr>
          <p:cNvCxnSpPr>
            <a:cxnSpLocks/>
          </p:cNvCxnSpPr>
          <p:nvPr/>
        </p:nvCxnSpPr>
        <p:spPr>
          <a:xfrm>
            <a:off x="4771184" y="2061705"/>
            <a:ext cx="5226" cy="3784738"/>
          </a:xfrm>
          <a:prstGeom prst="line">
            <a:avLst/>
          </a:prstGeom>
          <a:ln w="635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A7F2F42-9AA5-4976-BD09-5FF3999E79FC}"/>
              </a:ext>
            </a:extLst>
          </p:cNvPr>
          <p:cNvSpPr txBox="1"/>
          <p:nvPr/>
        </p:nvSpPr>
        <p:spPr>
          <a:xfrm>
            <a:off x="6089394" y="2711822"/>
            <a:ext cx="302318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u="sng" dirty="0"/>
              <a:t>Dominant above the threshold</a:t>
            </a:r>
            <a:endParaRPr kumimoji="1" lang="ja-JP" altLang="en-US" sz="3200" b="1" u="sng" dirty="0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C30FF5FB-A98F-4A30-B800-C9776E72ED08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5622889" y="3789040"/>
            <a:ext cx="1978095" cy="959374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435AB4B-E1F3-4F7C-A836-01E3830D793C}"/>
              </a:ext>
            </a:extLst>
          </p:cNvPr>
          <p:cNvSpPr txBox="1"/>
          <p:nvPr/>
        </p:nvSpPr>
        <p:spPr>
          <a:xfrm>
            <a:off x="5622889" y="2074467"/>
            <a:ext cx="1771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r>
              <a:rPr lang="en-US" altLang="ja-JP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右矢印 13">
            <a:extLst>
              <a:ext uri="{FF2B5EF4-FFF2-40B4-BE49-F238E27FC236}">
                <a16:creationId xmlns:a16="http://schemas.microsoft.com/office/drawing/2014/main" id="{3F955356-B7D3-4D6F-A499-CAE1C9BC1D83}"/>
              </a:ext>
            </a:extLst>
          </p:cNvPr>
          <p:cNvSpPr/>
          <p:nvPr/>
        </p:nvSpPr>
        <p:spPr>
          <a:xfrm rot="5400000">
            <a:off x="3879354" y="4090682"/>
            <a:ext cx="715040" cy="553883"/>
          </a:xfrm>
          <a:prstGeom prst="rightArrow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FF00"/>
              </a:gs>
              <a:gs pos="100000">
                <a:srgbClr val="85C2FF"/>
              </a:gs>
              <a:gs pos="100000">
                <a:srgbClr val="C4D6EB"/>
              </a:gs>
              <a:gs pos="100000">
                <a:srgbClr val="AAD0DE"/>
              </a:gs>
              <a:gs pos="100000">
                <a:srgbClr val="EDE5F6"/>
              </a:gs>
              <a:gs pos="100000">
                <a:srgbClr val="ACCFF2"/>
              </a:gs>
              <a:gs pos="100000">
                <a:srgbClr val="FF0000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b="1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FEB1E0F-E95A-4470-991B-3235F964A63C}"/>
              </a:ext>
            </a:extLst>
          </p:cNvPr>
          <p:cNvSpPr txBox="1"/>
          <p:nvPr/>
        </p:nvSpPr>
        <p:spPr>
          <a:xfrm>
            <a:off x="3666690" y="3681028"/>
            <a:ext cx="10493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/>
              <a:t>“</a:t>
            </a:r>
            <a:r>
              <a:rPr kumimoji="1" lang="en-US" altLang="ja-JP" sz="1600" b="1" dirty="0" err="1"/>
              <a:t>Kpp</a:t>
            </a:r>
            <a:r>
              <a:rPr kumimoji="1" lang="en-US" altLang="ja-JP" sz="1600" b="1" dirty="0"/>
              <a:t>” ROI</a:t>
            </a:r>
            <a:endParaRPr kumimoji="1" lang="ja-JP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3818496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コンテンツ プレースホルダ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42" y="872716"/>
            <a:ext cx="6036082" cy="5794639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5229CD0-D31E-4543-9006-D73B00FE97DA}"/>
              </a:ext>
            </a:extLst>
          </p:cNvPr>
          <p:cNvSpPr/>
          <p:nvPr/>
        </p:nvSpPr>
        <p:spPr>
          <a:xfrm>
            <a:off x="43289" y="2132856"/>
            <a:ext cx="3038172" cy="4223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38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>
                <a:latin typeface="+mn-lt"/>
              </a:rPr>
              <a:t>IM(</a:t>
            </a:r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p</a:t>
            </a:r>
            <a:r>
              <a:rPr lang="en-US" altLang="ja-JP" b="1" dirty="0"/>
              <a:t>) in</a:t>
            </a:r>
            <a:r>
              <a:rPr lang="en-US" altLang="ja-JP" b="1" dirty="0">
                <a:latin typeface="Symbol" panose="05050102010706020507" pitchFamily="18" charset="2"/>
              </a:rPr>
              <a:t> L</a:t>
            </a:r>
            <a:r>
              <a:rPr lang="en-US" altLang="ja-JP" b="1" dirty="0"/>
              <a:t>(1405)</a:t>
            </a:r>
            <a:r>
              <a:rPr lang="en-US" altLang="ja-JP" b="1" dirty="0" err="1"/>
              <a:t>pn</a:t>
            </a:r>
            <a:r>
              <a:rPr lang="en-US" altLang="ja-JP" b="1" dirty="0"/>
              <a:t> Final State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876215" y="1491962"/>
                <a:ext cx="1918602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800" b="1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215" y="1491962"/>
                <a:ext cx="1918602" cy="547907"/>
              </a:xfrm>
              <a:prstGeom prst="rect">
                <a:avLst/>
              </a:prstGeom>
              <a:blipFill>
                <a:blip r:embed="rId3"/>
                <a:stretch>
                  <a:fillRect l="-6667" t="-6667" r="-5079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5"/>
          <p:cNvSpPr>
            <a:spLocks/>
          </p:cNvSpPr>
          <p:nvPr/>
        </p:nvSpPr>
        <p:spPr bwMode="auto">
          <a:xfrm>
            <a:off x="4964083" y="5336608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060C85A-4A21-4399-BFC4-5412E1E81E11}"/>
              </a:ext>
            </a:extLst>
          </p:cNvPr>
          <p:cNvSpPr txBox="1"/>
          <p:nvPr/>
        </p:nvSpPr>
        <p:spPr>
          <a:xfrm rot="16200000">
            <a:off x="3858915" y="2521905"/>
            <a:ext cx="130131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C00000"/>
                </a:solidFill>
              </a:rPr>
              <a:t>M(</a:t>
            </a:r>
            <a:r>
              <a:rPr kumimoji="1" lang="en-US" altLang="ja-JP" sz="2800" b="1" dirty="0" err="1">
                <a:solidFill>
                  <a:srgbClr val="C00000"/>
                </a:solidFill>
              </a:rPr>
              <a:t>Kpp</a:t>
            </a:r>
            <a:r>
              <a:rPr lang="en-US" altLang="ja-JP" sz="2800" b="1" dirty="0">
                <a:solidFill>
                  <a:srgbClr val="C00000"/>
                </a:solidFill>
              </a:rPr>
              <a:t>)</a:t>
            </a:r>
            <a:endParaRPr kumimoji="1" lang="ja-JP" altLang="en-US" sz="2800" b="1" dirty="0">
              <a:solidFill>
                <a:srgbClr val="C00000"/>
              </a:solidFill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9B506399-9767-4D29-BEE9-DCBF69D53C04}"/>
              </a:ext>
            </a:extLst>
          </p:cNvPr>
          <p:cNvCxnSpPr>
            <a:cxnSpLocks/>
          </p:cNvCxnSpPr>
          <p:nvPr/>
        </p:nvCxnSpPr>
        <p:spPr>
          <a:xfrm>
            <a:off x="4771184" y="2061705"/>
            <a:ext cx="5226" cy="3784738"/>
          </a:xfrm>
          <a:prstGeom prst="line">
            <a:avLst/>
          </a:prstGeom>
          <a:ln w="635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A7F2F42-9AA5-4976-BD09-5FF3999E79FC}"/>
              </a:ext>
            </a:extLst>
          </p:cNvPr>
          <p:cNvSpPr txBox="1"/>
          <p:nvPr/>
        </p:nvSpPr>
        <p:spPr>
          <a:xfrm>
            <a:off x="6089394" y="2711822"/>
            <a:ext cx="302318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u="sng" dirty="0"/>
              <a:t>Dominant above the threshold</a:t>
            </a:r>
            <a:endParaRPr kumimoji="1" lang="ja-JP" altLang="en-US" sz="3200" b="1" u="sng" dirty="0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C30FF5FB-A98F-4A30-B800-C9776E72ED08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5622889" y="3789040"/>
            <a:ext cx="1978095" cy="959374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8704B063-2422-4C49-BE4F-60006E9DF35C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3258233" y="4332916"/>
            <a:ext cx="972114" cy="7882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2A3D8B7A-6389-4CE4-9958-7A4E872E062E}"/>
              </a:ext>
            </a:extLst>
          </p:cNvPr>
          <p:cNvCxnSpPr>
            <a:cxnSpLocks/>
          </p:cNvCxnSpPr>
          <p:nvPr/>
        </p:nvCxnSpPr>
        <p:spPr>
          <a:xfrm>
            <a:off x="3659594" y="2061705"/>
            <a:ext cx="0" cy="3711424"/>
          </a:xfrm>
          <a:prstGeom prst="line">
            <a:avLst/>
          </a:prstGeom>
          <a:ln w="635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C7D9021-07F8-4E6B-AB7B-8B2DBF3C8922}"/>
              </a:ext>
            </a:extLst>
          </p:cNvPr>
          <p:cNvSpPr txBox="1"/>
          <p:nvPr/>
        </p:nvSpPr>
        <p:spPr>
          <a:xfrm rot="16200000">
            <a:off x="2658441" y="2521906"/>
            <a:ext cx="1326004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00B050"/>
                </a:solidFill>
              </a:rPr>
              <a:t>M(</a:t>
            </a:r>
            <a:r>
              <a:rPr kumimoji="1" lang="en-US" altLang="ja-JP" sz="2800" b="1" dirty="0" err="1">
                <a:solidFill>
                  <a:srgbClr val="00B050"/>
                </a:solidFill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>
                <a:solidFill>
                  <a:srgbClr val="00B050"/>
                </a:solidFill>
              </a:rPr>
              <a:t>p</a:t>
            </a:r>
            <a:r>
              <a:rPr lang="en-US" altLang="ja-JP" sz="2800" b="1" dirty="0">
                <a:solidFill>
                  <a:srgbClr val="00B050"/>
                </a:solidFill>
              </a:rPr>
              <a:t>)</a:t>
            </a:r>
            <a:endParaRPr kumimoji="1" lang="ja-JP" altLang="en-US" sz="2800" b="1" dirty="0">
              <a:solidFill>
                <a:srgbClr val="00B050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E0A25CF-8CEF-4388-BA04-F62165FD2371}"/>
              </a:ext>
            </a:extLst>
          </p:cNvPr>
          <p:cNvSpPr txBox="1"/>
          <p:nvPr/>
        </p:nvSpPr>
        <p:spPr>
          <a:xfrm>
            <a:off x="-508" y="5000979"/>
            <a:ext cx="338437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i="1" dirty="0">
                <a:solidFill>
                  <a:srgbClr val="00B050"/>
                </a:solidFill>
              </a:rPr>
              <a:t>This will</a:t>
            </a:r>
            <a:r>
              <a:rPr kumimoji="1" lang="en-US" altLang="ja-JP" sz="2400" b="1" i="1" dirty="0">
                <a:solidFill>
                  <a:srgbClr val="00B050"/>
                </a:solidFill>
              </a:rPr>
              <a:t> be due to phase-space limitation of</a:t>
            </a:r>
          </a:p>
          <a:p>
            <a:pPr algn="ctr"/>
            <a:r>
              <a:rPr kumimoji="1" lang="en-US" altLang="ja-JP" sz="2400" b="1" i="1" dirty="0">
                <a:solidFill>
                  <a:srgbClr val="00B050"/>
                </a:solidFill>
              </a:rPr>
              <a:t>“K</a:t>
            </a:r>
            <a:r>
              <a:rPr kumimoji="1" lang="en-US" altLang="ja-JP" sz="2400" b="1" i="1" baseline="30000" dirty="0">
                <a:solidFill>
                  <a:srgbClr val="00B050"/>
                </a:solidFill>
              </a:rPr>
              <a:t>-</a:t>
            </a:r>
            <a:r>
              <a:rPr kumimoji="1" lang="en-US" altLang="ja-JP" sz="2400" b="1" i="1" dirty="0">
                <a:solidFill>
                  <a:srgbClr val="00B050"/>
                </a:solidFill>
              </a:rPr>
              <a:t>pp”</a:t>
            </a:r>
            <a:r>
              <a:rPr kumimoji="1" lang="en-US" altLang="ja-JP" sz="2400" b="1" i="1" dirty="0">
                <a:solidFill>
                  <a:srgbClr val="00B050"/>
                </a:solidFill>
                <a:sym typeface="Wingdings" panose="05000000000000000000" pitchFamily="2" charset="2"/>
              </a:rPr>
              <a:t></a:t>
            </a:r>
            <a:r>
              <a:rPr kumimoji="1" lang="en-US" altLang="ja-JP" sz="2400" b="1" i="1" dirty="0" err="1">
                <a:solidFill>
                  <a:srgbClr val="00B050"/>
                </a:solidFill>
                <a:latin typeface="Symbol" panose="05050102010706020507" pitchFamily="18" charset="2"/>
              </a:rPr>
              <a:t>pS</a:t>
            </a:r>
            <a:r>
              <a:rPr kumimoji="1" lang="en-US" altLang="ja-JP" sz="2400" b="1" i="1" dirty="0" err="1">
                <a:solidFill>
                  <a:srgbClr val="00B050"/>
                </a:solidFill>
              </a:rPr>
              <a:t>N</a:t>
            </a:r>
            <a:r>
              <a:rPr kumimoji="1" lang="en-US" altLang="ja-JP" sz="2400" b="1" i="1" dirty="0">
                <a:solidFill>
                  <a:srgbClr val="00B050"/>
                </a:solidFill>
              </a:rPr>
              <a:t> decay.</a:t>
            </a:r>
            <a:endParaRPr kumimoji="1" lang="ja-JP" altLang="en-US" sz="2400" b="1" i="1" dirty="0">
              <a:solidFill>
                <a:srgbClr val="00B050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435AB4B-E1F3-4F7C-A836-01E3830D793C}"/>
              </a:ext>
            </a:extLst>
          </p:cNvPr>
          <p:cNvSpPr txBox="1"/>
          <p:nvPr/>
        </p:nvSpPr>
        <p:spPr>
          <a:xfrm>
            <a:off x="5622889" y="2074467"/>
            <a:ext cx="1771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r>
              <a:rPr lang="en-US" altLang="ja-JP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45F80B3-F1D1-4531-A1C6-6C3486F7BA84}"/>
              </a:ext>
            </a:extLst>
          </p:cNvPr>
          <p:cNvSpPr txBox="1"/>
          <p:nvPr/>
        </p:nvSpPr>
        <p:spPr>
          <a:xfrm>
            <a:off x="-508" y="3917417"/>
            <a:ext cx="3258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BUT, statistically, </a:t>
            </a:r>
          </a:p>
          <a:p>
            <a:pPr algn="ctr"/>
            <a:r>
              <a:rPr lang="en-US" altLang="ja-JP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NO significant structure</a:t>
            </a:r>
            <a:endParaRPr kumimoji="1" lang="ja-JP" altLang="en-US" sz="2400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36D61CE-D8B5-4BB5-AB05-FE305775DB82}"/>
              </a:ext>
            </a:extLst>
          </p:cNvPr>
          <p:cNvSpPr txBox="1"/>
          <p:nvPr/>
        </p:nvSpPr>
        <p:spPr>
          <a:xfrm>
            <a:off x="43289" y="2149665"/>
            <a:ext cx="297192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/>
              <a:t>“</a:t>
            </a:r>
            <a:r>
              <a:rPr lang="en-US" altLang="ja-JP" sz="2400" b="1" dirty="0" err="1"/>
              <a:t>Kpp</a:t>
            </a:r>
            <a:r>
              <a:rPr lang="en-US" altLang="ja-JP" sz="2400" b="1" dirty="0"/>
              <a:t>”</a:t>
            </a:r>
            <a:r>
              <a:rPr lang="en-US" altLang="ja-JP" sz="2400" b="1" dirty="0">
                <a:sym typeface="Wingdings" panose="05000000000000000000" pitchFamily="2" charset="2"/>
              </a:rPr>
              <a:t></a:t>
            </a:r>
            <a:r>
              <a:rPr lang="en-US" altLang="ja-JP" sz="2400" b="1" dirty="0" err="1">
                <a:latin typeface="Symbol" panose="05050102010706020507" pitchFamily="18" charset="2"/>
              </a:rPr>
              <a:t>pS</a:t>
            </a:r>
            <a:r>
              <a:rPr lang="en-US" altLang="ja-JP" sz="2400" b="1" dirty="0" err="1"/>
              <a:t>N</a:t>
            </a:r>
            <a:r>
              <a:rPr lang="en-US" altLang="ja-JP" sz="2400" b="1" dirty="0"/>
              <a:t> </a:t>
            </a:r>
            <a:r>
              <a:rPr lang="en-US" altLang="ja-JP" sz="2400" b="1" dirty="0" err="1"/>
              <a:t>mesonic</a:t>
            </a:r>
            <a:r>
              <a:rPr lang="en-US" altLang="ja-JP" sz="2400" b="1" dirty="0"/>
              <a:t> decay is theoretically expected to be the dominant channel</a:t>
            </a:r>
            <a:endParaRPr kumimoji="1" lang="ja-JP" altLang="en-US" sz="2400" b="1" dirty="0"/>
          </a:p>
        </p:txBody>
      </p:sp>
      <p:sp>
        <p:nvSpPr>
          <p:cNvPr id="22" name="右矢印 13">
            <a:extLst>
              <a:ext uri="{FF2B5EF4-FFF2-40B4-BE49-F238E27FC236}">
                <a16:creationId xmlns:a16="http://schemas.microsoft.com/office/drawing/2014/main" id="{3F955356-B7D3-4D6F-A499-CAE1C9BC1D83}"/>
              </a:ext>
            </a:extLst>
          </p:cNvPr>
          <p:cNvSpPr/>
          <p:nvPr/>
        </p:nvSpPr>
        <p:spPr>
          <a:xfrm rot="5400000">
            <a:off x="3879354" y="4090682"/>
            <a:ext cx="715040" cy="553883"/>
          </a:xfrm>
          <a:prstGeom prst="rightArrow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FF00"/>
              </a:gs>
              <a:gs pos="100000">
                <a:srgbClr val="85C2FF"/>
              </a:gs>
              <a:gs pos="100000">
                <a:srgbClr val="C4D6EB"/>
              </a:gs>
              <a:gs pos="100000">
                <a:srgbClr val="AAD0DE"/>
              </a:gs>
              <a:gs pos="100000">
                <a:srgbClr val="EDE5F6"/>
              </a:gs>
              <a:gs pos="100000">
                <a:srgbClr val="ACCFF2"/>
              </a:gs>
              <a:gs pos="100000">
                <a:srgbClr val="FF0000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b="1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FEB1E0F-E95A-4470-991B-3235F964A63C}"/>
              </a:ext>
            </a:extLst>
          </p:cNvPr>
          <p:cNvSpPr txBox="1"/>
          <p:nvPr/>
        </p:nvSpPr>
        <p:spPr>
          <a:xfrm>
            <a:off x="3666690" y="3681028"/>
            <a:ext cx="10493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/>
              <a:t>“</a:t>
            </a:r>
            <a:r>
              <a:rPr kumimoji="1" lang="en-US" altLang="ja-JP" sz="1600" b="1" dirty="0" err="1"/>
              <a:t>Kpp</a:t>
            </a:r>
            <a:r>
              <a:rPr kumimoji="1" lang="en-US" altLang="ja-JP" sz="1600" b="1" dirty="0"/>
              <a:t>” ROI</a:t>
            </a:r>
            <a:endParaRPr kumimoji="1" lang="ja-JP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3206521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コンテンツ プレースホルダ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454" y="872716"/>
            <a:ext cx="6036082" cy="579463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39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PS Limitation of 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</a:t>
            </a:r>
            <a:r>
              <a:rPr lang="en-US" altLang="ja-JP" b="1" dirty="0">
                <a:sym typeface="Wingdings" panose="05000000000000000000" pitchFamily="2" charset="2"/>
              </a:rPr>
              <a:t></a:t>
            </a:r>
            <a:r>
              <a:rPr lang="en-US" altLang="ja-JP" b="1" dirty="0" err="1"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b="1" dirty="0" err="1">
                <a:sym typeface="Wingdings" panose="05000000000000000000" pitchFamily="2" charset="2"/>
              </a:rPr>
              <a:t>p</a:t>
            </a:r>
            <a:r>
              <a:rPr lang="en-US" altLang="ja-JP" b="1" dirty="0">
                <a:sym typeface="Wingdings" panose="05000000000000000000" pitchFamily="2" charset="2"/>
              </a:rPr>
              <a:t> Decay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4290627" y="1491962"/>
                <a:ext cx="1918602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800" b="1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0627" y="1491962"/>
                <a:ext cx="1918602" cy="547907"/>
              </a:xfrm>
              <a:prstGeom prst="rect">
                <a:avLst/>
              </a:prstGeom>
              <a:blipFill>
                <a:blip r:embed="rId4"/>
                <a:stretch>
                  <a:fillRect l="-6667" t="-6667" r="-5079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5"/>
          <p:cNvSpPr>
            <a:spLocks/>
          </p:cNvSpPr>
          <p:nvPr/>
        </p:nvSpPr>
        <p:spPr bwMode="auto">
          <a:xfrm>
            <a:off x="7390568" y="2776094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060C85A-4A21-4399-BFC4-5412E1E81E11}"/>
              </a:ext>
            </a:extLst>
          </p:cNvPr>
          <p:cNvSpPr txBox="1"/>
          <p:nvPr/>
        </p:nvSpPr>
        <p:spPr>
          <a:xfrm rot="16200000">
            <a:off x="5273327" y="2521905"/>
            <a:ext cx="130131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C00000"/>
                </a:solidFill>
              </a:rPr>
              <a:t>M(</a:t>
            </a:r>
            <a:r>
              <a:rPr kumimoji="1" lang="en-US" altLang="ja-JP" sz="2800" b="1" dirty="0" err="1">
                <a:solidFill>
                  <a:srgbClr val="C00000"/>
                </a:solidFill>
              </a:rPr>
              <a:t>Kpp</a:t>
            </a:r>
            <a:r>
              <a:rPr lang="en-US" altLang="ja-JP" sz="2800" b="1" dirty="0">
                <a:solidFill>
                  <a:srgbClr val="C00000"/>
                </a:solidFill>
              </a:rPr>
              <a:t>)</a:t>
            </a:r>
            <a:endParaRPr kumimoji="1" lang="ja-JP" altLang="en-US" sz="2800" b="1" dirty="0">
              <a:solidFill>
                <a:srgbClr val="C00000"/>
              </a:solidFill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9B506399-9767-4D29-BEE9-DCBF69D53C04}"/>
              </a:ext>
            </a:extLst>
          </p:cNvPr>
          <p:cNvCxnSpPr>
            <a:cxnSpLocks/>
          </p:cNvCxnSpPr>
          <p:nvPr/>
        </p:nvCxnSpPr>
        <p:spPr>
          <a:xfrm>
            <a:off x="6185596" y="2061705"/>
            <a:ext cx="5226" cy="3784738"/>
          </a:xfrm>
          <a:prstGeom prst="line">
            <a:avLst/>
          </a:prstGeom>
          <a:ln w="635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2A3D8B7A-6389-4CE4-9958-7A4E872E062E}"/>
              </a:ext>
            </a:extLst>
          </p:cNvPr>
          <p:cNvCxnSpPr>
            <a:cxnSpLocks/>
          </p:cNvCxnSpPr>
          <p:nvPr/>
        </p:nvCxnSpPr>
        <p:spPr>
          <a:xfrm>
            <a:off x="5074006" y="2061705"/>
            <a:ext cx="0" cy="3711424"/>
          </a:xfrm>
          <a:prstGeom prst="line">
            <a:avLst/>
          </a:prstGeom>
          <a:ln w="635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C7D9021-07F8-4E6B-AB7B-8B2DBF3C8922}"/>
              </a:ext>
            </a:extLst>
          </p:cNvPr>
          <p:cNvSpPr txBox="1"/>
          <p:nvPr/>
        </p:nvSpPr>
        <p:spPr>
          <a:xfrm rot="16200000">
            <a:off x="4072853" y="2521906"/>
            <a:ext cx="1326004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00B050"/>
                </a:solidFill>
              </a:rPr>
              <a:t>M(</a:t>
            </a:r>
            <a:r>
              <a:rPr kumimoji="1" lang="en-US" altLang="ja-JP" sz="2800" b="1" dirty="0" err="1">
                <a:solidFill>
                  <a:srgbClr val="00B050"/>
                </a:solidFill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>
                <a:solidFill>
                  <a:srgbClr val="00B050"/>
                </a:solidFill>
              </a:rPr>
              <a:t>p</a:t>
            </a:r>
            <a:r>
              <a:rPr lang="en-US" altLang="ja-JP" sz="2800" b="1" dirty="0">
                <a:solidFill>
                  <a:srgbClr val="00B050"/>
                </a:solidFill>
              </a:rPr>
              <a:t>)</a:t>
            </a:r>
            <a:endParaRPr kumimoji="1" lang="ja-JP" altLang="en-US" sz="2800" b="1" dirty="0">
              <a:solidFill>
                <a:srgbClr val="00B050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435AB4B-E1F3-4F7C-A836-01E3830D793C}"/>
              </a:ext>
            </a:extLst>
          </p:cNvPr>
          <p:cNvSpPr txBox="1"/>
          <p:nvPr/>
        </p:nvSpPr>
        <p:spPr>
          <a:xfrm>
            <a:off x="7037301" y="2074467"/>
            <a:ext cx="1771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r>
              <a:rPr lang="en-US" altLang="ja-JP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8EF35EE-72E2-44CA-8A73-60EDA29D40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0" y="1808456"/>
            <a:ext cx="3593976" cy="345021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F2E17B4-E1A0-4C13-AD1F-BA1C1CDEDE8A}"/>
              </a:ext>
            </a:extLst>
          </p:cNvPr>
          <p:cNvSpPr txBox="1"/>
          <p:nvPr/>
        </p:nvSpPr>
        <p:spPr>
          <a:xfrm>
            <a:off x="25675" y="5834618"/>
            <a:ext cx="29542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err="1">
                <a:solidFill>
                  <a:srgbClr val="0070C0"/>
                </a:solidFill>
              </a:rPr>
              <a:t>Kpp</a:t>
            </a:r>
            <a:r>
              <a:rPr kumimoji="1" lang="en-US" altLang="ja-JP" sz="2000" b="1" dirty="0">
                <a:solidFill>
                  <a:srgbClr val="0070C0"/>
                </a:solidFill>
              </a:rPr>
              <a:t> BW obtained with </a:t>
            </a:r>
            <a:r>
              <a:rPr kumimoji="1" lang="en-US" altLang="ja-JP" sz="20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 err="1">
                <a:solidFill>
                  <a:srgbClr val="0070C0"/>
                </a:solidFill>
              </a:rPr>
              <a:t>p</a:t>
            </a:r>
            <a:endParaRPr kumimoji="1" lang="en-US" altLang="ja-JP" sz="2000" b="1" dirty="0">
              <a:solidFill>
                <a:srgbClr val="0070C0"/>
              </a:solidFill>
            </a:endParaRP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53550E68-3114-4EF3-BED6-9E42EBF55E1F}"/>
              </a:ext>
            </a:extLst>
          </p:cNvPr>
          <p:cNvCxnSpPr/>
          <p:nvPr/>
        </p:nvCxnSpPr>
        <p:spPr>
          <a:xfrm flipV="1">
            <a:off x="350738" y="4590269"/>
            <a:ext cx="464038" cy="99948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615B78C-645F-45A1-98C0-1D4BF7ED829C}"/>
              </a:ext>
            </a:extLst>
          </p:cNvPr>
          <p:cNvSpPr txBox="1"/>
          <p:nvPr/>
        </p:nvSpPr>
        <p:spPr>
          <a:xfrm>
            <a:off x="1430076" y="1398860"/>
            <a:ext cx="23839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/>
              <a:t>Phase space of </a:t>
            </a:r>
            <a:r>
              <a:rPr lang="en-US" altLang="ja-JP" sz="2000" b="1" dirty="0" err="1">
                <a:latin typeface="Symbol" panose="05050102010706020507" pitchFamily="18" charset="2"/>
              </a:rPr>
              <a:t>pS</a:t>
            </a:r>
            <a:r>
              <a:rPr lang="en-US" altLang="ja-JP" sz="2000" b="1" dirty="0" err="1"/>
              <a:t>pn</a:t>
            </a:r>
            <a:endParaRPr kumimoji="1" lang="ja-JP" altLang="en-US" sz="2000" b="1" dirty="0"/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08529803-D4BB-45EF-A21F-59FEF28A5568}"/>
              </a:ext>
            </a:extLst>
          </p:cNvPr>
          <p:cNvCxnSpPr>
            <a:cxnSpLocks/>
          </p:cNvCxnSpPr>
          <p:nvPr/>
        </p:nvCxnSpPr>
        <p:spPr>
          <a:xfrm flipH="1">
            <a:off x="2888508" y="1827921"/>
            <a:ext cx="82263" cy="88099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59DEAAC-76B2-464D-B50D-3F858F6A0DCE}"/>
              </a:ext>
            </a:extLst>
          </p:cNvPr>
          <p:cNvSpPr txBox="1"/>
          <p:nvPr/>
        </p:nvSpPr>
        <p:spPr>
          <a:xfrm>
            <a:off x="831476" y="5329706"/>
            <a:ext cx="2876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</a:rPr>
              <a:t>[BW] * [phase space]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1891B27D-FD34-4C42-B4E4-61FB72F7818B}"/>
              </a:ext>
            </a:extLst>
          </p:cNvPr>
          <p:cNvSpPr/>
          <p:nvPr/>
        </p:nvSpPr>
        <p:spPr>
          <a:xfrm>
            <a:off x="1021492" y="3904735"/>
            <a:ext cx="2242751" cy="1013254"/>
          </a:xfrm>
          <a:custGeom>
            <a:avLst/>
            <a:gdLst>
              <a:gd name="connsiteX0" fmla="*/ 0 w 2242751"/>
              <a:gd name="connsiteY0" fmla="*/ 1011195 h 1013254"/>
              <a:gd name="connsiteX1" fmla="*/ 152400 w 2242751"/>
              <a:gd name="connsiteY1" fmla="*/ 881449 h 1013254"/>
              <a:gd name="connsiteX2" fmla="*/ 160638 w 2242751"/>
              <a:gd name="connsiteY2" fmla="*/ 864973 h 1013254"/>
              <a:gd name="connsiteX3" fmla="*/ 166816 w 2242751"/>
              <a:gd name="connsiteY3" fmla="*/ 858795 h 1013254"/>
              <a:gd name="connsiteX4" fmla="*/ 168876 w 2242751"/>
              <a:gd name="connsiteY4" fmla="*/ 854676 h 1013254"/>
              <a:gd name="connsiteX5" fmla="*/ 300681 w 2242751"/>
              <a:gd name="connsiteY5" fmla="*/ 558114 h 1013254"/>
              <a:gd name="connsiteX6" fmla="*/ 438665 w 2242751"/>
              <a:gd name="connsiteY6" fmla="*/ 158579 h 1013254"/>
              <a:gd name="connsiteX7" fmla="*/ 578708 w 2242751"/>
              <a:gd name="connsiteY7" fmla="*/ 35011 h 1013254"/>
              <a:gd name="connsiteX8" fmla="*/ 737286 w 2242751"/>
              <a:gd name="connsiteY8" fmla="*/ 4119 h 1013254"/>
              <a:gd name="connsiteX9" fmla="*/ 883508 w 2242751"/>
              <a:gd name="connsiteY9" fmla="*/ 0 h 1013254"/>
              <a:gd name="connsiteX10" fmla="*/ 1009135 w 2242751"/>
              <a:gd name="connsiteY10" fmla="*/ 47368 h 1013254"/>
              <a:gd name="connsiteX11" fmla="*/ 1159476 w 2242751"/>
              <a:gd name="connsiteY11" fmla="*/ 100914 h 1013254"/>
              <a:gd name="connsiteX12" fmla="*/ 1305697 w 2242751"/>
              <a:gd name="connsiteY12" fmla="*/ 133865 h 1013254"/>
              <a:gd name="connsiteX13" fmla="*/ 1443681 w 2242751"/>
              <a:gd name="connsiteY13" fmla="*/ 179173 h 1013254"/>
              <a:gd name="connsiteX14" fmla="*/ 1583724 w 2242751"/>
              <a:gd name="connsiteY14" fmla="*/ 212124 h 1013254"/>
              <a:gd name="connsiteX15" fmla="*/ 1734065 w 2242751"/>
              <a:gd name="connsiteY15" fmla="*/ 240957 h 1013254"/>
              <a:gd name="connsiteX16" fmla="*/ 1888524 w 2242751"/>
              <a:gd name="connsiteY16" fmla="*/ 275968 h 1013254"/>
              <a:gd name="connsiteX17" fmla="*/ 2020330 w 2242751"/>
              <a:gd name="connsiteY17" fmla="*/ 296562 h 1013254"/>
              <a:gd name="connsiteX18" fmla="*/ 2164492 w 2242751"/>
              <a:gd name="connsiteY18" fmla="*/ 333633 h 1013254"/>
              <a:gd name="connsiteX19" fmla="*/ 2242751 w 2242751"/>
              <a:gd name="connsiteY19" fmla="*/ 339811 h 1013254"/>
              <a:gd name="connsiteX20" fmla="*/ 2240692 w 2242751"/>
              <a:gd name="connsiteY20" fmla="*/ 1013254 h 1013254"/>
              <a:gd name="connsiteX21" fmla="*/ 0 w 2242751"/>
              <a:gd name="connsiteY21" fmla="*/ 1011195 h 1013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242751" h="1013254">
                <a:moveTo>
                  <a:pt x="0" y="1011195"/>
                </a:moveTo>
                <a:lnTo>
                  <a:pt x="152400" y="881449"/>
                </a:lnTo>
                <a:cubicBezTo>
                  <a:pt x="155146" y="875957"/>
                  <a:pt x="157341" y="870153"/>
                  <a:pt x="160638" y="864973"/>
                </a:cubicBezTo>
                <a:cubicBezTo>
                  <a:pt x="162202" y="862516"/>
                  <a:pt x="164997" y="861069"/>
                  <a:pt x="166816" y="858795"/>
                </a:cubicBezTo>
                <a:cubicBezTo>
                  <a:pt x="167775" y="857596"/>
                  <a:pt x="168189" y="856049"/>
                  <a:pt x="168876" y="854676"/>
                </a:cubicBezTo>
                <a:lnTo>
                  <a:pt x="300681" y="558114"/>
                </a:lnTo>
                <a:lnTo>
                  <a:pt x="438665" y="158579"/>
                </a:lnTo>
                <a:lnTo>
                  <a:pt x="578708" y="35011"/>
                </a:lnTo>
                <a:lnTo>
                  <a:pt x="737286" y="4119"/>
                </a:lnTo>
                <a:lnTo>
                  <a:pt x="883508" y="0"/>
                </a:lnTo>
                <a:lnTo>
                  <a:pt x="1009135" y="47368"/>
                </a:lnTo>
                <a:lnTo>
                  <a:pt x="1159476" y="100914"/>
                </a:lnTo>
                <a:lnTo>
                  <a:pt x="1305697" y="133865"/>
                </a:lnTo>
                <a:lnTo>
                  <a:pt x="1443681" y="179173"/>
                </a:lnTo>
                <a:lnTo>
                  <a:pt x="1583724" y="212124"/>
                </a:lnTo>
                <a:lnTo>
                  <a:pt x="1734065" y="240957"/>
                </a:lnTo>
                <a:lnTo>
                  <a:pt x="1888524" y="275968"/>
                </a:lnTo>
                <a:lnTo>
                  <a:pt x="2020330" y="296562"/>
                </a:lnTo>
                <a:lnTo>
                  <a:pt x="2164492" y="333633"/>
                </a:lnTo>
                <a:lnTo>
                  <a:pt x="2242751" y="339811"/>
                </a:lnTo>
                <a:cubicBezTo>
                  <a:pt x="2242065" y="564292"/>
                  <a:pt x="2241378" y="788773"/>
                  <a:pt x="2240692" y="1013254"/>
                </a:cubicBezTo>
                <a:lnTo>
                  <a:pt x="0" y="1011195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フリーフォーム: 図形 28">
            <a:extLst>
              <a:ext uri="{FF2B5EF4-FFF2-40B4-BE49-F238E27FC236}">
                <a16:creationId xmlns:a16="http://schemas.microsoft.com/office/drawing/2014/main" id="{006DB927-F34F-49BE-B70C-263AE62A565E}"/>
              </a:ext>
            </a:extLst>
          </p:cNvPr>
          <p:cNvSpPr/>
          <p:nvPr/>
        </p:nvSpPr>
        <p:spPr>
          <a:xfrm>
            <a:off x="5482271" y="5110359"/>
            <a:ext cx="3321442" cy="681012"/>
          </a:xfrm>
          <a:custGeom>
            <a:avLst/>
            <a:gdLst>
              <a:gd name="connsiteX0" fmla="*/ 0 w 2242751"/>
              <a:gd name="connsiteY0" fmla="*/ 1011195 h 1013254"/>
              <a:gd name="connsiteX1" fmla="*/ 152400 w 2242751"/>
              <a:gd name="connsiteY1" fmla="*/ 881449 h 1013254"/>
              <a:gd name="connsiteX2" fmla="*/ 160638 w 2242751"/>
              <a:gd name="connsiteY2" fmla="*/ 864973 h 1013254"/>
              <a:gd name="connsiteX3" fmla="*/ 166816 w 2242751"/>
              <a:gd name="connsiteY3" fmla="*/ 858795 h 1013254"/>
              <a:gd name="connsiteX4" fmla="*/ 168876 w 2242751"/>
              <a:gd name="connsiteY4" fmla="*/ 854676 h 1013254"/>
              <a:gd name="connsiteX5" fmla="*/ 300681 w 2242751"/>
              <a:gd name="connsiteY5" fmla="*/ 558114 h 1013254"/>
              <a:gd name="connsiteX6" fmla="*/ 438665 w 2242751"/>
              <a:gd name="connsiteY6" fmla="*/ 158579 h 1013254"/>
              <a:gd name="connsiteX7" fmla="*/ 578708 w 2242751"/>
              <a:gd name="connsiteY7" fmla="*/ 35011 h 1013254"/>
              <a:gd name="connsiteX8" fmla="*/ 737286 w 2242751"/>
              <a:gd name="connsiteY8" fmla="*/ 4119 h 1013254"/>
              <a:gd name="connsiteX9" fmla="*/ 883508 w 2242751"/>
              <a:gd name="connsiteY9" fmla="*/ 0 h 1013254"/>
              <a:gd name="connsiteX10" fmla="*/ 1009135 w 2242751"/>
              <a:gd name="connsiteY10" fmla="*/ 47368 h 1013254"/>
              <a:gd name="connsiteX11" fmla="*/ 1159476 w 2242751"/>
              <a:gd name="connsiteY11" fmla="*/ 100914 h 1013254"/>
              <a:gd name="connsiteX12" fmla="*/ 1305697 w 2242751"/>
              <a:gd name="connsiteY12" fmla="*/ 133865 h 1013254"/>
              <a:gd name="connsiteX13" fmla="*/ 1443681 w 2242751"/>
              <a:gd name="connsiteY13" fmla="*/ 179173 h 1013254"/>
              <a:gd name="connsiteX14" fmla="*/ 1583724 w 2242751"/>
              <a:gd name="connsiteY14" fmla="*/ 212124 h 1013254"/>
              <a:gd name="connsiteX15" fmla="*/ 1734065 w 2242751"/>
              <a:gd name="connsiteY15" fmla="*/ 240957 h 1013254"/>
              <a:gd name="connsiteX16" fmla="*/ 1888524 w 2242751"/>
              <a:gd name="connsiteY16" fmla="*/ 275968 h 1013254"/>
              <a:gd name="connsiteX17" fmla="*/ 2020330 w 2242751"/>
              <a:gd name="connsiteY17" fmla="*/ 296562 h 1013254"/>
              <a:gd name="connsiteX18" fmla="*/ 2164492 w 2242751"/>
              <a:gd name="connsiteY18" fmla="*/ 333633 h 1013254"/>
              <a:gd name="connsiteX19" fmla="*/ 2242751 w 2242751"/>
              <a:gd name="connsiteY19" fmla="*/ 339811 h 1013254"/>
              <a:gd name="connsiteX20" fmla="*/ 2240692 w 2242751"/>
              <a:gd name="connsiteY20" fmla="*/ 1013254 h 1013254"/>
              <a:gd name="connsiteX21" fmla="*/ 0 w 2242751"/>
              <a:gd name="connsiteY21" fmla="*/ 1011195 h 1013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242751" h="1013254">
                <a:moveTo>
                  <a:pt x="0" y="1011195"/>
                </a:moveTo>
                <a:lnTo>
                  <a:pt x="152400" y="881449"/>
                </a:lnTo>
                <a:cubicBezTo>
                  <a:pt x="155146" y="875957"/>
                  <a:pt x="157341" y="870153"/>
                  <a:pt x="160638" y="864973"/>
                </a:cubicBezTo>
                <a:cubicBezTo>
                  <a:pt x="162202" y="862516"/>
                  <a:pt x="164997" y="861069"/>
                  <a:pt x="166816" y="858795"/>
                </a:cubicBezTo>
                <a:cubicBezTo>
                  <a:pt x="167775" y="857596"/>
                  <a:pt x="168189" y="856049"/>
                  <a:pt x="168876" y="854676"/>
                </a:cubicBezTo>
                <a:lnTo>
                  <a:pt x="300681" y="558114"/>
                </a:lnTo>
                <a:lnTo>
                  <a:pt x="438665" y="158579"/>
                </a:lnTo>
                <a:lnTo>
                  <a:pt x="578708" y="35011"/>
                </a:lnTo>
                <a:lnTo>
                  <a:pt x="737286" y="4119"/>
                </a:lnTo>
                <a:lnTo>
                  <a:pt x="883508" y="0"/>
                </a:lnTo>
                <a:lnTo>
                  <a:pt x="1009135" y="47368"/>
                </a:lnTo>
                <a:lnTo>
                  <a:pt x="1159476" y="100914"/>
                </a:lnTo>
                <a:lnTo>
                  <a:pt x="1305697" y="133865"/>
                </a:lnTo>
                <a:lnTo>
                  <a:pt x="1443681" y="179173"/>
                </a:lnTo>
                <a:lnTo>
                  <a:pt x="1583724" y="212124"/>
                </a:lnTo>
                <a:lnTo>
                  <a:pt x="1734065" y="240957"/>
                </a:lnTo>
                <a:lnTo>
                  <a:pt x="1888524" y="275968"/>
                </a:lnTo>
                <a:lnTo>
                  <a:pt x="2020330" y="296562"/>
                </a:lnTo>
                <a:lnTo>
                  <a:pt x="2164492" y="333633"/>
                </a:lnTo>
                <a:lnTo>
                  <a:pt x="2242751" y="339811"/>
                </a:lnTo>
                <a:cubicBezTo>
                  <a:pt x="2242065" y="564292"/>
                  <a:pt x="2241378" y="788773"/>
                  <a:pt x="2240692" y="1013254"/>
                </a:cubicBezTo>
                <a:lnTo>
                  <a:pt x="0" y="1011195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B93B9CC0-27F2-42CE-ABCA-8AF96CACD6CC}"/>
              </a:ext>
            </a:extLst>
          </p:cNvPr>
          <p:cNvCxnSpPr/>
          <p:nvPr/>
        </p:nvCxnSpPr>
        <p:spPr>
          <a:xfrm flipV="1">
            <a:off x="1691680" y="4409549"/>
            <a:ext cx="405616" cy="891659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フリーフォーム: 図形 26">
            <a:extLst>
              <a:ext uri="{FF2B5EF4-FFF2-40B4-BE49-F238E27FC236}">
                <a16:creationId xmlns:a16="http://schemas.microsoft.com/office/drawing/2014/main" id="{E34F7C70-1FE3-4B17-9DC7-C0C089E01D4A}"/>
              </a:ext>
            </a:extLst>
          </p:cNvPr>
          <p:cNvSpPr/>
          <p:nvPr/>
        </p:nvSpPr>
        <p:spPr>
          <a:xfrm>
            <a:off x="1097280" y="2184400"/>
            <a:ext cx="2148840" cy="2727960"/>
          </a:xfrm>
          <a:custGeom>
            <a:avLst/>
            <a:gdLst>
              <a:gd name="connsiteX0" fmla="*/ 2148840 w 2148840"/>
              <a:gd name="connsiteY0" fmla="*/ 0 h 2727960"/>
              <a:gd name="connsiteX1" fmla="*/ 1813560 w 2148840"/>
              <a:gd name="connsiteY1" fmla="*/ 584200 h 2727960"/>
              <a:gd name="connsiteX2" fmla="*/ 1442720 w 2148840"/>
              <a:gd name="connsiteY2" fmla="*/ 1214120 h 2727960"/>
              <a:gd name="connsiteX3" fmla="*/ 1092200 w 2148840"/>
              <a:gd name="connsiteY3" fmla="*/ 1762760 h 2727960"/>
              <a:gd name="connsiteX4" fmla="*/ 675640 w 2148840"/>
              <a:gd name="connsiteY4" fmla="*/ 2275840 h 2727960"/>
              <a:gd name="connsiteX5" fmla="*/ 259080 w 2148840"/>
              <a:gd name="connsiteY5" fmla="*/ 2606040 h 2727960"/>
              <a:gd name="connsiteX6" fmla="*/ 0 w 2148840"/>
              <a:gd name="connsiteY6" fmla="*/ 2727960 h 2727960"/>
              <a:gd name="connsiteX7" fmla="*/ 0 w 2148840"/>
              <a:gd name="connsiteY7" fmla="*/ 2727960 h 2727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48840" h="2727960">
                <a:moveTo>
                  <a:pt x="2148840" y="0"/>
                </a:moveTo>
                <a:cubicBezTo>
                  <a:pt x="2040043" y="190923"/>
                  <a:pt x="1931247" y="381847"/>
                  <a:pt x="1813560" y="584200"/>
                </a:cubicBezTo>
                <a:cubicBezTo>
                  <a:pt x="1695873" y="786553"/>
                  <a:pt x="1562947" y="1017693"/>
                  <a:pt x="1442720" y="1214120"/>
                </a:cubicBezTo>
                <a:cubicBezTo>
                  <a:pt x="1322493" y="1410547"/>
                  <a:pt x="1220047" y="1585807"/>
                  <a:pt x="1092200" y="1762760"/>
                </a:cubicBezTo>
                <a:cubicBezTo>
                  <a:pt x="964353" y="1939713"/>
                  <a:pt x="814493" y="2135293"/>
                  <a:pt x="675640" y="2275840"/>
                </a:cubicBezTo>
                <a:cubicBezTo>
                  <a:pt x="536787" y="2416387"/>
                  <a:pt x="371687" y="2530687"/>
                  <a:pt x="259080" y="2606040"/>
                </a:cubicBezTo>
                <a:cubicBezTo>
                  <a:pt x="146473" y="2681393"/>
                  <a:pt x="0" y="2727960"/>
                  <a:pt x="0" y="2727960"/>
                </a:cubicBezTo>
                <a:lnTo>
                  <a:pt x="0" y="272796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18629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40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Comparison of 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pn</a:t>
            </a:r>
            <a:r>
              <a:rPr lang="en-US" altLang="ja-JP" b="1" dirty="0"/>
              <a:t> &amp; </a:t>
            </a:r>
            <a:r>
              <a:rPr kumimoji="1" lang="en-US" altLang="ja-JP" b="1" dirty="0">
                <a:latin typeface="Symbol" panose="05050102010706020507" pitchFamily="18" charset="2"/>
              </a:rPr>
              <a:t>L</a:t>
            </a:r>
            <a:r>
              <a:rPr kumimoji="1" lang="en-US" altLang="ja-JP" b="1" dirty="0">
                <a:latin typeface="+mn-lt"/>
              </a:rPr>
              <a:t>(1405)</a:t>
            </a:r>
            <a:r>
              <a:rPr kumimoji="1" lang="en-US" altLang="ja-JP" b="1" dirty="0" err="1"/>
              <a:t>pn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2" y="802148"/>
            <a:ext cx="6308178" cy="6055851"/>
          </a:xfrm>
          <a:prstGeom prst="rect">
            <a:avLst/>
          </a:prstGeom>
        </p:spPr>
      </p:pic>
      <p:sp>
        <p:nvSpPr>
          <p:cNvPr id="5" name="Rectangle 5"/>
          <p:cNvSpPr>
            <a:spLocks/>
          </p:cNvSpPr>
          <p:nvPr/>
        </p:nvSpPr>
        <p:spPr bwMode="auto">
          <a:xfrm rot="19417915">
            <a:off x="2250991" y="3876154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879812" y="4621160"/>
            <a:ext cx="906017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200" b="1" dirty="0" err="1">
                <a:solidFill>
                  <a:srgbClr val="0070C0"/>
                </a:solidFill>
              </a:rPr>
              <a:t>pn</a:t>
            </a:r>
            <a:endParaRPr kumimoji="1" lang="ja-JP" altLang="en-US" sz="3200" b="1" dirty="0">
              <a:solidFill>
                <a:srgbClr val="0070C0"/>
              </a:solidFill>
            </a:endParaRPr>
          </a:p>
        </p:txBody>
      </p:sp>
      <p:cxnSp>
        <p:nvCxnSpPr>
          <p:cNvPr id="12" name="直線矢印コネクタ 11"/>
          <p:cNvCxnSpPr>
            <a:stCxn id="11" idx="2"/>
          </p:cNvCxnSpPr>
          <p:nvPr/>
        </p:nvCxnSpPr>
        <p:spPr>
          <a:xfrm>
            <a:off x="3332821" y="5205935"/>
            <a:ext cx="591107" cy="419309"/>
          </a:xfrm>
          <a:prstGeom prst="straightConnector1">
            <a:avLst/>
          </a:prstGeom>
          <a:ln w="635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 rot="16200000">
            <a:off x="3906533" y="2732754"/>
            <a:ext cx="130131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C00000"/>
                </a:solidFill>
              </a:rPr>
              <a:t>M(</a:t>
            </a:r>
            <a:r>
              <a:rPr kumimoji="1" lang="en-US" altLang="ja-JP" sz="2800" b="1" dirty="0" err="1">
                <a:solidFill>
                  <a:srgbClr val="C00000"/>
                </a:solidFill>
              </a:rPr>
              <a:t>Kpp</a:t>
            </a:r>
            <a:r>
              <a:rPr lang="en-US" altLang="ja-JP" sz="2800" b="1" dirty="0">
                <a:solidFill>
                  <a:srgbClr val="C00000"/>
                </a:solidFill>
              </a:rPr>
              <a:t>)</a:t>
            </a:r>
            <a:endParaRPr kumimoji="1" lang="ja-JP" altLang="en-US" sz="2800" b="1" dirty="0">
              <a:solidFill>
                <a:srgbClr val="C00000"/>
              </a:solidFill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>
            <a:off x="4824028" y="2348880"/>
            <a:ext cx="0" cy="3708412"/>
          </a:xfrm>
          <a:prstGeom prst="line">
            <a:avLst/>
          </a:prstGeom>
          <a:ln w="635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CB0DF7B5-F776-44F8-A9C5-45EA88EA2FE8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5400092" y="3018440"/>
            <a:ext cx="1926918" cy="1994736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F4675CD-DE9A-4620-A5B0-910B8EBCAA02}"/>
              </a:ext>
            </a:extLst>
          </p:cNvPr>
          <p:cNvSpPr txBox="1"/>
          <p:nvPr/>
        </p:nvSpPr>
        <p:spPr>
          <a:xfrm>
            <a:off x="5509511" y="1448780"/>
            <a:ext cx="3634997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u="sng" dirty="0"/>
              <a:t>Large CS of the </a:t>
            </a:r>
            <a:r>
              <a:rPr lang="en-US" altLang="ja-JP" sz="3200" b="1" u="sng" dirty="0">
                <a:latin typeface="Symbol" panose="05050102010706020507" pitchFamily="18" charset="2"/>
              </a:rPr>
              <a:t>L</a:t>
            </a:r>
            <a:r>
              <a:rPr lang="en-US" altLang="ja-JP" sz="3200" b="1" u="sng" dirty="0"/>
              <a:t>(1405)p compared to the “K</a:t>
            </a:r>
            <a:r>
              <a:rPr lang="en-US" altLang="ja-JP" sz="3200" b="1" u="sng" baseline="30000" dirty="0"/>
              <a:t>-</a:t>
            </a:r>
            <a:r>
              <a:rPr lang="en-US" altLang="ja-JP" sz="3200" b="1" u="sng" dirty="0"/>
              <a:t>pp”</a:t>
            </a:r>
            <a:r>
              <a:rPr lang="en-US" altLang="ja-JP" sz="3200" b="1" u="sng" dirty="0">
                <a:sym typeface="Wingdings" panose="05000000000000000000" pitchFamily="2" charset="2"/>
              </a:rPr>
              <a:t></a:t>
            </a:r>
            <a:r>
              <a:rPr lang="en-US" altLang="ja-JP" sz="3200" b="1" u="sng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3200" b="1" u="sng" dirty="0" err="1">
                <a:sym typeface="Wingdings" panose="05000000000000000000" pitchFamily="2" charset="2"/>
              </a:rPr>
              <a:t>p</a:t>
            </a:r>
            <a:endParaRPr lang="en-US" altLang="ja-JP" sz="3200" b="1" u="sng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47B44FC-7924-46BC-B0D1-3453427C0D75}"/>
              </a:ext>
            </a:extLst>
          </p:cNvPr>
          <p:cNvSpPr txBox="1"/>
          <p:nvPr/>
        </p:nvSpPr>
        <p:spPr>
          <a:xfrm>
            <a:off x="6508773" y="4257092"/>
            <a:ext cx="1771639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/>
              <a:t>(1405)</a:t>
            </a:r>
            <a:r>
              <a:rPr kumimoji="1" lang="en-US" altLang="ja-JP" sz="2800" b="1" dirty="0" err="1"/>
              <a:t>pn</a:t>
            </a:r>
            <a:endParaRPr kumimoji="1" lang="ja-JP" altLang="en-US" sz="28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91565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2" y="802148"/>
            <a:ext cx="6308178" cy="605585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41</a:t>
            </a:fld>
            <a:endParaRPr kumimoji="1" lang="ja-JP" altLang="en-US" dirty="0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Comparison of 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pn</a:t>
            </a:r>
            <a:r>
              <a:rPr lang="en-US" altLang="ja-JP" b="1" dirty="0"/>
              <a:t> &amp; </a:t>
            </a:r>
            <a:r>
              <a:rPr kumimoji="1" lang="en-US" altLang="ja-JP" b="1" dirty="0">
                <a:latin typeface="Symbol" panose="05050102010706020507" pitchFamily="18" charset="2"/>
              </a:rPr>
              <a:t>L</a:t>
            </a:r>
            <a:r>
              <a:rPr kumimoji="1" lang="en-US" altLang="ja-JP" b="1" dirty="0">
                <a:latin typeface="+mn-lt"/>
              </a:rPr>
              <a:t>(1405)</a:t>
            </a:r>
            <a:r>
              <a:rPr kumimoji="1" lang="en-US" altLang="ja-JP" b="1" dirty="0" err="1"/>
              <a:t>pn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292080" y="2528900"/>
            <a:ext cx="19960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>
                <a:latin typeface="Symbol" panose="05050102010706020507" pitchFamily="18" charset="2"/>
              </a:rPr>
              <a:t>L</a:t>
            </a:r>
            <a:r>
              <a:rPr kumimoji="1" lang="en-US" altLang="ja-JP" sz="3200" b="1" dirty="0"/>
              <a:t>(1405)</a:t>
            </a:r>
            <a:r>
              <a:rPr kumimoji="1" lang="en-US" altLang="ja-JP" sz="3200" b="1" dirty="0" err="1"/>
              <a:t>pn</a:t>
            </a:r>
            <a:endParaRPr kumimoji="1" lang="ja-JP" altLang="en-US" sz="3200" b="1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879812" y="4621160"/>
            <a:ext cx="906017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200" b="1" dirty="0" err="1">
                <a:solidFill>
                  <a:srgbClr val="0070C0"/>
                </a:solidFill>
              </a:rPr>
              <a:t>pn</a:t>
            </a:r>
            <a:endParaRPr kumimoji="1" lang="ja-JP" altLang="en-US" sz="3200" b="1" dirty="0">
              <a:solidFill>
                <a:srgbClr val="0070C0"/>
              </a:solidFill>
            </a:endParaRPr>
          </a:p>
        </p:txBody>
      </p:sp>
      <p:cxnSp>
        <p:nvCxnSpPr>
          <p:cNvPr id="12" name="直線矢印コネクタ 11"/>
          <p:cNvCxnSpPr>
            <a:stCxn id="11" idx="2"/>
          </p:cNvCxnSpPr>
          <p:nvPr/>
        </p:nvCxnSpPr>
        <p:spPr>
          <a:xfrm>
            <a:off x="3332821" y="5205935"/>
            <a:ext cx="591107" cy="419309"/>
          </a:xfrm>
          <a:prstGeom prst="straightConnector1">
            <a:avLst/>
          </a:prstGeom>
          <a:ln w="635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 rot="16200000">
            <a:off x="3906533" y="2732754"/>
            <a:ext cx="130131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C00000"/>
                </a:solidFill>
              </a:rPr>
              <a:t>M(</a:t>
            </a:r>
            <a:r>
              <a:rPr kumimoji="1" lang="en-US" altLang="ja-JP" sz="2800" b="1" dirty="0" err="1">
                <a:solidFill>
                  <a:srgbClr val="C00000"/>
                </a:solidFill>
              </a:rPr>
              <a:t>Kpp</a:t>
            </a:r>
            <a:r>
              <a:rPr lang="en-US" altLang="ja-JP" sz="2800" b="1" dirty="0">
                <a:solidFill>
                  <a:srgbClr val="C00000"/>
                </a:solidFill>
              </a:rPr>
              <a:t>)</a:t>
            </a:r>
            <a:endParaRPr kumimoji="1" lang="ja-JP" altLang="en-US" sz="2800" b="1" dirty="0">
              <a:solidFill>
                <a:srgbClr val="C0000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824031" y="5301208"/>
            <a:ext cx="4392485" cy="1015663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(1405)p production is dominant</a:t>
            </a:r>
          </a:p>
          <a:p>
            <a:r>
              <a:rPr lang="en-US" altLang="ja-JP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kumimoji="1" lang="en-US" altLang="ja-JP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</a:t>
            </a:r>
            <a:r>
              <a:rPr lang="en-US" altLang="ja-JP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momentum mismatch is transferred to the proton)</a:t>
            </a:r>
            <a:endParaRPr kumimoji="1" lang="ja-JP" alt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9" name="直線コネクタ 108">
            <a:extLst>
              <a:ext uri="{FF2B5EF4-FFF2-40B4-BE49-F238E27FC236}">
                <a16:creationId xmlns:a16="http://schemas.microsoft.com/office/drawing/2014/main" id="{6EA9CC5C-28B9-4B77-AAAB-45EF11EAAD5A}"/>
              </a:ext>
            </a:extLst>
          </p:cNvPr>
          <p:cNvCxnSpPr/>
          <p:nvPr/>
        </p:nvCxnSpPr>
        <p:spPr>
          <a:xfrm>
            <a:off x="4824028" y="2348880"/>
            <a:ext cx="0" cy="3708412"/>
          </a:xfrm>
          <a:prstGeom prst="line">
            <a:avLst/>
          </a:prstGeom>
          <a:ln w="635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右矢印 6"/>
          <p:cNvSpPr/>
          <p:nvPr/>
        </p:nvSpPr>
        <p:spPr>
          <a:xfrm>
            <a:off x="4896036" y="3054691"/>
            <a:ext cx="3348372" cy="2196244"/>
          </a:xfrm>
          <a:prstGeom prst="rightArrow">
            <a:avLst/>
          </a:prstGeom>
          <a:solidFill>
            <a:srgbClr val="FF0000">
              <a:alpha val="9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4824028" y="3992962"/>
                <a:ext cx="32800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′</m:t>
                    </m:r>
                    <m:acc>
                      <m:accPr>
                        <m:chr m:val="̅"/>
                        <m:ctrlPr>
                          <a:rPr kumimoji="1" lang="ja-JP" alt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sz="24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𝐊</m:t>
                        </m:r>
                        <m:r>
                          <a:rPr kumimoji="1" lang="en-US" altLang="ja-JP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acc>
                    <m:r>
                      <a:rPr kumimoji="1" lang="en-US" altLang="ja-JP" sz="2400" b="1" i="0" smtClean="0">
                        <a:solidFill>
                          <a:schemeClr val="bg1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kumimoji="1" lang="en-US" altLang="ja-JP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kumimoji="1" lang="en-US" altLang="ja-JP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ja-JP" sz="24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𝐩𝐩</m:t>
                            </m:r>
                          </m:e>
                        </m:d>
                      </m:e>
                      <m:sub>
                        <m:r>
                          <a:rPr kumimoji="1" lang="en-US" altLang="ja-JP" sz="24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𝐑</m:t>
                        </m:r>
                      </m:sub>
                    </m:sSub>
                    <m:r>
                      <a:rPr kumimoji="1" lang="en-US" altLang="ja-JP" sz="2400" b="1" i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kumimoji="1" lang="ja-JP" altLang="en-US" sz="2400" b="1" dirty="0">
                    <a:solidFill>
                      <a:schemeClr val="bg1"/>
                    </a:solidFill>
                  </a:rPr>
                  <a:t> </a:t>
                </a:r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“</a:t>
                </a:r>
                <a:r>
                  <a:rPr kumimoji="1" lang="en-US" altLang="ja-JP" sz="2800" b="1" dirty="0" err="1">
                    <a:solidFill>
                      <a:schemeClr val="bg1"/>
                    </a:solidFill>
                  </a:rPr>
                  <a:t>K</a:t>
                </a:r>
                <a:r>
                  <a:rPr kumimoji="1" lang="en-US" altLang="ja-JP" sz="2800" b="1" baseline="30000" dirty="0" err="1">
                    <a:solidFill>
                      <a:schemeClr val="bg1"/>
                    </a:solidFill>
                  </a:rPr>
                  <a:t>-</a:t>
                </a:r>
                <a:r>
                  <a:rPr kumimoji="1" lang="en-US" altLang="ja-JP" sz="2800" b="1" dirty="0" err="1">
                    <a:solidFill>
                      <a:schemeClr val="bg1"/>
                    </a:solidFill>
                  </a:rPr>
                  <a:t>p”+p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028" y="3992962"/>
                <a:ext cx="3280065" cy="523220"/>
              </a:xfrm>
              <a:prstGeom prst="rect">
                <a:avLst/>
              </a:prstGeom>
              <a:blipFill>
                <a:blip r:embed="rId4"/>
                <a:stretch>
                  <a:fillRect t="-10465" r="-2602" b="-325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テキスト ボックス 9"/>
          <p:cNvSpPr txBox="1"/>
          <p:nvPr/>
        </p:nvSpPr>
        <p:spPr>
          <a:xfrm>
            <a:off x="6450224" y="4365104"/>
            <a:ext cx="1398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i="1" dirty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1600" i="1" dirty="0">
                <a:solidFill>
                  <a:schemeClr val="bg1"/>
                </a:solidFill>
              </a:rPr>
              <a:t>(1405)=“K</a:t>
            </a:r>
            <a:r>
              <a:rPr kumimoji="1" lang="en-US" altLang="ja-JP" sz="1600" i="1" baseline="30000" dirty="0">
                <a:solidFill>
                  <a:schemeClr val="bg1"/>
                </a:solidFill>
              </a:rPr>
              <a:t>-</a:t>
            </a:r>
            <a:r>
              <a:rPr kumimoji="1" lang="en-US" altLang="ja-JP" sz="1600" i="1" dirty="0">
                <a:solidFill>
                  <a:schemeClr val="bg1"/>
                </a:solidFill>
              </a:rPr>
              <a:t>p”</a:t>
            </a:r>
            <a:endParaRPr kumimoji="1" lang="ja-JP" altLang="en-US" sz="1600" i="1" dirty="0">
              <a:solidFill>
                <a:schemeClr val="bg1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112060" y="3609020"/>
            <a:ext cx="2185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Intrinsic </a:t>
            </a:r>
            <a:r>
              <a:rPr lang="en-US" altLang="ja-JP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altLang="ja-JP" sz="2400" b="1" i="1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&lt; E</a:t>
            </a:r>
            <a:r>
              <a:rPr lang="en-US" altLang="ja-JP" sz="2400" b="1" i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endParaRPr kumimoji="1" lang="ja-JP" altLang="en-US" sz="2400" b="1" i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32" name="グループ化 131"/>
          <p:cNvGrpSpPr/>
          <p:nvPr/>
        </p:nvGrpSpPr>
        <p:grpSpPr>
          <a:xfrm>
            <a:off x="7186123" y="162919"/>
            <a:ext cx="1850377" cy="3596442"/>
            <a:chOff x="7186123" y="162919"/>
            <a:chExt cx="1850377" cy="3596442"/>
          </a:xfrm>
        </p:grpSpPr>
        <p:grpSp>
          <p:nvGrpSpPr>
            <p:cNvPr id="52" name="グループ化 51"/>
            <p:cNvGrpSpPr/>
            <p:nvPr/>
          </p:nvGrpSpPr>
          <p:grpSpPr>
            <a:xfrm>
              <a:off x="7186123" y="162919"/>
              <a:ext cx="1850377" cy="3596442"/>
              <a:chOff x="6731948" y="1484784"/>
              <a:chExt cx="2304548" cy="4479183"/>
            </a:xfrm>
          </p:grpSpPr>
          <p:sp>
            <p:nvSpPr>
              <p:cNvPr id="53" name="正方形/長方形 52"/>
              <p:cNvSpPr/>
              <p:nvPr/>
            </p:nvSpPr>
            <p:spPr>
              <a:xfrm>
                <a:off x="6731948" y="1484784"/>
                <a:ext cx="2304548" cy="442991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54" name="グループ化 53"/>
              <p:cNvGrpSpPr/>
              <p:nvPr/>
            </p:nvGrpSpPr>
            <p:grpSpPr>
              <a:xfrm>
                <a:off x="6731948" y="1487620"/>
                <a:ext cx="2265506" cy="4476347"/>
                <a:chOff x="6842998" y="1630210"/>
                <a:chExt cx="2265506" cy="4476347"/>
              </a:xfrm>
            </p:grpSpPr>
            <p:grpSp>
              <p:nvGrpSpPr>
                <p:cNvPr id="56" name="グループ化 55"/>
                <p:cNvGrpSpPr/>
                <p:nvPr/>
              </p:nvGrpSpPr>
              <p:grpSpPr>
                <a:xfrm>
                  <a:off x="6842998" y="1630210"/>
                  <a:ext cx="2109105" cy="1042706"/>
                  <a:chOff x="1493658" y="971932"/>
                  <a:chExt cx="2109105" cy="1042706"/>
                </a:xfrm>
              </p:grpSpPr>
              <p:sp>
                <p:nvSpPr>
                  <p:cNvPr id="79" name="円/楕円 78"/>
                  <p:cNvSpPr/>
                  <p:nvPr/>
                </p:nvSpPr>
                <p:spPr>
                  <a:xfrm>
                    <a:off x="3208158" y="1355288"/>
                    <a:ext cx="357187" cy="357187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0" name="円/楕円 79"/>
                  <p:cNvSpPr/>
                  <p:nvPr/>
                </p:nvSpPr>
                <p:spPr>
                  <a:xfrm>
                    <a:off x="2993845" y="1498163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1" name="円/楕円 80"/>
                  <p:cNvSpPr/>
                  <p:nvPr/>
                </p:nvSpPr>
                <p:spPr>
                  <a:xfrm>
                    <a:off x="1707970" y="1426725"/>
                    <a:ext cx="214313" cy="214313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82" name="直線矢印コネクタ 81"/>
                  <p:cNvCxnSpPr/>
                  <p:nvPr/>
                </p:nvCxnSpPr>
                <p:spPr>
                  <a:xfrm>
                    <a:off x="1922283" y="1534675"/>
                    <a:ext cx="500062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3" name="テキスト ボックス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93658" y="1069538"/>
                    <a:ext cx="37542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K-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84" name="テキスト ボックス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73090" y="971932"/>
                    <a:ext cx="522900" cy="3693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baseline="30000" dirty="0">
                        <a:latin typeface="Calibri" pitchFamily="34" charset="0"/>
                      </a:rPr>
                      <a:t>3</a:t>
                    </a:r>
                    <a:r>
                      <a:rPr lang="en-US" altLang="ja-JP" dirty="0">
                        <a:latin typeface="Calibri" pitchFamily="34" charset="0"/>
                      </a:rPr>
                      <a:t>He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85" name="テキスト ボックス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05306" y="1645306"/>
                    <a:ext cx="918778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1 GeV/c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86" name="円/楕円 85"/>
                  <p:cNvSpPr/>
                  <p:nvPr/>
                </p:nvSpPr>
                <p:spPr>
                  <a:xfrm>
                    <a:off x="3245575" y="1582744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57" name="グループ化 56"/>
                <p:cNvGrpSpPr/>
                <p:nvPr/>
              </p:nvGrpSpPr>
              <p:grpSpPr>
                <a:xfrm>
                  <a:off x="7062929" y="4465803"/>
                  <a:ext cx="1893192" cy="1640754"/>
                  <a:chOff x="834591" y="3089814"/>
                  <a:chExt cx="1893192" cy="1640754"/>
                </a:xfrm>
              </p:grpSpPr>
              <p:sp>
                <p:nvSpPr>
                  <p:cNvPr id="70" name="円/楕円 69"/>
                  <p:cNvSpPr/>
                  <p:nvPr/>
                </p:nvSpPr>
                <p:spPr>
                  <a:xfrm>
                    <a:off x="1826889" y="3775047"/>
                    <a:ext cx="357188" cy="357187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71" name="直線矢印コネクタ 70"/>
                  <p:cNvCxnSpPr/>
                  <p:nvPr/>
                </p:nvCxnSpPr>
                <p:spPr>
                  <a:xfrm>
                    <a:off x="2193122" y="3952847"/>
                    <a:ext cx="534661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2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57089" y="3548034"/>
                    <a:ext cx="306388" cy="3698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n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73" name="円/楕円 72"/>
                  <p:cNvSpPr/>
                  <p:nvPr/>
                </p:nvSpPr>
                <p:spPr>
                  <a:xfrm>
                    <a:off x="1278051" y="3493171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4" name="テキスト ボックス 96"/>
                  <p:cNvSpPr txBox="1"/>
                  <p:nvPr/>
                </p:nvSpPr>
                <p:spPr>
                  <a:xfrm>
                    <a:off x="1038964" y="4270584"/>
                    <a:ext cx="848894" cy="45998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rtlCol="0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b="1" i="1" dirty="0"/>
                      <a:t>“K</a:t>
                    </a:r>
                    <a:r>
                      <a:rPr lang="en-US" altLang="ja-JP" b="1" i="1" baseline="30000" dirty="0"/>
                      <a:t>-</a:t>
                    </a:r>
                    <a:r>
                      <a:rPr lang="en-US" altLang="ja-JP" b="1" i="1" dirty="0"/>
                      <a:t>p”</a:t>
                    </a:r>
                    <a:endParaRPr lang="ja-JP" altLang="en-US" b="1" i="1" baseline="-25000" dirty="0"/>
                  </a:p>
                </p:txBody>
              </p:sp>
              <p:cxnSp>
                <p:nvCxnSpPr>
                  <p:cNvPr id="75" name="直線矢印コネクタ 74"/>
                  <p:cNvCxnSpPr/>
                  <p:nvPr/>
                </p:nvCxnSpPr>
                <p:spPr>
                  <a:xfrm flipH="1" flipV="1">
                    <a:off x="941562" y="3431853"/>
                    <a:ext cx="324036" cy="17323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7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60245" y="3089814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p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cxnSp>
                <p:nvCxnSpPr>
                  <p:cNvPr id="78" name="直線矢印コネクタ 77"/>
                  <p:cNvCxnSpPr/>
                  <p:nvPr/>
                </p:nvCxnSpPr>
                <p:spPr>
                  <a:xfrm flipH="1">
                    <a:off x="834591" y="4247254"/>
                    <a:ext cx="452703" cy="225862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8" name="グループ化 57"/>
                <p:cNvGrpSpPr/>
                <p:nvPr/>
              </p:nvGrpSpPr>
              <p:grpSpPr>
                <a:xfrm>
                  <a:off x="6954917" y="2986046"/>
                  <a:ext cx="2153587" cy="1208330"/>
                  <a:chOff x="5082709" y="897814"/>
                  <a:chExt cx="2153587" cy="1208330"/>
                </a:xfrm>
              </p:grpSpPr>
              <p:sp>
                <p:nvSpPr>
                  <p:cNvPr id="61" name="円/楕円 60"/>
                  <p:cNvSpPr/>
                  <p:nvPr/>
                </p:nvSpPr>
                <p:spPr>
                  <a:xfrm>
                    <a:off x="6303044" y="1434787"/>
                    <a:ext cx="357188" cy="357187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62" name="直線矢印コネクタ 61"/>
                  <p:cNvCxnSpPr/>
                  <p:nvPr/>
                </p:nvCxnSpPr>
                <p:spPr>
                  <a:xfrm>
                    <a:off x="6696236" y="1612587"/>
                    <a:ext cx="540060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3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569868" y="1207774"/>
                    <a:ext cx="306388" cy="3698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n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64" name="円/楕円 63"/>
                  <p:cNvSpPr/>
                  <p:nvPr/>
                </p:nvSpPr>
                <p:spPr>
                  <a:xfrm>
                    <a:off x="5376754" y="1602655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5" name="テキスト ボックス 96"/>
                  <p:cNvSpPr txBox="1"/>
                  <p:nvPr/>
                </p:nvSpPr>
                <p:spPr>
                  <a:xfrm>
                    <a:off x="5082709" y="897814"/>
                    <a:ext cx="306494" cy="36933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rtlCol="0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/>
                      <a:t>p</a:t>
                    </a:r>
                    <a:endParaRPr lang="ja-JP" altLang="en-US" baseline="-25000" dirty="0"/>
                  </a:p>
                </p:txBody>
              </p:sp>
              <p:sp>
                <p:nvSpPr>
                  <p:cNvPr id="66" name="円/楕円 65"/>
                  <p:cNvSpPr/>
                  <p:nvPr/>
                </p:nvSpPr>
                <p:spPr>
                  <a:xfrm>
                    <a:off x="5229577" y="1307617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7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27905" y="1736812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p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cxnSp>
                <p:nvCxnSpPr>
                  <p:cNvPr id="68" name="直線矢印コネクタ 67"/>
                  <p:cNvCxnSpPr/>
                  <p:nvPr/>
                </p:nvCxnSpPr>
                <p:spPr>
                  <a:xfrm flipH="1">
                    <a:off x="5794230" y="1610999"/>
                    <a:ext cx="188579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9" name="下矢印 58"/>
                <p:cNvSpPr/>
                <p:nvPr/>
              </p:nvSpPr>
              <p:spPr>
                <a:xfrm>
                  <a:off x="7676604" y="2831784"/>
                  <a:ext cx="645826" cy="489204"/>
                </a:xfrm>
                <a:prstGeom prst="downArrow">
                  <a:avLst/>
                </a:prstGeom>
                <a:noFill/>
                <a:ln w="508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ymbol" panose="05050102010706020507" pitchFamily="18" charset="2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0" name="下矢印 59"/>
                <p:cNvSpPr/>
                <p:nvPr/>
              </p:nvSpPr>
              <p:spPr>
                <a:xfrm>
                  <a:off x="7676604" y="4199936"/>
                  <a:ext cx="645826" cy="489204"/>
                </a:xfrm>
                <a:prstGeom prst="downArrow">
                  <a:avLst/>
                </a:prstGeom>
                <a:noFill/>
                <a:ln w="508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ymbol" panose="05050102010706020507" pitchFamily="18" charset="2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55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7560332" y="3067662"/>
                <a:ext cx="437623" cy="4599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K</a:t>
                </a:r>
                <a:r>
                  <a:rPr lang="en-US" altLang="ja-JP" baseline="30000" dirty="0">
                    <a:latin typeface="Calibri" pitchFamily="34" charset="0"/>
                  </a:rPr>
                  <a:t>-</a:t>
                </a:r>
                <a:endParaRPr lang="ja-JP" altLang="en-US" baseline="30000" dirty="0">
                  <a:latin typeface="Calibri" pitchFamily="34" charset="0"/>
                </a:endParaRPr>
              </a:p>
            </p:txBody>
          </p:sp>
        </p:grpSp>
        <p:sp>
          <p:nvSpPr>
            <p:cNvPr id="130" name="円/楕円 129"/>
            <p:cNvSpPr/>
            <p:nvPr/>
          </p:nvSpPr>
          <p:spPr>
            <a:xfrm>
              <a:off x="7741589" y="3160883"/>
              <a:ext cx="286795" cy="286794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1" name="円/楕円 130"/>
            <p:cNvSpPr/>
            <p:nvPr/>
          </p:nvSpPr>
          <p:spPr>
            <a:xfrm>
              <a:off x="7813445" y="3328931"/>
              <a:ext cx="172077" cy="17207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08" name="円/楕円 103">
            <a:extLst>
              <a:ext uri="{FF2B5EF4-FFF2-40B4-BE49-F238E27FC236}">
                <a16:creationId xmlns:a16="http://schemas.microsoft.com/office/drawing/2014/main" id="{4A0D1EDD-47DD-4678-82E0-002FDBDB38C3}"/>
              </a:ext>
            </a:extLst>
          </p:cNvPr>
          <p:cNvSpPr/>
          <p:nvPr/>
        </p:nvSpPr>
        <p:spPr>
          <a:xfrm>
            <a:off x="8014290" y="1744755"/>
            <a:ext cx="172077" cy="172077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111" name="Rectangle 5">
            <a:extLst>
              <a:ext uri="{FF2B5EF4-FFF2-40B4-BE49-F238E27FC236}">
                <a16:creationId xmlns:a16="http://schemas.microsoft.com/office/drawing/2014/main" id="{4718C43F-2273-43B3-99AE-E8433E0A4866}"/>
              </a:ext>
            </a:extLst>
          </p:cNvPr>
          <p:cNvSpPr>
            <a:spLocks/>
          </p:cNvSpPr>
          <p:nvPr/>
        </p:nvSpPr>
        <p:spPr bwMode="auto">
          <a:xfrm rot="19417915">
            <a:off x="5284268" y="1677107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10" name="Rectangle 5">
            <a:extLst>
              <a:ext uri="{FF2B5EF4-FFF2-40B4-BE49-F238E27FC236}">
                <a16:creationId xmlns:a16="http://schemas.microsoft.com/office/drawing/2014/main" id="{83B289D7-5BD5-45BA-B467-59B41EF535D1}"/>
              </a:ext>
            </a:extLst>
          </p:cNvPr>
          <p:cNvSpPr>
            <a:spLocks/>
          </p:cNvSpPr>
          <p:nvPr/>
        </p:nvSpPr>
        <p:spPr bwMode="auto">
          <a:xfrm rot="19417915">
            <a:off x="2250991" y="3876154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80931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2" y="802148"/>
            <a:ext cx="6308178" cy="605585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42</a:t>
            </a:fld>
            <a:endParaRPr kumimoji="1" lang="ja-JP" altLang="en-US" dirty="0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Comparison of 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pn</a:t>
            </a:r>
            <a:r>
              <a:rPr lang="en-US" altLang="ja-JP" b="1" dirty="0"/>
              <a:t> &amp; </a:t>
            </a:r>
            <a:r>
              <a:rPr kumimoji="1" lang="en-US" altLang="ja-JP" b="1" dirty="0">
                <a:latin typeface="Symbol" panose="05050102010706020507" pitchFamily="18" charset="2"/>
              </a:rPr>
              <a:t>L</a:t>
            </a:r>
            <a:r>
              <a:rPr kumimoji="1" lang="en-US" altLang="ja-JP" b="1" dirty="0">
                <a:latin typeface="+mn-lt"/>
              </a:rPr>
              <a:t>(1405)</a:t>
            </a:r>
            <a:r>
              <a:rPr kumimoji="1" lang="en-US" altLang="ja-JP" b="1" dirty="0" err="1"/>
              <a:t>pn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292080" y="2528900"/>
            <a:ext cx="19960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>
                <a:latin typeface="Symbol" panose="05050102010706020507" pitchFamily="18" charset="2"/>
              </a:rPr>
              <a:t>L</a:t>
            </a:r>
            <a:r>
              <a:rPr kumimoji="1" lang="en-US" altLang="ja-JP" sz="3200" b="1" dirty="0"/>
              <a:t>(1405)</a:t>
            </a:r>
            <a:r>
              <a:rPr kumimoji="1" lang="en-US" altLang="ja-JP" sz="3200" b="1" dirty="0" err="1"/>
              <a:t>pn</a:t>
            </a:r>
            <a:endParaRPr kumimoji="1" lang="ja-JP" altLang="en-US" sz="3200" b="1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879812" y="4621160"/>
            <a:ext cx="906017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200" b="1" dirty="0" err="1">
                <a:solidFill>
                  <a:srgbClr val="0070C0"/>
                </a:solidFill>
              </a:rPr>
              <a:t>pn</a:t>
            </a:r>
            <a:endParaRPr kumimoji="1" lang="ja-JP" altLang="en-US" sz="3200" b="1" dirty="0">
              <a:solidFill>
                <a:srgbClr val="0070C0"/>
              </a:solidFill>
            </a:endParaRPr>
          </a:p>
        </p:txBody>
      </p:sp>
      <p:cxnSp>
        <p:nvCxnSpPr>
          <p:cNvPr id="12" name="直線矢印コネクタ 11"/>
          <p:cNvCxnSpPr>
            <a:stCxn id="11" idx="2"/>
          </p:cNvCxnSpPr>
          <p:nvPr/>
        </p:nvCxnSpPr>
        <p:spPr>
          <a:xfrm>
            <a:off x="3332821" y="5205935"/>
            <a:ext cx="591107" cy="419309"/>
          </a:xfrm>
          <a:prstGeom prst="straightConnector1">
            <a:avLst/>
          </a:prstGeom>
          <a:ln w="635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 rot="16200000">
            <a:off x="3906533" y="2732754"/>
            <a:ext cx="130131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C00000"/>
                </a:solidFill>
              </a:rPr>
              <a:t>M(</a:t>
            </a:r>
            <a:r>
              <a:rPr kumimoji="1" lang="en-US" altLang="ja-JP" sz="2800" b="1" dirty="0" err="1">
                <a:solidFill>
                  <a:srgbClr val="C00000"/>
                </a:solidFill>
              </a:rPr>
              <a:t>Kpp</a:t>
            </a:r>
            <a:r>
              <a:rPr lang="en-US" altLang="ja-JP" sz="2800" b="1" dirty="0">
                <a:solidFill>
                  <a:srgbClr val="C00000"/>
                </a:solidFill>
              </a:rPr>
              <a:t>)</a:t>
            </a:r>
            <a:endParaRPr kumimoji="1" lang="ja-JP" altLang="en-US" sz="2800" b="1" dirty="0">
              <a:solidFill>
                <a:srgbClr val="C00000"/>
              </a:solidFill>
            </a:endParaRPr>
          </a:p>
        </p:txBody>
      </p:sp>
      <p:grpSp>
        <p:nvGrpSpPr>
          <p:cNvPr id="133" name="グループ化 132"/>
          <p:cNvGrpSpPr/>
          <p:nvPr/>
        </p:nvGrpSpPr>
        <p:grpSpPr>
          <a:xfrm>
            <a:off x="57328" y="165196"/>
            <a:ext cx="1850376" cy="3556886"/>
            <a:chOff x="57328" y="165196"/>
            <a:chExt cx="1850376" cy="3556886"/>
          </a:xfrm>
        </p:grpSpPr>
        <p:grpSp>
          <p:nvGrpSpPr>
            <p:cNvPr id="126" name="グループ化 125"/>
            <p:cNvGrpSpPr/>
            <p:nvPr/>
          </p:nvGrpSpPr>
          <p:grpSpPr>
            <a:xfrm>
              <a:off x="57328" y="165196"/>
              <a:ext cx="1850376" cy="3556886"/>
              <a:chOff x="0" y="165196"/>
              <a:chExt cx="1850376" cy="3556886"/>
            </a:xfrm>
          </p:grpSpPr>
          <p:grpSp>
            <p:nvGrpSpPr>
              <p:cNvPr id="87" name="グループ化 86"/>
              <p:cNvGrpSpPr/>
              <p:nvPr/>
            </p:nvGrpSpPr>
            <p:grpSpPr>
              <a:xfrm>
                <a:off x="0" y="165196"/>
                <a:ext cx="1850376" cy="3556886"/>
                <a:chOff x="6731948" y="1484784"/>
                <a:chExt cx="2304548" cy="4429918"/>
              </a:xfrm>
            </p:grpSpPr>
            <p:sp>
              <p:nvSpPr>
                <p:cNvPr id="88" name="正方形/長方形 87"/>
                <p:cNvSpPr/>
                <p:nvPr/>
              </p:nvSpPr>
              <p:spPr>
                <a:xfrm>
                  <a:off x="6731948" y="1484784"/>
                  <a:ext cx="2304548" cy="442991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89" name="グループ化 88"/>
                <p:cNvGrpSpPr/>
                <p:nvPr/>
              </p:nvGrpSpPr>
              <p:grpSpPr>
                <a:xfrm>
                  <a:off x="6731948" y="1487620"/>
                  <a:ext cx="2265506" cy="3878013"/>
                  <a:chOff x="6842998" y="1630210"/>
                  <a:chExt cx="2265506" cy="3878013"/>
                </a:xfrm>
              </p:grpSpPr>
              <p:grpSp>
                <p:nvGrpSpPr>
                  <p:cNvPr id="91" name="グループ化 90"/>
                  <p:cNvGrpSpPr/>
                  <p:nvPr/>
                </p:nvGrpSpPr>
                <p:grpSpPr>
                  <a:xfrm>
                    <a:off x="6842998" y="1630210"/>
                    <a:ext cx="2109105" cy="1042706"/>
                    <a:chOff x="1493658" y="971932"/>
                    <a:chExt cx="2109105" cy="1042706"/>
                  </a:xfrm>
                </p:grpSpPr>
                <p:sp>
                  <p:nvSpPr>
                    <p:cNvPr id="114" name="円/楕円 113"/>
                    <p:cNvSpPr/>
                    <p:nvPr/>
                  </p:nvSpPr>
                  <p:spPr>
                    <a:xfrm>
                      <a:off x="3208158" y="1355288"/>
                      <a:ext cx="357187" cy="357187"/>
                    </a:xfrm>
                    <a:prstGeom prst="ellips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15" name="円/楕円 114"/>
                    <p:cNvSpPr/>
                    <p:nvPr/>
                  </p:nvSpPr>
                  <p:spPr>
                    <a:xfrm>
                      <a:off x="2993845" y="1498163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16" name="円/楕円 115"/>
                    <p:cNvSpPr/>
                    <p:nvPr/>
                  </p:nvSpPr>
                  <p:spPr>
                    <a:xfrm>
                      <a:off x="1707970" y="1426725"/>
                      <a:ext cx="214313" cy="214313"/>
                    </a:xfrm>
                    <a:prstGeom prst="ellipse">
                      <a:avLst/>
                    </a:prstGeom>
                    <a:solidFill>
                      <a:srgbClr val="00B05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117" name="直線矢印コネクタ 116"/>
                    <p:cNvCxnSpPr/>
                    <p:nvPr/>
                  </p:nvCxnSpPr>
                  <p:spPr>
                    <a:xfrm>
                      <a:off x="1922283" y="1534675"/>
                      <a:ext cx="500062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18" name="テキスト ボックス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493658" y="1069538"/>
                      <a:ext cx="375424" cy="36933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K-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19" name="テキスト ボックス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973090" y="971932"/>
                      <a:ext cx="522900" cy="36933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baseline="30000" dirty="0">
                          <a:latin typeface="Calibri" pitchFamily="34" charset="0"/>
                        </a:rPr>
                        <a:t>3</a:t>
                      </a:r>
                      <a:r>
                        <a:rPr lang="en-US" altLang="ja-JP" dirty="0">
                          <a:latin typeface="Calibri" pitchFamily="34" charset="0"/>
                        </a:rPr>
                        <a:t>He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20" name="テキスト ボックス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805306" y="1645306"/>
                      <a:ext cx="918778" cy="36933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1 GeV/c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21" name="円/楕円 120"/>
                    <p:cNvSpPr/>
                    <p:nvPr/>
                  </p:nvSpPr>
                  <p:spPr>
                    <a:xfrm>
                      <a:off x="3245575" y="1582744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92" name="グループ化 91"/>
                  <p:cNvGrpSpPr/>
                  <p:nvPr/>
                </p:nvGrpSpPr>
                <p:grpSpPr>
                  <a:xfrm>
                    <a:off x="6952786" y="4649355"/>
                    <a:ext cx="2003335" cy="858868"/>
                    <a:chOff x="724448" y="3273366"/>
                    <a:chExt cx="2003335" cy="858868"/>
                  </a:xfrm>
                </p:grpSpPr>
                <p:sp>
                  <p:nvSpPr>
                    <p:cNvPr id="105" name="円/楕円 104"/>
                    <p:cNvSpPr/>
                    <p:nvPr/>
                  </p:nvSpPr>
                  <p:spPr>
                    <a:xfrm>
                      <a:off x="1826889" y="3775047"/>
                      <a:ext cx="357188" cy="357187"/>
                    </a:xfrm>
                    <a:prstGeom prst="ellips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106" name="直線矢印コネクタ 105"/>
                    <p:cNvCxnSpPr/>
                    <p:nvPr/>
                  </p:nvCxnSpPr>
                  <p:spPr>
                    <a:xfrm>
                      <a:off x="2193122" y="3952847"/>
                      <a:ext cx="534661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7" name="テキスト ボックス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57089" y="3548034"/>
                      <a:ext cx="306388" cy="3698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n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12" name="テキスト ボックス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724448" y="3273366"/>
                      <a:ext cx="1010608" cy="459984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b="1" i="1" dirty="0">
                          <a:latin typeface="Calibri" pitchFamily="34" charset="0"/>
                        </a:rPr>
                        <a:t>“K</a:t>
                      </a:r>
                      <a:r>
                        <a:rPr lang="en-US" altLang="ja-JP" b="1" i="1" baseline="30000" dirty="0">
                          <a:latin typeface="Calibri" pitchFamily="34" charset="0"/>
                        </a:rPr>
                        <a:t>-</a:t>
                      </a:r>
                      <a:r>
                        <a:rPr lang="en-US" altLang="ja-JP" b="1" i="1" dirty="0">
                          <a:latin typeface="Calibri" pitchFamily="34" charset="0"/>
                        </a:rPr>
                        <a:t>pp”</a:t>
                      </a:r>
                      <a:endParaRPr lang="ja-JP" altLang="en-US" b="1" i="1" dirty="0">
                        <a:latin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93" name="グループ化 92"/>
                  <p:cNvGrpSpPr/>
                  <p:nvPr/>
                </p:nvGrpSpPr>
                <p:grpSpPr>
                  <a:xfrm>
                    <a:off x="6954917" y="2986046"/>
                    <a:ext cx="2153587" cy="1208330"/>
                    <a:chOff x="5082709" y="897814"/>
                    <a:chExt cx="2153587" cy="1208330"/>
                  </a:xfrm>
                </p:grpSpPr>
                <p:sp>
                  <p:nvSpPr>
                    <p:cNvPr id="96" name="円/楕円 95"/>
                    <p:cNvSpPr/>
                    <p:nvPr/>
                  </p:nvSpPr>
                  <p:spPr>
                    <a:xfrm>
                      <a:off x="6303044" y="1434787"/>
                      <a:ext cx="357188" cy="357187"/>
                    </a:xfrm>
                    <a:prstGeom prst="ellips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97" name="直線矢印コネクタ 96"/>
                    <p:cNvCxnSpPr/>
                    <p:nvPr/>
                  </p:nvCxnSpPr>
                  <p:spPr>
                    <a:xfrm>
                      <a:off x="6696236" y="1612587"/>
                      <a:ext cx="540060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98" name="テキスト ボックス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569868" y="1207774"/>
                      <a:ext cx="306388" cy="3698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n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9" name="円/楕円 98"/>
                    <p:cNvSpPr/>
                    <p:nvPr/>
                  </p:nvSpPr>
                  <p:spPr>
                    <a:xfrm>
                      <a:off x="5376754" y="1602655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0" name="テキスト ボックス 96"/>
                    <p:cNvSpPr txBox="1"/>
                    <p:nvPr/>
                  </p:nvSpPr>
                  <p:spPr>
                    <a:xfrm>
                      <a:off x="5082709" y="897814"/>
                      <a:ext cx="306494" cy="36933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rtlCol="0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/>
                        <a:t>p</a:t>
                      </a:r>
                      <a:endParaRPr lang="ja-JP" altLang="en-US" baseline="-25000" dirty="0"/>
                    </a:p>
                  </p:txBody>
                </p:sp>
                <p:sp>
                  <p:nvSpPr>
                    <p:cNvPr id="101" name="円/楕円 100"/>
                    <p:cNvSpPr/>
                    <p:nvPr/>
                  </p:nvSpPr>
                  <p:spPr>
                    <a:xfrm>
                      <a:off x="5229577" y="1307617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2" name="テキスト ボックス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627905" y="1736812"/>
                      <a:ext cx="306494" cy="36933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p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cxnSp>
                  <p:nvCxnSpPr>
                    <p:cNvPr id="103" name="直線矢印コネクタ 102"/>
                    <p:cNvCxnSpPr/>
                    <p:nvPr/>
                  </p:nvCxnSpPr>
                  <p:spPr>
                    <a:xfrm flipH="1">
                      <a:off x="5794230" y="1610999"/>
                      <a:ext cx="188579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4" name="円/楕円 103"/>
                    <p:cNvSpPr/>
                    <p:nvPr/>
                  </p:nvSpPr>
                  <p:spPr>
                    <a:xfrm>
                      <a:off x="6003375" y="1486495"/>
                      <a:ext cx="214313" cy="214313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softEdge rad="25400"/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94" name="下矢印 93"/>
                  <p:cNvSpPr/>
                  <p:nvPr/>
                </p:nvSpPr>
                <p:spPr>
                  <a:xfrm>
                    <a:off x="7676604" y="2831784"/>
                    <a:ext cx="645826" cy="489204"/>
                  </a:xfrm>
                  <a:prstGeom prst="downArrow">
                    <a:avLst/>
                  </a:prstGeom>
                  <a:noFill/>
                  <a:ln w="508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12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anose="05050102010706020507" pitchFamily="18" charset="2"/>
                      <a:ea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95" name="下矢印 94"/>
                  <p:cNvSpPr/>
                  <p:nvPr/>
                </p:nvSpPr>
                <p:spPr>
                  <a:xfrm>
                    <a:off x="7676604" y="4199936"/>
                    <a:ext cx="645826" cy="489204"/>
                  </a:xfrm>
                  <a:prstGeom prst="downArrow">
                    <a:avLst/>
                  </a:prstGeom>
                  <a:noFill/>
                  <a:ln w="508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12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anose="05050102010706020507" pitchFamily="18" charset="2"/>
                      <a:ea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90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7493614" y="3116690"/>
                  <a:ext cx="581368" cy="4599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‘K</a:t>
                  </a:r>
                  <a:r>
                    <a:rPr lang="en-US" altLang="ja-JP" baseline="30000" dirty="0">
                      <a:latin typeface="Calibri" pitchFamily="34" charset="0"/>
                    </a:rPr>
                    <a:t>-</a:t>
                  </a:r>
                  <a:r>
                    <a:rPr lang="en-US" altLang="ja-JP" dirty="0">
                      <a:latin typeface="Calibri" pitchFamily="34" charset="0"/>
                    </a:rPr>
                    <a:t>’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</p:grpSp>
          <p:cxnSp>
            <p:nvCxnSpPr>
              <p:cNvPr id="124" name="直線矢印コネクタ 123"/>
              <p:cNvCxnSpPr/>
              <p:nvPr/>
            </p:nvCxnSpPr>
            <p:spPr>
              <a:xfrm flipH="1">
                <a:off x="20546" y="3161987"/>
                <a:ext cx="30306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7" name="円/楕円 126"/>
            <p:cNvSpPr/>
            <p:nvPr/>
          </p:nvSpPr>
          <p:spPr>
            <a:xfrm>
              <a:off x="432777" y="3106202"/>
              <a:ext cx="286795" cy="286794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8" name="円/楕円 127"/>
            <p:cNvSpPr/>
            <p:nvPr/>
          </p:nvSpPr>
          <p:spPr>
            <a:xfrm>
              <a:off x="431692" y="2947282"/>
              <a:ext cx="286795" cy="286794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9" name="円/楕円 128"/>
            <p:cNvSpPr/>
            <p:nvPr/>
          </p:nvSpPr>
          <p:spPr>
            <a:xfrm>
              <a:off x="503548" y="3115330"/>
              <a:ext cx="172077" cy="17207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8" name="テキスト ボックス 17"/>
          <p:cNvSpPr txBox="1"/>
          <p:nvPr/>
        </p:nvSpPr>
        <p:spPr>
          <a:xfrm>
            <a:off x="4824031" y="5301208"/>
            <a:ext cx="4392485" cy="1015663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(1405)p production is dominant</a:t>
            </a:r>
          </a:p>
          <a:p>
            <a:r>
              <a:rPr lang="en-US" altLang="ja-JP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kumimoji="1" lang="en-US" altLang="ja-JP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</a:t>
            </a:r>
            <a:r>
              <a:rPr lang="en-US" altLang="ja-JP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momentum mismatch is transferred to the proton)</a:t>
            </a:r>
            <a:endParaRPr kumimoji="1" lang="ja-JP" alt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47564" y="5301208"/>
            <a:ext cx="4070666" cy="461665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“K-pp” production is dominant</a:t>
            </a:r>
            <a:endParaRPr kumimoji="1" lang="ja-JP" alt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9" name="直線コネクタ 108">
            <a:extLst>
              <a:ext uri="{FF2B5EF4-FFF2-40B4-BE49-F238E27FC236}">
                <a16:creationId xmlns:a16="http://schemas.microsoft.com/office/drawing/2014/main" id="{6EA9CC5C-28B9-4B77-AAAB-45EF11EAAD5A}"/>
              </a:ext>
            </a:extLst>
          </p:cNvPr>
          <p:cNvCxnSpPr/>
          <p:nvPr/>
        </p:nvCxnSpPr>
        <p:spPr>
          <a:xfrm>
            <a:off x="4824028" y="2348880"/>
            <a:ext cx="0" cy="3708412"/>
          </a:xfrm>
          <a:prstGeom prst="line">
            <a:avLst/>
          </a:prstGeom>
          <a:ln w="635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右矢印 6"/>
          <p:cNvSpPr/>
          <p:nvPr/>
        </p:nvSpPr>
        <p:spPr>
          <a:xfrm>
            <a:off x="4896036" y="3054691"/>
            <a:ext cx="3348372" cy="2196244"/>
          </a:xfrm>
          <a:prstGeom prst="rightArrow">
            <a:avLst/>
          </a:prstGeom>
          <a:solidFill>
            <a:srgbClr val="FF0000">
              <a:alpha val="9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4824028" y="3992962"/>
                <a:ext cx="32800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′</m:t>
                    </m:r>
                    <m:acc>
                      <m:accPr>
                        <m:chr m:val="̅"/>
                        <m:ctrlPr>
                          <a:rPr kumimoji="1" lang="ja-JP" alt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sz="24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𝐊</m:t>
                        </m:r>
                        <m:r>
                          <a:rPr kumimoji="1" lang="en-US" altLang="ja-JP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acc>
                    <m:r>
                      <a:rPr kumimoji="1" lang="en-US" altLang="ja-JP" sz="2400" b="1" i="0" smtClean="0">
                        <a:solidFill>
                          <a:schemeClr val="bg1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kumimoji="1" lang="en-US" altLang="ja-JP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kumimoji="1" lang="en-US" altLang="ja-JP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ja-JP" sz="24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𝐩𝐩</m:t>
                            </m:r>
                          </m:e>
                        </m:d>
                      </m:e>
                      <m:sub>
                        <m:r>
                          <a:rPr kumimoji="1" lang="en-US" altLang="ja-JP" sz="24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𝐑</m:t>
                        </m:r>
                      </m:sub>
                    </m:sSub>
                    <m:r>
                      <a:rPr kumimoji="1" lang="en-US" altLang="ja-JP" sz="2400" b="1" i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kumimoji="1" lang="ja-JP" altLang="en-US" sz="2400" b="1" dirty="0">
                    <a:solidFill>
                      <a:schemeClr val="bg1"/>
                    </a:solidFill>
                  </a:rPr>
                  <a:t> </a:t>
                </a:r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“</a:t>
                </a:r>
                <a:r>
                  <a:rPr kumimoji="1" lang="en-US" altLang="ja-JP" sz="2800" b="1" dirty="0" err="1">
                    <a:solidFill>
                      <a:schemeClr val="bg1"/>
                    </a:solidFill>
                  </a:rPr>
                  <a:t>K</a:t>
                </a:r>
                <a:r>
                  <a:rPr kumimoji="1" lang="en-US" altLang="ja-JP" sz="2800" b="1" baseline="30000" dirty="0" err="1">
                    <a:solidFill>
                      <a:schemeClr val="bg1"/>
                    </a:solidFill>
                  </a:rPr>
                  <a:t>-</a:t>
                </a:r>
                <a:r>
                  <a:rPr kumimoji="1" lang="en-US" altLang="ja-JP" sz="2800" b="1" dirty="0" err="1">
                    <a:solidFill>
                      <a:schemeClr val="bg1"/>
                    </a:solidFill>
                  </a:rPr>
                  <a:t>p”+p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028" y="3992962"/>
                <a:ext cx="3280065" cy="523220"/>
              </a:xfrm>
              <a:prstGeom prst="rect">
                <a:avLst/>
              </a:prstGeom>
              <a:blipFill>
                <a:blip r:embed="rId4"/>
                <a:stretch>
                  <a:fillRect t="-10465" r="-2602" b="-325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テキスト ボックス 9"/>
          <p:cNvSpPr txBox="1"/>
          <p:nvPr/>
        </p:nvSpPr>
        <p:spPr>
          <a:xfrm>
            <a:off x="6450224" y="4365104"/>
            <a:ext cx="1398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i="1" dirty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1600" i="1" dirty="0">
                <a:solidFill>
                  <a:schemeClr val="bg1"/>
                </a:solidFill>
              </a:rPr>
              <a:t>(1405)=“K</a:t>
            </a:r>
            <a:r>
              <a:rPr kumimoji="1" lang="en-US" altLang="ja-JP" sz="1600" i="1" baseline="30000" dirty="0">
                <a:solidFill>
                  <a:schemeClr val="bg1"/>
                </a:solidFill>
              </a:rPr>
              <a:t>-</a:t>
            </a:r>
            <a:r>
              <a:rPr kumimoji="1" lang="en-US" altLang="ja-JP" sz="1600" i="1" dirty="0">
                <a:solidFill>
                  <a:schemeClr val="bg1"/>
                </a:solidFill>
              </a:rPr>
              <a:t>p”</a:t>
            </a:r>
            <a:endParaRPr kumimoji="1" lang="ja-JP" altLang="en-US" sz="1600" i="1" dirty="0">
              <a:solidFill>
                <a:schemeClr val="bg1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112060" y="3609020"/>
            <a:ext cx="2185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Intrinsic </a:t>
            </a:r>
            <a:r>
              <a:rPr lang="en-US" altLang="ja-JP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altLang="ja-JP" sz="2400" b="1" i="1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&lt; E</a:t>
            </a:r>
            <a:r>
              <a:rPr lang="en-US" altLang="ja-JP" sz="2400" b="1" i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endParaRPr kumimoji="1" lang="ja-JP" altLang="en-US" sz="2400" b="1" i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32" name="グループ化 131"/>
          <p:cNvGrpSpPr/>
          <p:nvPr/>
        </p:nvGrpSpPr>
        <p:grpSpPr>
          <a:xfrm>
            <a:off x="7186123" y="162919"/>
            <a:ext cx="1850377" cy="3596442"/>
            <a:chOff x="7186123" y="162919"/>
            <a:chExt cx="1850377" cy="3596442"/>
          </a:xfrm>
        </p:grpSpPr>
        <p:grpSp>
          <p:nvGrpSpPr>
            <p:cNvPr id="52" name="グループ化 51"/>
            <p:cNvGrpSpPr/>
            <p:nvPr/>
          </p:nvGrpSpPr>
          <p:grpSpPr>
            <a:xfrm>
              <a:off x="7186123" y="162919"/>
              <a:ext cx="1850377" cy="3596442"/>
              <a:chOff x="6731948" y="1484784"/>
              <a:chExt cx="2304548" cy="4479183"/>
            </a:xfrm>
          </p:grpSpPr>
          <p:sp>
            <p:nvSpPr>
              <p:cNvPr id="53" name="正方形/長方形 52"/>
              <p:cNvSpPr/>
              <p:nvPr/>
            </p:nvSpPr>
            <p:spPr>
              <a:xfrm>
                <a:off x="6731948" y="1484784"/>
                <a:ext cx="2304548" cy="442991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54" name="グループ化 53"/>
              <p:cNvGrpSpPr/>
              <p:nvPr/>
            </p:nvGrpSpPr>
            <p:grpSpPr>
              <a:xfrm>
                <a:off x="6731948" y="1487620"/>
                <a:ext cx="2265506" cy="4476347"/>
                <a:chOff x="6842998" y="1630210"/>
                <a:chExt cx="2265506" cy="4476347"/>
              </a:xfrm>
            </p:grpSpPr>
            <p:grpSp>
              <p:nvGrpSpPr>
                <p:cNvPr id="56" name="グループ化 55"/>
                <p:cNvGrpSpPr/>
                <p:nvPr/>
              </p:nvGrpSpPr>
              <p:grpSpPr>
                <a:xfrm>
                  <a:off x="6842998" y="1630210"/>
                  <a:ext cx="2109105" cy="1042706"/>
                  <a:chOff x="1493658" y="971932"/>
                  <a:chExt cx="2109105" cy="1042706"/>
                </a:xfrm>
              </p:grpSpPr>
              <p:sp>
                <p:nvSpPr>
                  <p:cNvPr id="79" name="円/楕円 78"/>
                  <p:cNvSpPr/>
                  <p:nvPr/>
                </p:nvSpPr>
                <p:spPr>
                  <a:xfrm>
                    <a:off x="3208158" y="1355288"/>
                    <a:ext cx="357187" cy="357187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0" name="円/楕円 79"/>
                  <p:cNvSpPr/>
                  <p:nvPr/>
                </p:nvSpPr>
                <p:spPr>
                  <a:xfrm>
                    <a:off x="2993845" y="1498163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1" name="円/楕円 80"/>
                  <p:cNvSpPr/>
                  <p:nvPr/>
                </p:nvSpPr>
                <p:spPr>
                  <a:xfrm>
                    <a:off x="1707970" y="1426725"/>
                    <a:ext cx="214313" cy="214313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82" name="直線矢印コネクタ 81"/>
                  <p:cNvCxnSpPr/>
                  <p:nvPr/>
                </p:nvCxnSpPr>
                <p:spPr>
                  <a:xfrm>
                    <a:off x="1922283" y="1534675"/>
                    <a:ext cx="500062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3" name="テキスト ボックス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93658" y="1069538"/>
                    <a:ext cx="37542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K-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84" name="テキスト ボックス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73090" y="971932"/>
                    <a:ext cx="522900" cy="3693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baseline="30000" dirty="0">
                        <a:latin typeface="Calibri" pitchFamily="34" charset="0"/>
                      </a:rPr>
                      <a:t>3</a:t>
                    </a:r>
                    <a:r>
                      <a:rPr lang="en-US" altLang="ja-JP" dirty="0">
                        <a:latin typeface="Calibri" pitchFamily="34" charset="0"/>
                      </a:rPr>
                      <a:t>He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85" name="テキスト ボックス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05306" y="1645306"/>
                    <a:ext cx="918778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1 GeV/c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86" name="円/楕円 85"/>
                  <p:cNvSpPr/>
                  <p:nvPr/>
                </p:nvSpPr>
                <p:spPr>
                  <a:xfrm>
                    <a:off x="3245575" y="1582744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57" name="グループ化 56"/>
                <p:cNvGrpSpPr/>
                <p:nvPr/>
              </p:nvGrpSpPr>
              <p:grpSpPr>
                <a:xfrm>
                  <a:off x="7062929" y="4465803"/>
                  <a:ext cx="1893192" cy="1640754"/>
                  <a:chOff x="834591" y="3089814"/>
                  <a:chExt cx="1893192" cy="1640754"/>
                </a:xfrm>
              </p:grpSpPr>
              <p:sp>
                <p:nvSpPr>
                  <p:cNvPr id="70" name="円/楕円 69"/>
                  <p:cNvSpPr/>
                  <p:nvPr/>
                </p:nvSpPr>
                <p:spPr>
                  <a:xfrm>
                    <a:off x="1826889" y="3775047"/>
                    <a:ext cx="357188" cy="357187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71" name="直線矢印コネクタ 70"/>
                  <p:cNvCxnSpPr/>
                  <p:nvPr/>
                </p:nvCxnSpPr>
                <p:spPr>
                  <a:xfrm>
                    <a:off x="2193122" y="3952847"/>
                    <a:ext cx="534661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2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57089" y="3548034"/>
                    <a:ext cx="306388" cy="3698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n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73" name="円/楕円 72"/>
                  <p:cNvSpPr/>
                  <p:nvPr/>
                </p:nvSpPr>
                <p:spPr>
                  <a:xfrm>
                    <a:off x="1278051" y="3493171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4" name="テキスト ボックス 96"/>
                  <p:cNvSpPr txBox="1"/>
                  <p:nvPr/>
                </p:nvSpPr>
                <p:spPr>
                  <a:xfrm>
                    <a:off x="1038964" y="4270584"/>
                    <a:ext cx="848894" cy="45998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rtlCol="0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b="1" i="1" dirty="0"/>
                      <a:t>“K</a:t>
                    </a:r>
                    <a:r>
                      <a:rPr lang="en-US" altLang="ja-JP" b="1" i="1" baseline="30000" dirty="0"/>
                      <a:t>-</a:t>
                    </a:r>
                    <a:r>
                      <a:rPr lang="en-US" altLang="ja-JP" b="1" i="1" dirty="0"/>
                      <a:t>p”</a:t>
                    </a:r>
                    <a:endParaRPr lang="ja-JP" altLang="en-US" b="1" i="1" baseline="-25000" dirty="0"/>
                  </a:p>
                </p:txBody>
              </p:sp>
              <p:cxnSp>
                <p:nvCxnSpPr>
                  <p:cNvPr id="75" name="直線矢印コネクタ 74"/>
                  <p:cNvCxnSpPr/>
                  <p:nvPr/>
                </p:nvCxnSpPr>
                <p:spPr>
                  <a:xfrm flipH="1" flipV="1">
                    <a:off x="941562" y="3431853"/>
                    <a:ext cx="324036" cy="17323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7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60245" y="3089814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p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cxnSp>
                <p:nvCxnSpPr>
                  <p:cNvPr id="78" name="直線矢印コネクタ 77"/>
                  <p:cNvCxnSpPr/>
                  <p:nvPr/>
                </p:nvCxnSpPr>
                <p:spPr>
                  <a:xfrm flipH="1">
                    <a:off x="834591" y="4247254"/>
                    <a:ext cx="452703" cy="225862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8" name="グループ化 57"/>
                <p:cNvGrpSpPr/>
                <p:nvPr/>
              </p:nvGrpSpPr>
              <p:grpSpPr>
                <a:xfrm>
                  <a:off x="6954917" y="2986046"/>
                  <a:ext cx="2153587" cy="1208330"/>
                  <a:chOff x="5082709" y="897814"/>
                  <a:chExt cx="2153587" cy="1208330"/>
                </a:xfrm>
              </p:grpSpPr>
              <p:sp>
                <p:nvSpPr>
                  <p:cNvPr id="61" name="円/楕円 60"/>
                  <p:cNvSpPr/>
                  <p:nvPr/>
                </p:nvSpPr>
                <p:spPr>
                  <a:xfrm>
                    <a:off x="6303044" y="1434787"/>
                    <a:ext cx="357188" cy="357187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62" name="直線矢印コネクタ 61"/>
                  <p:cNvCxnSpPr/>
                  <p:nvPr/>
                </p:nvCxnSpPr>
                <p:spPr>
                  <a:xfrm>
                    <a:off x="6696236" y="1612587"/>
                    <a:ext cx="540060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3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569868" y="1207774"/>
                    <a:ext cx="306388" cy="3698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n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64" name="円/楕円 63"/>
                  <p:cNvSpPr/>
                  <p:nvPr/>
                </p:nvSpPr>
                <p:spPr>
                  <a:xfrm>
                    <a:off x="5376754" y="1602655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5" name="テキスト ボックス 96"/>
                  <p:cNvSpPr txBox="1"/>
                  <p:nvPr/>
                </p:nvSpPr>
                <p:spPr>
                  <a:xfrm>
                    <a:off x="5082709" y="897814"/>
                    <a:ext cx="306494" cy="36933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rtlCol="0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/>
                      <a:t>p</a:t>
                    </a:r>
                    <a:endParaRPr lang="ja-JP" altLang="en-US" baseline="-25000" dirty="0"/>
                  </a:p>
                </p:txBody>
              </p:sp>
              <p:sp>
                <p:nvSpPr>
                  <p:cNvPr id="66" name="円/楕円 65"/>
                  <p:cNvSpPr/>
                  <p:nvPr/>
                </p:nvSpPr>
                <p:spPr>
                  <a:xfrm>
                    <a:off x="5229577" y="1307617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7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27905" y="1736812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p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cxnSp>
                <p:nvCxnSpPr>
                  <p:cNvPr id="68" name="直線矢印コネクタ 67"/>
                  <p:cNvCxnSpPr/>
                  <p:nvPr/>
                </p:nvCxnSpPr>
                <p:spPr>
                  <a:xfrm flipH="1">
                    <a:off x="5794230" y="1610999"/>
                    <a:ext cx="188579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9" name="下矢印 58"/>
                <p:cNvSpPr/>
                <p:nvPr/>
              </p:nvSpPr>
              <p:spPr>
                <a:xfrm>
                  <a:off x="7676604" y="2831784"/>
                  <a:ext cx="645826" cy="489204"/>
                </a:xfrm>
                <a:prstGeom prst="downArrow">
                  <a:avLst/>
                </a:prstGeom>
                <a:noFill/>
                <a:ln w="508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ymbol" panose="05050102010706020507" pitchFamily="18" charset="2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0" name="下矢印 59"/>
                <p:cNvSpPr/>
                <p:nvPr/>
              </p:nvSpPr>
              <p:spPr>
                <a:xfrm>
                  <a:off x="7676604" y="4199936"/>
                  <a:ext cx="645826" cy="489204"/>
                </a:xfrm>
                <a:prstGeom prst="downArrow">
                  <a:avLst/>
                </a:prstGeom>
                <a:noFill/>
                <a:ln w="508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ymbol" panose="05050102010706020507" pitchFamily="18" charset="2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55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7560332" y="3067662"/>
                <a:ext cx="437623" cy="4599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K</a:t>
                </a:r>
                <a:r>
                  <a:rPr lang="en-US" altLang="ja-JP" baseline="30000" dirty="0">
                    <a:latin typeface="Calibri" pitchFamily="34" charset="0"/>
                  </a:rPr>
                  <a:t>-</a:t>
                </a:r>
                <a:endParaRPr lang="ja-JP" altLang="en-US" baseline="30000" dirty="0">
                  <a:latin typeface="Calibri" pitchFamily="34" charset="0"/>
                </a:endParaRPr>
              </a:p>
            </p:txBody>
          </p:sp>
        </p:grpSp>
        <p:sp>
          <p:nvSpPr>
            <p:cNvPr id="130" name="円/楕円 129"/>
            <p:cNvSpPr/>
            <p:nvPr/>
          </p:nvSpPr>
          <p:spPr>
            <a:xfrm>
              <a:off x="7741589" y="3160883"/>
              <a:ext cx="286795" cy="286794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1" name="円/楕円 130"/>
            <p:cNvSpPr/>
            <p:nvPr/>
          </p:nvSpPr>
          <p:spPr>
            <a:xfrm>
              <a:off x="7813445" y="3328931"/>
              <a:ext cx="172077" cy="17207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08" name="円/楕円 103">
            <a:extLst>
              <a:ext uri="{FF2B5EF4-FFF2-40B4-BE49-F238E27FC236}">
                <a16:creationId xmlns:a16="http://schemas.microsoft.com/office/drawing/2014/main" id="{4A0D1EDD-47DD-4678-82E0-002FDBDB38C3}"/>
              </a:ext>
            </a:extLst>
          </p:cNvPr>
          <p:cNvSpPr/>
          <p:nvPr/>
        </p:nvSpPr>
        <p:spPr>
          <a:xfrm>
            <a:off x="8014290" y="1744755"/>
            <a:ext cx="172077" cy="172077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15" name="右矢印 14"/>
          <p:cNvSpPr/>
          <p:nvPr/>
        </p:nvSpPr>
        <p:spPr>
          <a:xfrm rot="10800000">
            <a:off x="1403649" y="3054691"/>
            <a:ext cx="3348372" cy="2196244"/>
          </a:xfrm>
          <a:prstGeom prst="rightArrow">
            <a:avLst/>
          </a:prstGeom>
          <a:solidFill>
            <a:srgbClr val="0070C0">
              <a:alpha val="90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320869" y="3609020"/>
            <a:ext cx="2179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kumimoji="1" lang="en-US" altLang="ja-JP" sz="2400" b="1" i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&lt; intrinsic </a:t>
            </a:r>
            <a:r>
              <a:rPr kumimoji="1" lang="en-US" altLang="ja-JP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kumimoji="1" lang="en-US" altLang="ja-JP" sz="2400" b="1" i="1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endParaRPr kumimoji="1" lang="ja-JP" altLang="en-US" sz="2400" b="1" i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1687495" y="3969060"/>
                <a:ext cx="31005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′</m:t>
                    </m:r>
                    <m:acc>
                      <m:accPr>
                        <m:chr m:val="̅"/>
                        <m:ctrlPr>
                          <a:rPr kumimoji="1" lang="ja-JP" alt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sz="24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𝐊</m:t>
                        </m:r>
                      </m:e>
                    </m:acc>
                    <m:r>
                      <a:rPr kumimoji="1" lang="en-US" altLang="ja-JP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kumimoji="1" lang="en-US" altLang="ja-JP" sz="2400" b="1" i="0" smtClean="0">
                        <a:solidFill>
                          <a:schemeClr val="bg1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kumimoji="1" lang="en-US" altLang="ja-JP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kumimoji="1" lang="en-US" altLang="ja-JP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ja-JP" sz="24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𝐩𝐩</m:t>
                            </m:r>
                          </m:e>
                        </m:d>
                      </m:e>
                      <m:sub>
                        <m:r>
                          <a:rPr kumimoji="1" lang="en-US" altLang="ja-JP" sz="24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𝐑</m:t>
                        </m:r>
                      </m:sub>
                    </m:sSub>
                    <m:r>
                      <a:rPr kumimoji="1" lang="en-US" altLang="ja-JP" sz="2400" b="1" i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kumimoji="1" lang="ja-JP" altLang="en-US" sz="2400" b="1" dirty="0">
                    <a:solidFill>
                      <a:schemeClr val="bg1"/>
                    </a:solidFill>
                  </a:rPr>
                  <a:t> </a:t>
                </a:r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“K</a:t>
                </a:r>
                <a:r>
                  <a:rPr kumimoji="1" lang="en-US" altLang="ja-JP" sz="2800" b="1" baseline="30000" dirty="0">
                    <a:solidFill>
                      <a:schemeClr val="bg1"/>
                    </a:solidFill>
                  </a:rPr>
                  <a:t>-</a:t>
                </a:r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pp”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7495" y="3969060"/>
                <a:ext cx="3100529" cy="523220"/>
              </a:xfrm>
              <a:prstGeom prst="rect">
                <a:avLst/>
              </a:prstGeom>
              <a:blipFill>
                <a:blip r:embed="rId5"/>
                <a:stretch>
                  <a:fillRect t="-10465" r="-2756" b="-325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Rectangle 5">
            <a:extLst>
              <a:ext uri="{FF2B5EF4-FFF2-40B4-BE49-F238E27FC236}">
                <a16:creationId xmlns:a16="http://schemas.microsoft.com/office/drawing/2014/main" id="{4718C43F-2273-43B3-99AE-E8433E0A4866}"/>
              </a:ext>
            </a:extLst>
          </p:cNvPr>
          <p:cNvSpPr>
            <a:spLocks/>
          </p:cNvSpPr>
          <p:nvPr/>
        </p:nvSpPr>
        <p:spPr bwMode="auto">
          <a:xfrm rot="19417915">
            <a:off x="5284268" y="1677107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88239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623" y="3895716"/>
            <a:ext cx="3317280" cy="296228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Conclusion II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-1" y="1088740"/>
            <a:ext cx="5981615" cy="5364596"/>
          </a:xfrm>
        </p:spPr>
        <p:txBody>
          <a:bodyPr>
            <a:normAutofit lnSpcReduction="10000"/>
          </a:bodyPr>
          <a:lstStyle/>
          <a:p>
            <a:r>
              <a:rPr lang="en-US" altLang="ja-JP" sz="3600" b="1" dirty="0">
                <a:sym typeface="Wingdings" panose="05000000000000000000" pitchFamily="2" charset="2"/>
              </a:rPr>
              <a:t>We observed the “K</a:t>
            </a:r>
            <a:r>
              <a:rPr lang="en-US" altLang="ja-JP" sz="3600" b="1" baseline="30000" dirty="0">
                <a:sym typeface="Wingdings" panose="05000000000000000000" pitchFamily="2" charset="2"/>
              </a:rPr>
              <a:t>-</a:t>
            </a:r>
            <a:r>
              <a:rPr lang="en-US" altLang="ja-JP" sz="3600" b="1" dirty="0">
                <a:sym typeface="Wingdings" panose="05000000000000000000" pitchFamily="2" charset="2"/>
              </a:rPr>
              <a:t>pp” bound state in </a:t>
            </a:r>
            <a:r>
              <a:rPr lang="en-US" altLang="ja-JP" sz="3600" b="1" baseline="30000" dirty="0">
                <a:sym typeface="Wingdings" panose="05000000000000000000" pitchFamily="2" charset="2"/>
              </a:rPr>
              <a:t>3</a:t>
            </a:r>
            <a:r>
              <a:rPr lang="en-US" altLang="ja-JP" sz="3600" b="1" dirty="0">
                <a:sym typeface="Wingdings" panose="05000000000000000000" pitchFamily="2" charset="2"/>
              </a:rPr>
              <a:t>He(K</a:t>
            </a:r>
            <a:r>
              <a:rPr lang="en-US" altLang="ja-JP" sz="3600" b="1" baseline="30000" dirty="0">
                <a:sym typeface="Wingdings" panose="05000000000000000000" pitchFamily="2" charset="2"/>
              </a:rPr>
              <a:t>-</a:t>
            </a:r>
            <a:r>
              <a:rPr lang="en-US" altLang="ja-JP" sz="3600" b="1" dirty="0">
                <a:sym typeface="Wingdings" panose="05000000000000000000" pitchFamily="2" charset="2"/>
              </a:rPr>
              <a:t>,</a:t>
            </a:r>
            <a:r>
              <a:rPr lang="en-US" altLang="ja-JP" sz="3600" b="1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3600" b="1" dirty="0" err="1">
                <a:sym typeface="Wingdings" panose="05000000000000000000" pitchFamily="2" charset="2"/>
              </a:rPr>
              <a:t>p</a:t>
            </a:r>
            <a:r>
              <a:rPr lang="en-US" altLang="ja-JP" sz="3600" b="1" dirty="0">
                <a:sym typeface="Wingdings" panose="05000000000000000000" pitchFamily="2" charset="2"/>
              </a:rPr>
              <a:t>)n</a:t>
            </a:r>
          </a:p>
          <a:p>
            <a:pPr lvl="1"/>
            <a:r>
              <a:rPr lang="en-US" altLang="ja-JP" sz="2400" dirty="0">
                <a:sym typeface="Wingdings" panose="05000000000000000000" pitchFamily="2" charset="2"/>
              </a:rPr>
              <a:t>Binding energy: ~50 MeV</a:t>
            </a:r>
          </a:p>
          <a:p>
            <a:pPr lvl="1"/>
            <a:r>
              <a:rPr lang="en-US" altLang="ja-JP" sz="2400" dirty="0">
                <a:sym typeface="Wingdings" panose="05000000000000000000" pitchFamily="2" charset="2"/>
              </a:rPr>
              <a:t>Width: ~100 MeV</a:t>
            </a:r>
          </a:p>
          <a:p>
            <a:endParaRPr lang="en-US" altLang="ja-JP" sz="3600" b="1" dirty="0"/>
          </a:p>
          <a:p>
            <a:endParaRPr lang="en-US" altLang="ja-JP" sz="1800" b="1" dirty="0"/>
          </a:p>
          <a:p>
            <a:r>
              <a:rPr lang="en-US" altLang="ja-JP" sz="3600" b="1" dirty="0"/>
              <a:t>We found large CS of the </a:t>
            </a:r>
            <a:r>
              <a:rPr lang="en-US" altLang="ja-JP" sz="3600" b="1" dirty="0">
                <a:latin typeface="Symbol" panose="05050102010706020507" pitchFamily="18" charset="2"/>
              </a:rPr>
              <a:t>L</a:t>
            </a:r>
            <a:r>
              <a:rPr lang="en-US" altLang="ja-JP" sz="3600" b="1" dirty="0"/>
              <a:t>(1405)p formation compared to the “K</a:t>
            </a:r>
            <a:r>
              <a:rPr lang="en-US" altLang="ja-JP" sz="3600" b="1" baseline="30000" dirty="0"/>
              <a:t>-</a:t>
            </a:r>
            <a:r>
              <a:rPr lang="en-US" altLang="ja-JP" sz="3600" b="1" dirty="0"/>
              <a:t>pp”</a:t>
            </a:r>
          </a:p>
          <a:p>
            <a:pPr lvl="1"/>
            <a:r>
              <a:rPr lang="en-US" altLang="ja-JP" sz="2400" dirty="0"/>
              <a:t>quite important information on the production mechanism of the “K</a:t>
            </a:r>
            <a:r>
              <a:rPr lang="en-US" altLang="ja-JP" sz="2400" baseline="30000" dirty="0"/>
              <a:t>-</a:t>
            </a:r>
            <a:r>
              <a:rPr lang="en-US" altLang="ja-JP" sz="2400" dirty="0"/>
              <a:t>pp”</a:t>
            </a:r>
          </a:p>
          <a:p>
            <a:endParaRPr lang="en-US" altLang="ja-JP" sz="5400" b="1" dirty="0">
              <a:sym typeface="Wingdings" panose="05000000000000000000" pitchFamily="2" charset="2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51520" y="6165304"/>
            <a:ext cx="38300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 paper in preparation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823" y="1233620"/>
            <a:ext cx="2885649" cy="2555420"/>
          </a:xfrm>
          <a:prstGeom prst="rect">
            <a:avLst/>
          </a:prstGeom>
        </p:spPr>
      </p:pic>
      <p:sp>
        <p:nvSpPr>
          <p:cNvPr id="13" name="テキスト ボックス 12"/>
          <p:cNvSpPr txBox="1"/>
          <p:nvPr/>
        </p:nvSpPr>
        <p:spPr>
          <a:xfrm>
            <a:off x="251520" y="2888940"/>
            <a:ext cx="6081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 </a:t>
            </a:r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collaboration, PLB789(2019)620.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B4C20769-0F87-4720-875E-97F8D5AB2B5F}"/>
              </a:ext>
            </a:extLst>
          </p:cNvPr>
          <p:cNvSpPr/>
          <p:nvPr/>
        </p:nvSpPr>
        <p:spPr>
          <a:xfrm>
            <a:off x="0" y="3887096"/>
            <a:ext cx="9144000" cy="2962284"/>
          </a:xfrm>
          <a:prstGeom prst="roundRect">
            <a:avLst>
              <a:gd name="adj" fmla="val 760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15465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FA91BB3F-4028-428E-A5F9-B027260382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5" r="6840"/>
          <a:stretch/>
        </p:blipFill>
        <p:spPr>
          <a:xfrm>
            <a:off x="-508" y="-2406"/>
            <a:ext cx="9144508" cy="6337186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</a:rPr>
              <a:t>Need </a:t>
            </a:r>
            <a:r>
              <a:rPr kumimoji="1" lang="en-US" altLang="ja-JP" b="1">
                <a:solidFill>
                  <a:schemeClr val="bg1"/>
                </a:solidFill>
              </a:rPr>
              <a:t>further investigation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251519" y="841382"/>
            <a:ext cx="8496945" cy="5493398"/>
          </a:xfrm>
        </p:spPr>
        <p:txBody>
          <a:bodyPr>
            <a:normAutofit/>
          </a:bodyPr>
          <a:lstStyle/>
          <a:p>
            <a:r>
              <a:rPr lang="en-US" altLang="ja-JP" sz="2800" b="1" dirty="0">
                <a:solidFill>
                  <a:schemeClr val="bg1"/>
                </a:solidFill>
              </a:rPr>
              <a:t>More quantitative studies of the “K</a:t>
            </a:r>
            <a:r>
              <a:rPr lang="en-US" altLang="ja-JP" sz="2800" b="1" baseline="30000" dirty="0">
                <a:solidFill>
                  <a:schemeClr val="bg1"/>
                </a:solidFill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</a:rPr>
              <a:t>pp”</a:t>
            </a:r>
          </a:p>
          <a:p>
            <a:pPr lvl="1"/>
            <a:r>
              <a:rPr kumimoji="1"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r>
              <a:rPr kumimoji="1" lang="en-US" altLang="ja-JP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400" dirty="0">
                <a:solidFill>
                  <a:schemeClr val="bg1"/>
                </a:solidFill>
              </a:rPr>
              <a:t> and </a:t>
            </a:r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</a:t>
            </a:r>
            <a:r>
              <a:rPr kumimoji="1"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decay </a:t>
            </a:r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modes</a:t>
            </a:r>
            <a:endParaRPr kumimoji="1" lang="en-US" altLang="ja-JP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ja-JP" sz="2800" b="1" dirty="0">
              <a:solidFill>
                <a:schemeClr val="bg1"/>
              </a:solidFill>
            </a:endParaRPr>
          </a:p>
          <a:p>
            <a:endParaRPr lang="en-US" altLang="ja-JP" sz="2800" b="1" dirty="0">
              <a:solidFill>
                <a:schemeClr val="bg1"/>
              </a:solidFill>
            </a:endParaRPr>
          </a:p>
          <a:p>
            <a:endParaRPr lang="en-US" altLang="ja-JP" sz="2800" b="1" dirty="0">
              <a:solidFill>
                <a:schemeClr val="bg1"/>
              </a:solidFill>
            </a:endParaRPr>
          </a:p>
          <a:p>
            <a:endParaRPr lang="en-US" altLang="ja-JP" sz="2800" b="1" dirty="0">
              <a:solidFill>
                <a:schemeClr val="bg1"/>
              </a:solidFill>
            </a:endParaRPr>
          </a:p>
          <a:p>
            <a:endParaRPr lang="en-US" altLang="ja-JP" sz="2800" b="1" dirty="0">
              <a:solidFill>
                <a:schemeClr val="bg1"/>
              </a:solidFill>
            </a:endParaRPr>
          </a:p>
          <a:p>
            <a:endParaRPr lang="en-US" altLang="ja-JP" sz="2800" b="1" dirty="0">
              <a:solidFill>
                <a:schemeClr val="bg1"/>
              </a:solidFill>
            </a:endParaRPr>
          </a:p>
          <a:p>
            <a:r>
              <a:rPr lang="en-US" altLang="ja-JP" sz="2800" b="1" dirty="0">
                <a:solidFill>
                  <a:schemeClr val="bg1"/>
                </a:solidFill>
              </a:rPr>
              <a:t>Systematic studies of other kaonic nuclei:</a:t>
            </a:r>
          </a:p>
          <a:p>
            <a:pPr lvl="1"/>
            <a:r>
              <a:rPr lang="en-US" altLang="ja-JP" sz="2400" dirty="0">
                <a:solidFill>
                  <a:schemeClr val="bg1"/>
                </a:solidFill>
              </a:rPr>
              <a:t>Single: </a:t>
            </a:r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lang="en-US" altLang="ja-JP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ppn</a:t>
            </a:r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en-US" altLang="ja-JP" sz="2400" dirty="0">
                <a:solidFill>
                  <a:schemeClr val="bg1"/>
                </a:solidFill>
              </a:rPr>
              <a:t> via [K</a:t>
            </a:r>
            <a:r>
              <a:rPr lang="en-US" altLang="ja-JP" sz="2400" baseline="30000" dirty="0">
                <a:solidFill>
                  <a:schemeClr val="bg1"/>
                </a:solidFill>
              </a:rPr>
              <a:t>-</a:t>
            </a:r>
            <a:r>
              <a:rPr lang="en-US" altLang="ja-JP" sz="2400" dirty="0">
                <a:solidFill>
                  <a:schemeClr val="bg1"/>
                </a:solidFill>
              </a:rPr>
              <a:t> + </a:t>
            </a:r>
            <a:r>
              <a:rPr lang="en-US" altLang="ja-JP" sz="2400" baseline="30000" dirty="0">
                <a:solidFill>
                  <a:schemeClr val="bg1"/>
                </a:solidFill>
              </a:rPr>
              <a:t>4</a:t>
            </a:r>
            <a:r>
              <a:rPr lang="en-US" altLang="ja-JP" sz="2400" dirty="0">
                <a:solidFill>
                  <a:schemeClr val="bg1"/>
                </a:solidFill>
              </a:rPr>
              <a:t>He], </a:t>
            </a:r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lang="en-US" altLang="ja-JP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ppnn</a:t>
            </a:r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/K</a:t>
            </a:r>
            <a:r>
              <a:rPr lang="en-US" altLang="ja-JP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pppnn</a:t>
            </a:r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en-US" altLang="ja-JP" sz="2400" dirty="0">
                <a:solidFill>
                  <a:schemeClr val="bg1"/>
                </a:solidFill>
              </a:rPr>
              <a:t> via [K</a:t>
            </a:r>
            <a:r>
              <a:rPr lang="en-US" altLang="ja-JP" sz="2400" baseline="30000" dirty="0">
                <a:solidFill>
                  <a:schemeClr val="bg1"/>
                </a:solidFill>
              </a:rPr>
              <a:t>-</a:t>
            </a:r>
            <a:r>
              <a:rPr lang="en-US" altLang="ja-JP" sz="2400" dirty="0">
                <a:solidFill>
                  <a:schemeClr val="bg1"/>
                </a:solidFill>
              </a:rPr>
              <a:t> + </a:t>
            </a:r>
            <a:r>
              <a:rPr lang="en-US" altLang="ja-JP" sz="2400" baseline="30000" dirty="0">
                <a:solidFill>
                  <a:schemeClr val="bg1"/>
                </a:solidFill>
              </a:rPr>
              <a:t>6</a:t>
            </a:r>
            <a:r>
              <a:rPr lang="en-US" altLang="ja-JP" sz="2400" dirty="0">
                <a:solidFill>
                  <a:schemeClr val="bg1"/>
                </a:solidFill>
              </a:rPr>
              <a:t>Li]</a:t>
            </a:r>
          </a:p>
          <a:p>
            <a:pPr lvl="1"/>
            <a:r>
              <a:rPr kumimoji="1" lang="en-US" altLang="ja-JP" sz="2400" dirty="0">
                <a:solidFill>
                  <a:schemeClr val="bg1"/>
                </a:solidFill>
              </a:rPr>
              <a:t>Double: </a:t>
            </a:r>
            <a:r>
              <a:rPr kumimoji="1"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r>
              <a:rPr kumimoji="1" lang="en-US" altLang="ja-JP" sz="2400" dirty="0">
                <a:solidFill>
                  <a:schemeClr val="bg1"/>
                </a:solidFill>
              </a:rPr>
              <a:t> via [</a:t>
            </a:r>
            <a:r>
              <a:rPr kumimoji="1" lang="en-US" altLang="ja-JP" sz="2400" dirty="0" err="1">
                <a:solidFill>
                  <a:schemeClr val="bg1"/>
                </a:solidFill>
              </a:rPr>
              <a:t>p</a:t>
            </a:r>
            <a:r>
              <a:rPr kumimoji="1" lang="en-US" altLang="ja-JP" sz="2400" baseline="30000" dirty="0" err="1">
                <a:solidFill>
                  <a:schemeClr val="bg1"/>
                </a:solidFill>
              </a:rPr>
              <a:t>bar</a:t>
            </a:r>
            <a:r>
              <a:rPr kumimoji="1" lang="en-US" altLang="ja-JP" sz="2400" dirty="0">
                <a:solidFill>
                  <a:schemeClr val="bg1"/>
                </a:solidFill>
              </a:rPr>
              <a:t> + </a:t>
            </a:r>
            <a:r>
              <a:rPr kumimoji="1" lang="en-US" altLang="ja-JP" sz="2400" baseline="30000" dirty="0">
                <a:solidFill>
                  <a:schemeClr val="bg1"/>
                </a:solidFill>
              </a:rPr>
              <a:t>3</a:t>
            </a:r>
            <a:r>
              <a:rPr kumimoji="1" lang="en-US" altLang="ja-JP" sz="2400" dirty="0">
                <a:solidFill>
                  <a:schemeClr val="bg1"/>
                </a:solidFill>
              </a:rPr>
              <a:t>He]</a:t>
            </a:r>
          </a:p>
          <a:p>
            <a:pPr marL="0" indent="0">
              <a:buNone/>
            </a:pPr>
            <a:endParaRPr kumimoji="1" lang="ja-JP" altLang="en-US" sz="2800" dirty="0">
              <a:solidFill>
                <a:schemeClr val="bg1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0" y="6334780"/>
            <a:ext cx="9144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new 4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detector with 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/n sensitive detectors is required</a:t>
            </a:r>
          </a:p>
        </p:txBody>
      </p:sp>
    </p:spTree>
    <p:extLst>
      <p:ext uri="{BB962C8B-B14F-4D97-AF65-F5344CB8AC3E}">
        <p14:creationId xmlns:p14="http://schemas.microsoft.com/office/powerpoint/2010/main" val="26883719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" t="13649" r="1955" b="9156"/>
          <a:stretch/>
        </p:blipFill>
        <p:spPr>
          <a:xfrm>
            <a:off x="218652" y="1700808"/>
            <a:ext cx="8709832" cy="504918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922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5400" b="1" dirty="0"/>
              <a:t>Thank You!</a:t>
            </a:r>
            <a:endParaRPr kumimoji="1" lang="ja-JP" altLang="en-US" sz="5400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460594" y="1124744"/>
            <a:ext cx="4222812" cy="7486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J-PARC E15 Collaboration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7458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46856" y="285750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ja-JP" sz="8000" b="1" dirty="0"/>
              <a:t>Spares</a:t>
            </a:r>
            <a:endParaRPr kumimoji="1" lang="ja-JP" altLang="en-US" sz="80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55457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510" y="584684"/>
            <a:ext cx="5663998" cy="756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47</a:t>
            </a:fld>
            <a:endParaRPr kumimoji="1" lang="ja-JP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07694" y="1340768"/>
            <a:ext cx="5700810" cy="5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/>
              <a:t>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 Bound-State</a:t>
            </a:r>
            <a:endParaRPr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946496" y="6381328"/>
            <a:ext cx="306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PLB789(2019)620)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355997" y="2960948"/>
            <a:ext cx="1151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直線矢印コネクタ 10"/>
          <p:cNvCxnSpPr>
            <a:stCxn id="10" idx="2"/>
          </p:cNvCxnSpPr>
          <p:nvPr/>
        </p:nvCxnSpPr>
        <p:spPr>
          <a:xfrm flipH="1">
            <a:off x="5702888" y="3484168"/>
            <a:ext cx="1228748" cy="84080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グループ化 4"/>
          <p:cNvGrpSpPr/>
          <p:nvPr/>
        </p:nvGrpSpPr>
        <p:grpSpPr>
          <a:xfrm>
            <a:off x="-508" y="1885780"/>
            <a:ext cx="5940660" cy="3631452"/>
            <a:chOff x="3275348" y="1938697"/>
            <a:chExt cx="5940660" cy="3631452"/>
          </a:xfrm>
        </p:grpSpPr>
        <p:sp>
          <p:nvSpPr>
            <p:cNvPr id="16" name="コンテンツ プレースホルダー 2"/>
            <p:cNvSpPr txBox="1">
              <a:spLocks/>
            </p:cNvSpPr>
            <p:nvPr/>
          </p:nvSpPr>
          <p:spPr>
            <a:xfrm>
              <a:off x="3301760" y="1938697"/>
              <a:ext cx="5842240" cy="3631452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90000"/>
              </a:schemeClr>
            </a:solidFill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ja-JP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Fit values</a:t>
              </a:r>
            </a:p>
            <a:p>
              <a:pPr marL="0" indent="0" algn="ctr">
                <a:buNone/>
              </a:pPr>
              <a:r>
                <a:rPr lang="en-US" altLang="ja-JP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that reproduce the spectrum:</a:t>
              </a:r>
              <a:endParaRPr lang="en-US" altLang="ja-JP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正方形/長方形 16"/>
                <p:cNvSpPr/>
                <p:nvPr/>
              </p:nvSpPr>
              <p:spPr>
                <a:xfrm>
                  <a:off x="3275348" y="3142736"/>
                  <a:ext cx="5610254" cy="5230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ja-JP" sz="24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𝐁</m:t>
                            </m:r>
                          </m:e>
                          <m:sub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"</m:t>
                            </m:r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𝐊𝐩𝐩</m:t>
                            </m:r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"</m:t>
                            </m:r>
                          </m:sub>
                        </m:sSub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𝟒𝟕</m:t>
                        </m:r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 ± </m:t>
                        </m:r>
                        <m:sSubSup>
                          <m:sSubSupPr>
                            <m:ctrlPr>
                              <a:rPr lang="ja-JP" altLang="ja-JP" sz="24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𝟑</m:t>
                            </m:r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ja-JP" altLang="ja-JP" sz="2400" b="1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sz="2400" b="1" i="0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  <m:t>𝐬𝐭𝐚𝐭</m:t>
                                </m:r>
                                <m:r>
                                  <a:rPr lang="en-US" altLang="ja-JP" sz="2400" b="1" i="0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</m:e>
                            </m:d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 </m:t>
                            </m:r>
                          </m:e>
                          <m:sub>
                            <m:r>
                              <a:rPr lang="en-US" altLang="ja-JP" sz="2400" b="1" i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𝟔</m:t>
                            </m:r>
                          </m:sub>
                          <m:sup>
                            <m:r>
                              <a:rPr lang="en-US" altLang="ja-JP" sz="2400" b="1" i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𝟑</m:t>
                            </m:r>
                          </m:sup>
                        </m:sSubSup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 </m:t>
                        </m:r>
                        <m:d>
                          <m:dPr>
                            <m:ctrlPr>
                              <a:rPr lang="en-US" altLang="ja-JP" sz="2400" b="1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ja-JP" sz="2400" b="1" i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𝐬𝐲𝐬𝐭</m:t>
                            </m:r>
                            <m:r>
                              <a:rPr lang="en-US" altLang="ja-JP" sz="2400" b="1" i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.</m:t>
                            </m:r>
                          </m:e>
                        </m:d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𝐌𝐞𝐕</m:t>
                        </m:r>
                      </m:oMath>
                    </m:oMathPara>
                  </a14:m>
                  <a:endParaRPr lang="ja-JP" altLang="en-US" sz="2400" b="1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正方形/長方形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5348" y="3142736"/>
                  <a:ext cx="5610254" cy="523028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正方形/長方形 17"/>
                <p:cNvSpPr/>
                <p:nvPr/>
              </p:nvSpPr>
              <p:spPr>
                <a:xfrm>
                  <a:off x="3350876" y="3739986"/>
                  <a:ext cx="5865132" cy="51834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ja-JP" sz="24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  <a:ea typeface="Cambria Math"/>
                              </a:rPr>
                              <m:t>𝚪</m:t>
                            </m:r>
                          </m:e>
                          <m:sub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"</m:t>
                            </m:r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𝐊𝐩𝐩</m:t>
                            </m:r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"</m:t>
                            </m:r>
                          </m:sub>
                        </m:sSub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𝟏𝟏𝟓</m:t>
                        </m:r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 ± </m:t>
                        </m:r>
                        <m:sSubSup>
                          <m:sSubSupPr>
                            <m:ctrlPr>
                              <a:rPr lang="ja-JP" altLang="ja-JP" sz="24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𝟕</m:t>
                            </m:r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ja-JP" altLang="ja-JP" sz="2400" b="1" i="1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sz="2400" b="1" i="0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  <m:t>𝐬𝐭𝐚𝐭</m:t>
                                </m:r>
                                <m:r>
                                  <a:rPr lang="en-US" altLang="ja-JP" sz="2400" b="1" i="0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</m:e>
                            </m:d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 </m:t>
                            </m:r>
                          </m:e>
                          <m:sub>
                            <m:r>
                              <a:rPr lang="en-US" altLang="ja-JP" sz="2400" b="1" i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altLang="ja-JP" sz="24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20</m:t>
                            </m:r>
                          </m:sub>
                          <m:sup>
                            <m:r>
                              <a:rPr lang="en-US" altLang="ja-JP" sz="2400" b="1" i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𝟏𝟎</m:t>
                            </m:r>
                          </m:sup>
                        </m:sSubSup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 </m:t>
                        </m:r>
                        <m:d>
                          <m:dPr>
                            <m:ctrlPr>
                              <a:rPr lang="en-US" altLang="ja-JP" sz="2400" b="1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ja-JP" sz="2400" b="1" i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𝐬𝐲𝐬𝐭</m:t>
                            </m:r>
                            <m:r>
                              <a:rPr lang="en-US" altLang="ja-JP" sz="2400" b="1" i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.</m:t>
                            </m:r>
                          </m:e>
                        </m:d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𝐌𝐞𝐕</m:t>
                        </m:r>
                      </m:oMath>
                    </m:oMathPara>
                  </a14:m>
                  <a:endParaRPr lang="ja-JP" altLang="en-US" sz="2400" b="1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正方形/長方形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50876" y="3739986"/>
                  <a:ext cx="5865132" cy="518347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正方形/長方形 18"/>
                <p:cNvSpPr/>
                <p:nvPr/>
              </p:nvSpPr>
              <p:spPr>
                <a:xfrm>
                  <a:off x="3553788" y="4289383"/>
                  <a:ext cx="5143138" cy="45762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𝐐</m:t>
                            </m:r>
                          </m:e>
                          <m:sub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"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𝐊𝐩𝐩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"</m:t>
                            </m:r>
                          </m:sub>
                        </m:sSub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𝟑𝟖𝟏</m:t>
                        </m:r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± </m:t>
                        </m:r>
                        <m:sSubSup>
                          <m:sSubSupPr>
                            <m:ctrlPr>
                              <a:rPr lang="ja-JP" altLang="ja-JP" sz="20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𝟏𝟒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ja-JP" altLang="ja-JP" sz="20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sz="2000" b="1" i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𝐬𝐭𝐚𝐭</m:t>
                                </m:r>
                                <m:r>
                                  <a:rPr lang="en-US" altLang="ja-JP" sz="2000" b="1" i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</m:e>
                            </m:d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 </m:t>
                            </m:r>
                          </m:e>
                          <m:sub>
                            <m:r>
                              <a:rPr lang="en-US" altLang="ja-JP" sz="2000" b="1" i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𝟎</m:t>
                            </m:r>
                          </m:sub>
                          <m:sup>
                            <m:r>
                              <a:rPr lang="en-US" altLang="ja-JP" sz="2000" b="1" i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𝟓𝟕</m:t>
                            </m:r>
                          </m:sup>
                        </m:sSubSup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</m:t>
                        </m:r>
                        <m:d>
                          <m:dPr>
                            <m:ctrlPr>
                              <a:rPr lang="en-US" altLang="ja-JP" sz="20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ja-JP" sz="2000" b="1" i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𝐬𝐲𝐬𝐭</m:t>
                            </m:r>
                            <m:r>
                              <a:rPr lang="en-US" altLang="ja-JP" sz="2000" b="1" i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.</m:t>
                            </m:r>
                          </m:e>
                        </m:d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𝐌𝐞𝐕</m:t>
                        </m:r>
                      </m:oMath>
                    </m:oMathPara>
                  </a14:m>
                  <a:endParaRPr lang="ja-JP" altLang="en-US" sz="2000" b="1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正方形/長方形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53788" y="4289383"/>
                  <a:ext cx="5143138" cy="457626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9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正方形/長方形 19"/>
                <p:cNvSpPr/>
                <p:nvPr/>
              </p:nvSpPr>
              <p:spPr>
                <a:xfrm>
                  <a:off x="3314823" y="4926930"/>
                  <a:ext cx="5842240" cy="4512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ja-JP" altLang="en-US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𝛔</m:t>
                            </m:r>
                          </m:e>
                          <m:sub>
                            <m: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“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𝐊𝐩𝐩</m:t>
                            </m:r>
                            <m: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”</m:t>
                            </m:r>
                          </m:sub>
                        </m:sSub>
                        <m:r>
                          <a:rPr lang="en-US" altLang="ja-JP" sz="20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𝑩𝒓</m:t>
                            </m:r>
                          </m:e>
                          <m:sub>
                            <m:r>
                              <a:rPr lang="ja-JP" altLang="en-US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𝚲</m:t>
                            </m:r>
                            <m: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𝒑</m:t>
                            </m:r>
                          </m:sub>
                        </m:sSub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𝟏𝟏</m:t>
                        </m:r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𝟖</m:t>
                        </m:r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± </m:t>
                        </m:r>
                        <m:sSubSup>
                          <m:sSubSupPr>
                            <m:ctrlPr>
                              <a:rPr lang="ja-JP" altLang="ja-JP" sz="20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𝟎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.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𝟒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ja-JP" altLang="ja-JP" sz="20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sz="2000" b="1" i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𝐬𝐭𝐚𝐭</m:t>
                                </m:r>
                                <m:r>
                                  <a:rPr lang="en-US" altLang="ja-JP" sz="2000" b="1" i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</m:e>
                            </m:d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 </m:t>
                            </m:r>
                          </m:e>
                          <m:sub>
                            <m:r>
                              <a:rPr lang="en-US" altLang="ja-JP" sz="2000" b="1" i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𝟏</m:t>
                            </m:r>
                            <m: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.</m:t>
                            </m:r>
                            <m: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𝟕</m:t>
                            </m:r>
                          </m:sub>
                          <m:sup>
                            <m:r>
                              <a:rPr lang="en-US" altLang="ja-JP" sz="2000" b="1" i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𝟎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.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bSup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</m:t>
                        </m:r>
                        <m:d>
                          <m:dPr>
                            <m:ctrlPr>
                              <a:rPr lang="en-US" altLang="ja-JP" sz="20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ja-JP" sz="2000" b="1" i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𝐬𝐲𝐬𝐭</m:t>
                            </m:r>
                            <m:r>
                              <a:rPr lang="en-US" altLang="ja-JP" sz="2000" b="1" i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.</m:t>
                            </m:r>
                          </m:e>
                        </m:d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ja-JP" altLang="en-US" sz="20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𝛍</m:t>
                        </m:r>
                        <m:r>
                          <a:rPr lang="en-US" altLang="ja-JP" sz="20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𝒃</m:t>
                        </m:r>
                      </m:oMath>
                    </m:oMathPara>
                  </a14:m>
                  <a:endParaRPr lang="ja-JP" altLang="en-US" sz="2000" b="1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正方形/長方形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14823" y="4926930"/>
                  <a:ext cx="5842240" cy="451277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9459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766195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8036" y="1220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b="1" dirty="0"/>
              <a:t>BG: 2NA followed by</a:t>
            </a:r>
            <a:r>
              <a:rPr lang="en-US" altLang="ja-JP" b="1" i="1" dirty="0"/>
              <a:t> </a:t>
            </a:r>
            <a:r>
              <a:rPr lang="en-US" altLang="ja-JP" b="1" dirty="0"/>
              <a:t>FSI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48</a:t>
            </a:fld>
            <a:endParaRPr kumimoji="1" lang="ja-JP" altLang="en-US"/>
          </a:p>
        </p:txBody>
      </p:sp>
      <p:pic>
        <p:nvPicPr>
          <p:cNvPr id="6" name="Fig1suppN-2.pdf" descr="Fig1suppN-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8828" y="2524094"/>
            <a:ext cx="8888016" cy="392726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" name="グループ化 12"/>
          <p:cNvGrpSpPr/>
          <p:nvPr/>
        </p:nvGrpSpPr>
        <p:grpSpPr>
          <a:xfrm>
            <a:off x="349758" y="908720"/>
            <a:ext cx="4510274" cy="1440160"/>
            <a:chOff x="4012728" y="692696"/>
            <a:chExt cx="4510274" cy="1440160"/>
          </a:xfrm>
        </p:grpSpPr>
        <p:sp>
          <p:nvSpPr>
            <p:cNvPr id="7" name="角丸四角形 6"/>
            <p:cNvSpPr/>
            <p:nvPr/>
          </p:nvSpPr>
          <p:spPr>
            <a:xfrm>
              <a:off x="4283968" y="692696"/>
              <a:ext cx="3924436" cy="1440160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テキスト ボックス 7"/>
                <p:cNvSpPr txBox="1"/>
                <p:nvPr/>
              </p:nvSpPr>
              <p:spPr>
                <a:xfrm>
                  <a:off x="4012728" y="692696"/>
                  <a:ext cx="4510274" cy="7614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20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𝐾</m:t>
                            </m:r>
                          </m:e>
                          <m:sup>
                            <m: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kumimoji="1" lang="en-US" altLang="ja-JP" sz="20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</m:t>
                        </m:r>
                        <m:sPre>
                          <m:sPrePr>
                            <m:ctrlP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>
                            <m: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  <m:e>
                            <m: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𝐻𝑒</m:t>
                            </m:r>
                          </m:e>
                        </m:sPre>
                        <m:r>
                          <a:rPr lang="en-US" altLang="ja-JP" sz="20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d>
                          <m:dPr>
                            <m:ctrlPr>
                              <a:rPr lang="en-US" altLang="ja-JP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ja-JP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ja-JP" sz="2000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𝐾</m:t>
                                </m:r>
                              </m:e>
                              <m:sup>
                                <m:r>
                                  <a:rPr lang="en-US" altLang="ja-JP" sz="2000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  <m:r>
                              <a:rPr lang="en-US" altLang="ja-JP" sz="20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+"</m:t>
                            </m:r>
                            <m:r>
                              <a:rPr lang="en-US" altLang="ja-JP" sz="20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𝑝𝑛</m:t>
                            </m:r>
                            <m:r>
                              <a:rPr lang="en-US" altLang="ja-JP" sz="20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"</m:t>
                            </m:r>
                          </m:e>
                        </m:d>
                        <m:r>
                          <a:rPr lang="en-US" altLang="ja-JP" sz="20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altLang="ja-JP" sz="20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𝑠𝑝𝑒𝑐𝑡</m:t>
                            </m:r>
                          </m:sub>
                        </m:sSub>
                      </m:oMath>
                    </m:oMathPara>
                  </a14:m>
                  <a:endParaRPr lang="en-US" altLang="ja-JP" sz="2000" i="1" dirty="0">
                    <a:solidFill>
                      <a:schemeClr val="bg1"/>
                    </a:solidFill>
                    <a:latin typeface="Cambria Math"/>
                  </a:endParaRPr>
                </a:p>
                <a:p>
                  <a:r>
                    <a:rPr lang="en-US" altLang="ja-JP" sz="2000" dirty="0">
                      <a:solidFill>
                        <a:schemeClr val="bg1"/>
                      </a:solidFill>
                      <a:ea typeface="Cambria Math"/>
                    </a:rPr>
                    <a:t> 	    </a:t>
                  </a:r>
                  <a14:m>
                    <m:oMath xmlns:m="http://schemas.openxmlformats.org/officeDocument/2006/math">
                      <m:r>
                        <a:rPr lang="en-US" altLang="ja-JP" sz="200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altLang="ja-JP" sz="2000" b="1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𝒀</m:t>
                      </m:r>
                      <m:r>
                        <a:rPr lang="en-US" altLang="ja-JP" sz="2000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ja-JP" sz="2000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𝒏</m:t>
                      </m:r>
                      <m:r>
                        <a:rPr lang="en-US" altLang="ja-JP" sz="20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</m:oMath>
                  </a14:m>
                  <a:r>
                    <a:rPr lang="en-US" altLang="ja-JP" sz="2000" dirty="0">
                      <a:solidFill>
                        <a:schemeClr val="bg1"/>
                      </a:solidFill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ja-JP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0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altLang="ja-JP" sz="20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𝑠𝑝𝑒𝑐𝑡</m:t>
                          </m:r>
                        </m:sub>
                      </m:sSub>
                    </m:oMath>
                  </a14:m>
                  <a:endParaRPr kumimoji="1" lang="ja-JP" altLang="en-US" sz="2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テキスト ボックス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12728" y="692696"/>
                  <a:ext cx="4510274" cy="76142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32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テキスト ボックス 8"/>
            <p:cNvSpPr txBox="1"/>
            <p:nvPr/>
          </p:nvSpPr>
          <p:spPr>
            <a:xfrm>
              <a:off x="7236296" y="1052736"/>
              <a:ext cx="7986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(2NA)</a:t>
              </a:r>
              <a:endParaRPr kumimoji="1" lang="ja-JP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7271027" y="1628800"/>
              <a:ext cx="64934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(FSI)</a:t>
              </a:r>
              <a:endParaRPr kumimoji="1" lang="ja-JP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テキスト ボックス 10"/>
                <p:cNvSpPr txBox="1"/>
                <p:nvPr/>
              </p:nvSpPr>
              <p:spPr>
                <a:xfrm>
                  <a:off x="5050671" y="1355657"/>
                  <a:ext cx="2210157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00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d>
                          <m:dPr>
                            <m:ctrlPr>
                              <a:rPr lang="en-US" altLang="ja-JP" sz="20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altLang="ja-JP" sz="2000" b="0" i="1" smtClean="0">
                                <a:solidFill>
                                  <a:srgbClr val="FFFF00"/>
                                </a:solidFill>
                                <a:latin typeface="Cambria Math"/>
                                <a:ea typeface="Cambria Math"/>
                              </a:rPr>
                              <m:t>𝑌</m:t>
                            </m:r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+"</m:t>
                            </m:r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"</m:t>
                            </m:r>
                          </m:e>
                        </m:d>
                        <m:r>
                          <a:rPr lang="en-US" altLang="ja-JP" sz="20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altLang="ja-JP" sz="20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𝑛</m:t>
                        </m:r>
                      </m:oMath>
                    </m:oMathPara>
                  </a14:m>
                  <a:endParaRPr lang="en-US" altLang="ja-JP" sz="2000" i="1" dirty="0">
                    <a:solidFill>
                      <a:schemeClr val="bg1"/>
                    </a:solidFill>
                    <a:latin typeface="Cambria Math"/>
                  </a:endParaRPr>
                </a:p>
                <a:p>
                  <a:r>
                    <a:rPr lang="en-US" altLang="ja-JP" sz="2000" dirty="0">
                      <a:solidFill>
                        <a:schemeClr val="bg1"/>
                      </a:solidFill>
                      <a:ea typeface="Cambria Math"/>
                    </a:rPr>
                    <a:t>  </a:t>
                  </a:r>
                  <a14:m>
                    <m:oMath xmlns:m="http://schemas.openxmlformats.org/officeDocument/2006/math">
                      <m:r>
                        <a:rPr lang="en-US" altLang="ja-JP" sz="20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l-GR" altLang="ja-JP" sz="2000" b="1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𝜦</m:t>
                      </m:r>
                      <m:r>
                        <a:rPr lang="en-US" altLang="ja-JP" sz="2000" b="1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ja-JP" sz="2000" b="1" i="1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𝒑</m:t>
                      </m:r>
                      <m:r>
                        <a:rPr lang="en-US" altLang="ja-JP" sz="20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ja-JP" sz="20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</m:oMath>
                  </a14:m>
                  <a:endParaRPr lang="ja-JP" altLang="en-US" sz="2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テキスト ボックス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50671" y="1355657"/>
                  <a:ext cx="2210157" cy="707886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431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グループ化 13"/>
          <p:cNvGrpSpPr/>
          <p:nvPr/>
        </p:nvGrpSpPr>
        <p:grpSpPr>
          <a:xfrm>
            <a:off x="4781195" y="908720"/>
            <a:ext cx="4219297" cy="1440160"/>
            <a:chOff x="4012728" y="692696"/>
            <a:chExt cx="4219297" cy="1440160"/>
          </a:xfrm>
        </p:grpSpPr>
        <p:sp>
          <p:nvSpPr>
            <p:cNvPr id="15" name="角丸四角形 14"/>
            <p:cNvSpPr/>
            <p:nvPr/>
          </p:nvSpPr>
          <p:spPr>
            <a:xfrm>
              <a:off x="4198962" y="692696"/>
              <a:ext cx="3924436" cy="1440160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テキスト ボックス 15"/>
                <p:cNvSpPr txBox="1"/>
                <p:nvPr/>
              </p:nvSpPr>
              <p:spPr>
                <a:xfrm>
                  <a:off x="4012728" y="692696"/>
                  <a:ext cx="4219297" cy="7614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20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𝐾</m:t>
                            </m:r>
                          </m:e>
                          <m:sup>
                            <m: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kumimoji="1" lang="en-US" altLang="ja-JP" sz="20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</m:t>
                        </m:r>
                        <m:sPre>
                          <m:sPrePr>
                            <m:ctrlP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>
                            <m: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  <m:e>
                            <m: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𝐻𝑒</m:t>
                            </m:r>
                          </m:e>
                        </m:sPre>
                        <m:r>
                          <a:rPr lang="en-US" altLang="ja-JP" sz="20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d>
                          <m:dPr>
                            <m:ctrlPr>
                              <a:rPr lang="en-US" altLang="ja-JP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ja-JP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ja-JP" sz="2000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𝐾</m:t>
                                </m:r>
                              </m:e>
                              <m:sup>
                                <m:r>
                                  <a:rPr lang="en-US" altLang="ja-JP" sz="2000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  <m:r>
                              <a:rPr lang="en-US" altLang="ja-JP" sz="20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+"</m:t>
                            </m:r>
                            <m:r>
                              <a:rPr lang="en-US" altLang="ja-JP" sz="20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𝑝𝑝</m:t>
                            </m:r>
                            <m:r>
                              <a:rPr lang="en-US" altLang="ja-JP" sz="20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"</m:t>
                            </m:r>
                          </m:e>
                        </m:d>
                        <m:r>
                          <a:rPr lang="en-US" altLang="ja-JP" sz="20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altLang="ja-JP" sz="20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𝑠𝑝𝑒𝑐𝑡</m:t>
                            </m:r>
                          </m:sub>
                        </m:sSub>
                      </m:oMath>
                    </m:oMathPara>
                  </a14:m>
                  <a:endParaRPr lang="en-US" altLang="ja-JP" sz="2000" i="1" dirty="0">
                    <a:solidFill>
                      <a:schemeClr val="bg1"/>
                    </a:solidFill>
                    <a:latin typeface="Cambria Math"/>
                  </a:endParaRPr>
                </a:p>
                <a:p>
                  <a:r>
                    <a:rPr lang="en-US" altLang="ja-JP" sz="2000" dirty="0">
                      <a:solidFill>
                        <a:schemeClr val="bg1"/>
                      </a:solidFill>
                      <a:ea typeface="Cambria Math"/>
                    </a:rPr>
                    <a:t> 	    </a:t>
                  </a:r>
                  <a14:m>
                    <m:oMath xmlns:m="http://schemas.openxmlformats.org/officeDocument/2006/math">
                      <m:r>
                        <a:rPr lang="en-US" altLang="ja-JP" sz="200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altLang="ja-JP" sz="2000" b="1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𝒀</m:t>
                      </m:r>
                      <m:r>
                        <a:rPr lang="en-US" altLang="ja-JP" sz="2000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ja-JP" sz="20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en-US" altLang="ja-JP" sz="20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</m:oMath>
                  </a14:m>
                  <a:r>
                    <a:rPr lang="en-US" altLang="ja-JP" sz="2000" dirty="0">
                      <a:solidFill>
                        <a:schemeClr val="bg1"/>
                      </a:solidFill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ja-JP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0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en-US" altLang="ja-JP" sz="20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𝑠𝑝𝑒𝑐𝑡</m:t>
                          </m:r>
                        </m:sub>
                      </m:sSub>
                    </m:oMath>
                  </a14:m>
                  <a:endParaRPr kumimoji="1" lang="ja-JP" altLang="en-US" sz="2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テキスト ボックス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12728" y="692696"/>
                  <a:ext cx="4219297" cy="761427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32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テキスト ボックス 16"/>
            <p:cNvSpPr txBox="1"/>
            <p:nvPr/>
          </p:nvSpPr>
          <p:spPr>
            <a:xfrm>
              <a:off x="7236296" y="1052736"/>
              <a:ext cx="7986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(2NA)</a:t>
              </a:r>
              <a:endParaRPr kumimoji="1" lang="ja-JP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7271027" y="1628800"/>
              <a:ext cx="64934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(FSI)</a:t>
              </a:r>
              <a:endParaRPr kumimoji="1" lang="ja-JP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テキスト ボックス 18"/>
                <p:cNvSpPr txBox="1"/>
                <p:nvPr/>
              </p:nvSpPr>
              <p:spPr>
                <a:xfrm>
                  <a:off x="5050671" y="1355657"/>
                  <a:ext cx="2211118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00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d>
                          <m:dPr>
                            <m:ctrlPr>
                              <a:rPr lang="en-US" altLang="ja-JP" sz="20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altLang="ja-JP" sz="2000" b="0" i="1" smtClean="0">
                                <a:solidFill>
                                  <a:srgbClr val="FFFF00"/>
                                </a:solidFill>
                                <a:latin typeface="Cambria Math"/>
                                <a:ea typeface="Cambria Math"/>
                              </a:rPr>
                              <m:t>𝑌</m:t>
                            </m:r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+"</m:t>
                            </m:r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𝑛</m:t>
                            </m:r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"</m:t>
                            </m:r>
                          </m:e>
                        </m:d>
                        <m:r>
                          <a:rPr lang="en-US" altLang="ja-JP" sz="20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altLang="ja-JP" sz="20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𝑝</m:t>
                        </m:r>
                      </m:oMath>
                    </m:oMathPara>
                  </a14:m>
                  <a:endParaRPr lang="en-US" altLang="ja-JP" sz="2000" i="1" dirty="0">
                    <a:solidFill>
                      <a:schemeClr val="bg1"/>
                    </a:solidFill>
                    <a:latin typeface="Cambria Math"/>
                  </a:endParaRPr>
                </a:p>
                <a:p>
                  <a:r>
                    <a:rPr lang="en-US" altLang="ja-JP" sz="2000" dirty="0">
                      <a:solidFill>
                        <a:schemeClr val="bg1"/>
                      </a:solidFill>
                      <a:ea typeface="Cambria Math"/>
                    </a:rPr>
                    <a:t>  </a:t>
                  </a:r>
                  <a14:m>
                    <m:oMath xmlns:m="http://schemas.openxmlformats.org/officeDocument/2006/math">
                      <m:r>
                        <a:rPr lang="en-US" altLang="ja-JP" sz="20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l-GR" altLang="ja-JP" sz="2000" b="1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𝜦</m:t>
                      </m:r>
                      <m:r>
                        <a:rPr lang="en-US" altLang="ja-JP" sz="2000" b="1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ja-JP" sz="2000" b="1" i="1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𝒑</m:t>
                      </m:r>
                      <m:r>
                        <a:rPr lang="en-US" altLang="ja-JP" sz="20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ja-JP" sz="20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</m:oMath>
                  </a14:m>
                  <a:endParaRPr lang="ja-JP" altLang="en-US" sz="2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テキスト ボックス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50671" y="1355657"/>
                  <a:ext cx="2211118" cy="707886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431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1" name="直線矢印コネクタ 20"/>
          <p:cNvCxnSpPr>
            <a:stCxn id="7" idx="2"/>
          </p:cNvCxnSpPr>
          <p:nvPr/>
        </p:nvCxnSpPr>
        <p:spPr>
          <a:xfrm>
            <a:off x="2583216" y="2348880"/>
            <a:ext cx="3104908" cy="1368152"/>
          </a:xfrm>
          <a:prstGeom prst="straightConnector1">
            <a:avLst/>
          </a:prstGeom>
          <a:ln w="635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/>
          <p:cNvCxnSpPr>
            <a:stCxn id="15" idx="2"/>
          </p:cNvCxnSpPr>
          <p:nvPr/>
        </p:nvCxnSpPr>
        <p:spPr>
          <a:xfrm>
            <a:off x="6929647" y="2348880"/>
            <a:ext cx="810705" cy="1368152"/>
          </a:xfrm>
          <a:prstGeom prst="straightConnector1">
            <a:avLst/>
          </a:prstGeom>
          <a:ln w="635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4414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2049" y="1422996"/>
            <a:ext cx="4382355" cy="4306652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4746827" y="1422996"/>
            <a:ext cx="4382355" cy="430665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49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Comparison of 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pn</a:t>
            </a:r>
            <a:r>
              <a:rPr lang="en-US" altLang="ja-JP" b="1" dirty="0"/>
              <a:t> &amp; </a:t>
            </a:r>
            <a:r>
              <a:rPr kumimoji="1" lang="en-US" altLang="ja-JP" b="1" dirty="0">
                <a:latin typeface="Symbol" panose="05050102010706020507" pitchFamily="18" charset="2"/>
              </a:rPr>
              <a:t>L</a:t>
            </a:r>
            <a:r>
              <a:rPr kumimoji="1" lang="en-US" altLang="ja-JP" b="1" dirty="0">
                <a:latin typeface="+mn-lt"/>
              </a:rPr>
              <a:t>(1405)</a:t>
            </a:r>
            <a:r>
              <a:rPr kumimoji="1" lang="en-US" altLang="ja-JP" b="1" dirty="0" err="1"/>
              <a:t>pn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13" name="フリーフォーム 12"/>
          <p:cNvSpPr/>
          <p:nvPr/>
        </p:nvSpPr>
        <p:spPr>
          <a:xfrm>
            <a:off x="863588" y="1952836"/>
            <a:ext cx="2406101" cy="3031326"/>
          </a:xfrm>
          <a:custGeom>
            <a:avLst/>
            <a:gdLst>
              <a:gd name="connsiteX0" fmla="*/ 13063 w 2730137"/>
              <a:gd name="connsiteY0" fmla="*/ 32657 h 2690948"/>
              <a:gd name="connsiteX1" fmla="*/ 13063 w 2730137"/>
              <a:gd name="connsiteY1" fmla="*/ 32657 h 2690948"/>
              <a:gd name="connsiteX2" fmla="*/ 2024743 w 2730137"/>
              <a:gd name="connsiteY2" fmla="*/ 0 h 2690948"/>
              <a:gd name="connsiteX3" fmla="*/ 2730137 w 2730137"/>
              <a:gd name="connsiteY3" fmla="*/ 731520 h 2690948"/>
              <a:gd name="connsiteX4" fmla="*/ 2704011 w 2730137"/>
              <a:gd name="connsiteY4" fmla="*/ 1489166 h 2690948"/>
              <a:gd name="connsiteX5" fmla="*/ 2338251 w 2730137"/>
              <a:gd name="connsiteY5" fmla="*/ 2129246 h 2690948"/>
              <a:gd name="connsiteX6" fmla="*/ 1965960 w 2730137"/>
              <a:gd name="connsiteY6" fmla="*/ 2462348 h 2690948"/>
              <a:gd name="connsiteX7" fmla="*/ 1574074 w 2730137"/>
              <a:gd name="connsiteY7" fmla="*/ 2690948 h 2690948"/>
              <a:gd name="connsiteX8" fmla="*/ 418011 w 2730137"/>
              <a:gd name="connsiteY8" fmla="*/ 1828800 h 2690948"/>
              <a:gd name="connsiteX9" fmla="*/ 71846 w 2730137"/>
              <a:gd name="connsiteY9" fmla="*/ 1208314 h 2690948"/>
              <a:gd name="connsiteX10" fmla="*/ 0 w 2730137"/>
              <a:gd name="connsiteY10" fmla="*/ 953588 h 2690948"/>
              <a:gd name="connsiteX11" fmla="*/ 13063 w 2730137"/>
              <a:gd name="connsiteY11" fmla="*/ 32657 h 2690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0137" h="2690948">
                <a:moveTo>
                  <a:pt x="13063" y="32657"/>
                </a:moveTo>
                <a:lnTo>
                  <a:pt x="13063" y="32657"/>
                </a:lnTo>
                <a:lnTo>
                  <a:pt x="2024743" y="0"/>
                </a:lnTo>
                <a:lnTo>
                  <a:pt x="2730137" y="731520"/>
                </a:lnTo>
                <a:lnTo>
                  <a:pt x="2704011" y="1489166"/>
                </a:lnTo>
                <a:lnTo>
                  <a:pt x="2338251" y="2129246"/>
                </a:lnTo>
                <a:lnTo>
                  <a:pt x="1965960" y="2462348"/>
                </a:lnTo>
                <a:lnTo>
                  <a:pt x="1574074" y="2690948"/>
                </a:lnTo>
                <a:lnTo>
                  <a:pt x="418011" y="1828800"/>
                </a:lnTo>
                <a:lnTo>
                  <a:pt x="71846" y="1208314"/>
                </a:lnTo>
                <a:lnTo>
                  <a:pt x="0" y="953588"/>
                </a:lnTo>
                <a:lnTo>
                  <a:pt x="13063" y="32657"/>
                </a:lnTo>
                <a:close/>
              </a:path>
            </a:pathLst>
          </a:custGeom>
          <a:noFill/>
          <a:ln w="508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`</a:t>
            </a:r>
            <a:endParaRPr kumimoji="1" lang="ja-JP" altLang="en-US" dirty="0"/>
          </a:p>
        </p:txBody>
      </p:sp>
      <p:sp>
        <p:nvSpPr>
          <p:cNvPr id="15" name="フリーフォーム 14"/>
          <p:cNvSpPr/>
          <p:nvPr/>
        </p:nvSpPr>
        <p:spPr>
          <a:xfrm>
            <a:off x="6261714" y="1952836"/>
            <a:ext cx="1757728" cy="3055688"/>
          </a:xfrm>
          <a:custGeom>
            <a:avLst/>
            <a:gdLst>
              <a:gd name="connsiteX0" fmla="*/ 0 w 1802674"/>
              <a:gd name="connsiteY0" fmla="*/ 6532 h 3050177"/>
              <a:gd name="connsiteX1" fmla="*/ 13063 w 1802674"/>
              <a:gd name="connsiteY1" fmla="*/ 2312126 h 3050177"/>
              <a:gd name="connsiteX2" fmla="*/ 320040 w 1802674"/>
              <a:gd name="connsiteY2" fmla="*/ 2625634 h 3050177"/>
              <a:gd name="connsiteX3" fmla="*/ 535577 w 1802674"/>
              <a:gd name="connsiteY3" fmla="*/ 2841172 h 3050177"/>
              <a:gd name="connsiteX4" fmla="*/ 718457 w 1802674"/>
              <a:gd name="connsiteY4" fmla="*/ 3050177 h 3050177"/>
              <a:gd name="connsiteX5" fmla="*/ 1025434 w 1802674"/>
              <a:gd name="connsiteY5" fmla="*/ 2893423 h 3050177"/>
              <a:gd name="connsiteX6" fmla="*/ 1312817 w 1802674"/>
              <a:gd name="connsiteY6" fmla="*/ 2599509 h 3050177"/>
              <a:gd name="connsiteX7" fmla="*/ 1482634 w 1802674"/>
              <a:gd name="connsiteY7" fmla="*/ 2305594 h 3050177"/>
              <a:gd name="connsiteX8" fmla="*/ 1645920 w 1802674"/>
              <a:gd name="connsiteY8" fmla="*/ 1992086 h 3050177"/>
              <a:gd name="connsiteX9" fmla="*/ 1789611 w 1802674"/>
              <a:gd name="connsiteY9" fmla="*/ 1639389 h 3050177"/>
              <a:gd name="connsiteX10" fmla="*/ 1802674 w 1802674"/>
              <a:gd name="connsiteY10" fmla="*/ 1254034 h 3050177"/>
              <a:gd name="connsiteX11" fmla="*/ 1802674 w 1802674"/>
              <a:gd name="connsiteY11" fmla="*/ 960120 h 3050177"/>
              <a:gd name="connsiteX12" fmla="*/ 1783080 w 1802674"/>
              <a:gd name="connsiteY12" fmla="*/ 731520 h 3050177"/>
              <a:gd name="connsiteX13" fmla="*/ 1574074 w 1802674"/>
              <a:gd name="connsiteY13" fmla="*/ 476794 h 3050177"/>
              <a:gd name="connsiteX14" fmla="*/ 1436914 w 1802674"/>
              <a:gd name="connsiteY14" fmla="*/ 339634 h 3050177"/>
              <a:gd name="connsiteX15" fmla="*/ 1332411 w 1802674"/>
              <a:gd name="connsiteY15" fmla="*/ 202474 h 3050177"/>
              <a:gd name="connsiteX16" fmla="*/ 1175657 w 1802674"/>
              <a:gd name="connsiteY16" fmla="*/ 0 h 3050177"/>
              <a:gd name="connsiteX17" fmla="*/ 0 w 1802674"/>
              <a:gd name="connsiteY17" fmla="*/ 6532 h 3050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2674" h="3050177">
                <a:moveTo>
                  <a:pt x="0" y="6532"/>
                </a:moveTo>
                <a:cubicBezTo>
                  <a:pt x="4354" y="775063"/>
                  <a:pt x="8709" y="1543595"/>
                  <a:pt x="13063" y="2312126"/>
                </a:cubicBezTo>
                <a:lnTo>
                  <a:pt x="320040" y="2625634"/>
                </a:lnTo>
                <a:lnTo>
                  <a:pt x="535577" y="2841172"/>
                </a:lnTo>
                <a:lnTo>
                  <a:pt x="718457" y="3050177"/>
                </a:lnTo>
                <a:lnTo>
                  <a:pt x="1025434" y="2893423"/>
                </a:lnTo>
                <a:lnTo>
                  <a:pt x="1312817" y="2599509"/>
                </a:lnTo>
                <a:lnTo>
                  <a:pt x="1482634" y="2305594"/>
                </a:lnTo>
                <a:lnTo>
                  <a:pt x="1645920" y="1992086"/>
                </a:lnTo>
                <a:lnTo>
                  <a:pt x="1789611" y="1639389"/>
                </a:lnTo>
                <a:lnTo>
                  <a:pt x="1802674" y="1254034"/>
                </a:lnTo>
                <a:lnTo>
                  <a:pt x="1802674" y="960120"/>
                </a:lnTo>
                <a:lnTo>
                  <a:pt x="1783080" y="731520"/>
                </a:lnTo>
                <a:lnTo>
                  <a:pt x="1574074" y="476794"/>
                </a:lnTo>
                <a:lnTo>
                  <a:pt x="1436914" y="339634"/>
                </a:lnTo>
                <a:lnTo>
                  <a:pt x="1332411" y="202474"/>
                </a:lnTo>
                <a:lnTo>
                  <a:pt x="1175657" y="0"/>
                </a:lnTo>
                <a:lnTo>
                  <a:pt x="0" y="6532"/>
                </a:lnTo>
                <a:close/>
              </a:path>
            </a:pathLst>
          </a:custGeom>
          <a:noFill/>
          <a:ln w="508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3059832" y="1952836"/>
            <a:ext cx="54006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フリーフォーム 5"/>
          <p:cNvSpPr/>
          <p:nvPr/>
        </p:nvSpPr>
        <p:spPr>
          <a:xfrm>
            <a:off x="1827339" y="1952836"/>
            <a:ext cx="1880565" cy="3055688"/>
          </a:xfrm>
          <a:custGeom>
            <a:avLst/>
            <a:gdLst>
              <a:gd name="connsiteX0" fmla="*/ 0 w 2096589"/>
              <a:gd name="connsiteY0" fmla="*/ 2731652 h 2731652"/>
              <a:gd name="connsiteX1" fmla="*/ 32657 w 2096589"/>
              <a:gd name="connsiteY1" fmla="*/ 2496520 h 2731652"/>
              <a:gd name="connsiteX2" fmla="*/ 156755 w 2096589"/>
              <a:gd name="connsiteY2" fmla="*/ 2196075 h 2731652"/>
              <a:gd name="connsiteX3" fmla="*/ 378823 w 2096589"/>
              <a:gd name="connsiteY3" fmla="*/ 1862972 h 2731652"/>
              <a:gd name="connsiteX4" fmla="*/ 698863 w 2096589"/>
              <a:gd name="connsiteY4" fmla="*/ 1471086 h 2731652"/>
              <a:gd name="connsiteX5" fmla="*/ 1103812 w 2096589"/>
              <a:gd name="connsiteY5" fmla="*/ 1046543 h 2731652"/>
              <a:gd name="connsiteX6" fmla="*/ 1502229 w 2096589"/>
              <a:gd name="connsiteY6" fmla="*/ 602406 h 2731652"/>
              <a:gd name="connsiteX7" fmla="*/ 1854926 w 2096589"/>
              <a:gd name="connsiteY7" fmla="*/ 256240 h 2731652"/>
              <a:gd name="connsiteX8" fmla="*/ 2090057 w 2096589"/>
              <a:gd name="connsiteY8" fmla="*/ 8046 h 2731652"/>
              <a:gd name="connsiteX9" fmla="*/ 2090057 w 2096589"/>
              <a:gd name="connsiteY9" fmla="*/ 8046 h 2731652"/>
              <a:gd name="connsiteX10" fmla="*/ 2096589 w 2096589"/>
              <a:gd name="connsiteY10" fmla="*/ 1515 h 273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6589" h="2731652">
                <a:moveTo>
                  <a:pt x="0" y="2731652"/>
                </a:moveTo>
                <a:cubicBezTo>
                  <a:pt x="3265" y="2658717"/>
                  <a:pt x="6531" y="2585783"/>
                  <a:pt x="32657" y="2496520"/>
                </a:cubicBezTo>
                <a:cubicBezTo>
                  <a:pt x="58783" y="2407257"/>
                  <a:pt x="99061" y="2301666"/>
                  <a:pt x="156755" y="2196075"/>
                </a:cubicBezTo>
                <a:cubicBezTo>
                  <a:pt x="214449" y="2090484"/>
                  <a:pt x="288472" y="1983803"/>
                  <a:pt x="378823" y="1862972"/>
                </a:cubicBezTo>
                <a:cubicBezTo>
                  <a:pt x="469174" y="1742140"/>
                  <a:pt x="578032" y="1607157"/>
                  <a:pt x="698863" y="1471086"/>
                </a:cubicBezTo>
                <a:cubicBezTo>
                  <a:pt x="819695" y="1335014"/>
                  <a:pt x="969918" y="1191323"/>
                  <a:pt x="1103812" y="1046543"/>
                </a:cubicBezTo>
                <a:cubicBezTo>
                  <a:pt x="1237706" y="901763"/>
                  <a:pt x="1377043" y="734123"/>
                  <a:pt x="1502229" y="602406"/>
                </a:cubicBezTo>
                <a:cubicBezTo>
                  <a:pt x="1627415" y="470689"/>
                  <a:pt x="1756955" y="355300"/>
                  <a:pt x="1854926" y="256240"/>
                </a:cubicBezTo>
                <a:cubicBezTo>
                  <a:pt x="1952897" y="157180"/>
                  <a:pt x="2090057" y="8046"/>
                  <a:pt x="2090057" y="8046"/>
                </a:cubicBezTo>
                <a:lnTo>
                  <a:pt x="2090057" y="8046"/>
                </a:lnTo>
                <a:cubicBezTo>
                  <a:pt x="2091146" y="6958"/>
                  <a:pt x="2096589" y="-3928"/>
                  <a:pt x="2096589" y="1515"/>
                </a:cubicBezTo>
              </a:path>
            </a:pathLst>
          </a:custGeom>
          <a:noFill/>
          <a:ln w="508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FF00"/>
              </a:solidFill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7848364" y="1945846"/>
            <a:ext cx="54006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フリーフォーム 11"/>
          <p:cNvSpPr/>
          <p:nvPr/>
        </p:nvSpPr>
        <p:spPr>
          <a:xfrm>
            <a:off x="6559339" y="1921484"/>
            <a:ext cx="1880565" cy="3055688"/>
          </a:xfrm>
          <a:custGeom>
            <a:avLst/>
            <a:gdLst>
              <a:gd name="connsiteX0" fmla="*/ 0 w 2096589"/>
              <a:gd name="connsiteY0" fmla="*/ 2731652 h 2731652"/>
              <a:gd name="connsiteX1" fmla="*/ 32657 w 2096589"/>
              <a:gd name="connsiteY1" fmla="*/ 2496520 h 2731652"/>
              <a:gd name="connsiteX2" fmla="*/ 156755 w 2096589"/>
              <a:gd name="connsiteY2" fmla="*/ 2196075 h 2731652"/>
              <a:gd name="connsiteX3" fmla="*/ 378823 w 2096589"/>
              <a:gd name="connsiteY3" fmla="*/ 1862972 h 2731652"/>
              <a:gd name="connsiteX4" fmla="*/ 698863 w 2096589"/>
              <a:gd name="connsiteY4" fmla="*/ 1471086 h 2731652"/>
              <a:gd name="connsiteX5" fmla="*/ 1103812 w 2096589"/>
              <a:gd name="connsiteY5" fmla="*/ 1046543 h 2731652"/>
              <a:gd name="connsiteX6" fmla="*/ 1502229 w 2096589"/>
              <a:gd name="connsiteY6" fmla="*/ 602406 h 2731652"/>
              <a:gd name="connsiteX7" fmla="*/ 1854926 w 2096589"/>
              <a:gd name="connsiteY7" fmla="*/ 256240 h 2731652"/>
              <a:gd name="connsiteX8" fmla="*/ 2090057 w 2096589"/>
              <a:gd name="connsiteY8" fmla="*/ 8046 h 2731652"/>
              <a:gd name="connsiteX9" fmla="*/ 2090057 w 2096589"/>
              <a:gd name="connsiteY9" fmla="*/ 8046 h 2731652"/>
              <a:gd name="connsiteX10" fmla="*/ 2096589 w 2096589"/>
              <a:gd name="connsiteY10" fmla="*/ 1515 h 273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6589" h="2731652">
                <a:moveTo>
                  <a:pt x="0" y="2731652"/>
                </a:moveTo>
                <a:cubicBezTo>
                  <a:pt x="3265" y="2658717"/>
                  <a:pt x="6531" y="2585783"/>
                  <a:pt x="32657" y="2496520"/>
                </a:cubicBezTo>
                <a:cubicBezTo>
                  <a:pt x="58783" y="2407257"/>
                  <a:pt x="99061" y="2301666"/>
                  <a:pt x="156755" y="2196075"/>
                </a:cubicBezTo>
                <a:cubicBezTo>
                  <a:pt x="214449" y="2090484"/>
                  <a:pt x="288472" y="1983803"/>
                  <a:pt x="378823" y="1862972"/>
                </a:cubicBezTo>
                <a:cubicBezTo>
                  <a:pt x="469174" y="1742140"/>
                  <a:pt x="578032" y="1607157"/>
                  <a:pt x="698863" y="1471086"/>
                </a:cubicBezTo>
                <a:cubicBezTo>
                  <a:pt x="819695" y="1335014"/>
                  <a:pt x="969918" y="1191323"/>
                  <a:pt x="1103812" y="1046543"/>
                </a:cubicBezTo>
                <a:cubicBezTo>
                  <a:pt x="1237706" y="901763"/>
                  <a:pt x="1377043" y="734123"/>
                  <a:pt x="1502229" y="602406"/>
                </a:cubicBezTo>
                <a:cubicBezTo>
                  <a:pt x="1627415" y="470689"/>
                  <a:pt x="1756955" y="355300"/>
                  <a:pt x="1854926" y="256240"/>
                </a:cubicBezTo>
                <a:cubicBezTo>
                  <a:pt x="1952897" y="157180"/>
                  <a:pt x="2090057" y="8046"/>
                  <a:pt x="2090057" y="8046"/>
                </a:cubicBezTo>
                <a:lnTo>
                  <a:pt x="2090057" y="8046"/>
                </a:lnTo>
                <a:cubicBezTo>
                  <a:pt x="2091146" y="6958"/>
                  <a:pt x="2096589" y="-3928"/>
                  <a:pt x="2096589" y="1515"/>
                </a:cubicBezTo>
              </a:path>
            </a:pathLst>
          </a:custGeom>
          <a:noFill/>
          <a:ln w="508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FF0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 rot="18848307">
            <a:off x="7877638" y="1911595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QF</a:t>
            </a:r>
            <a:endParaRPr kumimoji="1" lang="ja-JP" alt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 rot="18848307">
            <a:off x="3089106" y="1985967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QF</a:t>
            </a:r>
            <a:endParaRPr kumimoji="1" lang="ja-JP" alt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 rot="2775516">
            <a:off x="608859" y="4008882"/>
            <a:ext cx="1056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i="1" dirty="0">
                <a:solidFill>
                  <a:srgbClr val="002060"/>
                </a:solidFill>
              </a:rPr>
              <a:t>kinematical</a:t>
            </a:r>
          </a:p>
          <a:p>
            <a:pPr algn="ctr"/>
            <a:r>
              <a:rPr kumimoji="1" lang="en-US" altLang="ja-JP" sz="1400" b="1" i="1" dirty="0">
                <a:solidFill>
                  <a:srgbClr val="002060"/>
                </a:solidFill>
              </a:rPr>
              <a:t> limit</a:t>
            </a:r>
            <a:endParaRPr kumimoji="1" lang="ja-JP" altLang="en-US" sz="1400" b="1" i="1" dirty="0">
              <a:solidFill>
                <a:srgbClr val="002060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 rot="16200000">
            <a:off x="5474132" y="2471701"/>
            <a:ext cx="1056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i="1" dirty="0">
                <a:solidFill>
                  <a:srgbClr val="002060"/>
                </a:solidFill>
              </a:rPr>
              <a:t>kinematical</a:t>
            </a:r>
          </a:p>
          <a:p>
            <a:pPr algn="ctr"/>
            <a:r>
              <a:rPr kumimoji="1" lang="en-US" altLang="ja-JP" sz="1400" b="1" i="1" dirty="0">
                <a:solidFill>
                  <a:srgbClr val="002060"/>
                </a:solidFill>
              </a:rPr>
              <a:t> limit</a:t>
            </a:r>
            <a:endParaRPr kumimoji="1" lang="ja-JP" altLang="en-US" sz="1400" b="1" i="1" dirty="0">
              <a:solidFill>
                <a:srgbClr val="002060"/>
              </a:solidFill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835696" y="1124744"/>
            <a:ext cx="9060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err="1">
                <a:latin typeface="Symbol" panose="05050102010706020507" pitchFamily="18" charset="2"/>
              </a:rPr>
              <a:t>L</a:t>
            </a:r>
            <a:r>
              <a:rPr lang="en-US" altLang="ja-JP" sz="3200" b="1" dirty="0" err="1"/>
              <a:t>pn</a:t>
            </a:r>
            <a:endParaRPr kumimoji="1" lang="ja-JP" altLang="en-US" sz="32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431592" y="1124744"/>
            <a:ext cx="31728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>
                <a:latin typeface="Symbol" panose="05050102010706020507" pitchFamily="18" charset="2"/>
              </a:rPr>
              <a:t>L</a:t>
            </a:r>
            <a:r>
              <a:rPr lang="en-US" altLang="ja-JP" sz="3200" b="1" dirty="0"/>
              <a:t>(1405)</a:t>
            </a:r>
            <a:r>
              <a:rPr lang="en-US" altLang="ja-JP" sz="3200" b="1" dirty="0" err="1"/>
              <a:t>pn</a:t>
            </a:r>
            <a:r>
              <a:rPr lang="en-US" altLang="ja-JP" sz="3200" b="1" dirty="0"/>
              <a:t> region</a:t>
            </a:r>
            <a:endParaRPr kumimoji="1" lang="ja-JP" altLang="en-US" sz="3200" dirty="0"/>
          </a:p>
        </p:txBody>
      </p:sp>
      <p:sp>
        <p:nvSpPr>
          <p:cNvPr id="26" name="右矢印 25"/>
          <p:cNvSpPr/>
          <p:nvPr/>
        </p:nvSpPr>
        <p:spPr>
          <a:xfrm rot="5400000">
            <a:off x="1401363" y="2996615"/>
            <a:ext cx="549090" cy="315679"/>
          </a:xfrm>
          <a:prstGeom prst="rightArrow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FF00"/>
              </a:gs>
              <a:gs pos="100000">
                <a:srgbClr val="85C2FF"/>
              </a:gs>
              <a:gs pos="100000">
                <a:srgbClr val="C4D6EB"/>
              </a:gs>
              <a:gs pos="100000">
                <a:srgbClr val="AAD0DE"/>
              </a:gs>
              <a:gs pos="100000">
                <a:srgbClr val="EDE5F6"/>
              </a:gs>
              <a:gs pos="100000">
                <a:srgbClr val="ACCFF2"/>
              </a:gs>
              <a:gs pos="100000">
                <a:srgbClr val="FF0000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/>
              <a:t>Kpp</a:t>
            </a:r>
            <a:endParaRPr kumimoji="1" lang="ja-JP" altLang="en-US" sz="1200" b="1" dirty="0"/>
          </a:p>
        </p:txBody>
      </p:sp>
      <p:sp>
        <p:nvSpPr>
          <p:cNvPr id="27" name="右矢印 26"/>
          <p:cNvSpPr/>
          <p:nvPr/>
        </p:nvSpPr>
        <p:spPr>
          <a:xfrm rot="5400000">
            <a:off x="6147483" y="2996615"/>
            <a:ext cx="549090" cy="315679"/>
          </a:xfrm>
          <a:prstGeom prst="rightArrow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FF00"/>
              </a:gs>
              <a:gs pos="100000">
                <a:srgbClr val="85C2FF"/>
              </a:gs>
              <a:gs pos="100000">
                <a:srgbClr val="C4D6EB"/>
              </a:gs>
              <a:gs pos="100000">
                <a:srgbClr val="AAD0DE"/>
              </a:gs>
              <a:gs pos="100000">
                <a:srgbClr val="EDE5F6"/>
              </a:gs>
              <a:gs pos="100000">
                <a:srgbClr val="ACCFF2"/>
              </a:gs>
              <a:gs pos="100000">
                <a:srgbClr val="FF0000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/>
              <a:t>Kpp</a:t>
            </a:r>
            <a:endParaRPr kumimoji="1" lang="ja-JP" altLang="en-US" sz="1100" b="1" dirty="0"/>
          </a:p>
        </p:txBody>
      </p:sp>
      <p:sp>
        <p:nvSpPr>
          <p:cNvPr id="31" name="Rectangle 5"/>
          <p:cNvSpPr>
            <a:spLocks/>
          </p:cNvSpPr>
          <p:nvPr/>
        </p:nvSpPr>
        <p:spPr bwMode="auto">
          <a:xfrm rot="19417915">
            <a:off x="7138592" y="406593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15516" y="5733256"/>
            <a:ext cx="87975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clear structure below M(</a:t>
            </a:r>
            <a:r>
              <a:rPr kumimoji="1" lang="en-US" altLang="ja-JP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Kpp</a:t>
            </a:r>
            <a:r>
              <a:rPr kumimoji="1" lang="en-US" altLang="ja-JP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in the IM(</a:t>
            </a:r>
            <a:r>
              <a:rPr kumimoji="1" lang="en-US" altLang="ja-JP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ja-JP" sz="3200" b="1" dirty="0"/>
              <a:t>QF followed by </a:t>
            </a:r>
            <a:r>
              <a:rPr lang="en-US" altLang="ja-JP" sz="3200" b="1" dirty="0">
                <a:latin typeface="Symbol" panose="05050102010706020507" pitchFamily="18" charset="2"/>
              </a:rPr>
              <a:t>L</a:t>
            </a:r>
            <a:r>
              <a:rPr lang="en-US" altLang="ja-JP" sz="3200" b="1" dirty="0"/>
              <a:t>(1405)p is dominant</a:t>
            </a:r>
            <a:endParaRPr kumimoji="1" lang="ja-JP" alt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4" name="直線矢印コネクタ 23"/>
          <p:cNvCxnSpPr>
            <a:stCxn id="23" idx="0"/>
          </p:cNvCxnSpPr>
          <p:nvPr/>
        </p:nvCxnSpPr>
        <p:spPr>
          <a:xfrm flipV="1">
            <a:off x="4614285" y="4473116"/>
            <a:ext cx="1807743" cy="1260140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3978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42" y="711494"/>
            <a:ext cx="6002638" cy="576253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50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/>
                  <a:t>) vs. 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en-US" altLang="ja-JP" b="1" dirty="0"/>
                  <a:t>)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3"/>
                <a:stretch>
                  <a:fillRect t="-7143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5"/>
          <p:cNvSpPr>
            <a:spLocks/>
          </p:cNvSpPr>
          <p:nvPr/>
        </p:nvSpPr>
        <p:spPr bwMode="auto">
          <a:xfrm>
            <a:off x="3350616" y="1186009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926582" y="6231635"/>
            <a:ext cx="5693739" cy="5232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chemeClr val="bg1"/>
                </a:solidFill>
              </a:rPr>
              <a:t>Small phase-space of “K</a:t>
            </a:r>
            <a:r>
              <a:rPr lang="en-US" altLang="ja-JP" sz="2800" b="1" baseline="30000" dirty="0">
                <a:solidFill>
                  <a:schemeClr val="bg1"/>
                </a:solidFill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</a:rPr>
              <a:t>pp”</a:t>
            </a:r>
            <a:r>
              <a:rPr lang="en-US" altLang="ja-JP" sz="2800" b="1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altLang="ja-JP" sz="2800" b="1" dirty="0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800" b="1" dirty="0" err="1">
                <a:solidFill>
                  <a:schemeClr val="bg1"/>
                </a:solidFill>
                <a:sym typeface="Wingdings" panose="05000000000000000000" pitchFamily="2" charset="2"/>
              </a:rPr>
              <a:t>N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 flipV="1">
            <a:off x="2663788" y="4838482"/>
            <a:ext cx="216024" cy="139315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グループ化 91"/>
          <p:cNvGrpSpPr/>
          <p:nvPr/>
        </p:nvGrpSpPr>
        <p:grpSpPr>
          <a:xfrm>
            <a:off x="6731948" y="1573070"/>
            <a:ext cx="2265506" cy="4341632"/>
            <a:chOff x="6842998" y="1715660"/>
            <a:chExt cx="2265506" cy="4341632"/>
          </a:xfrm>
        </p:grpSpPr>
        <p:grpSp>
          <p:nvGrpSpPr>
            <p:cNvPr id="57" name="グループ化 56"/>
            <p:cNvGrpSpPr/>
            <p:nvPr/>
          </p:nvGrpSpPr>
          <p:grpSpPr>
            <a:xfrm>
              <a:off x="6842998" y="1715660"/>
              <a:ext cx="2109105" cy="957256"/>
              <a:chOff x="1493658" y="1057382"/>
              <a:chExt cx="2109105" cy="957256"/>
            </a:xfrm>
          </p:grpSpPr>
          <p:sp>
            <p:nvSpPr>
              <p:cNvPr id="58" name="円/楕円 57"/>
              <p:cNvSpPr/>
              <p:nvPr/>
            </p:nvSpPr>
            <p:spPr>
              <a:xfrm>
                <a:off x="3208158" y="135528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円/楕円 58"/>
              <p:cNvSpPr/>
              <p:nvPr/>
            </p:nvSpPr>
            <p:spPr>
              <a:xfrm>
                <a:off x="2993845" y="149816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円/楕円 59"/>
              <p:cNvSpPr/>
              <p:nvPr/>
            </p:nvSpPr>
            <p:spPr>
              <a:xfrm>
                <a:off x="1707970" y="142672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1" name="直線矢印コネクタ 60"/>
              <p:cNvCxnSpPr/>
              <p:nvPr/>
            </p:nvCxnSpPr>
            <p:spPr>
              <a:xfrm>
                <a:off x="1922283" y="1534675"/>
                <a:ext cx="50006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493658" y="106953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3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973090" y="1057382"/>
                <a:ext cx="5229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>
                    <a:latin typeface="Calibri" pitchFamily="34" charset="0"/>
                  </a:rPr>
                  <a:t>3</a:t>
                </a:r>
                <a:r>
                  <a:rPr lang="en-US" altLang="ja-JP" dirty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4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805306" y="164530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5" name="円/楕円 64"/>
              <p:cNvSpPr/>
              <p:nvPr/>
            </p:nvSpPr>
            <p:spPr>
              <a:xfrm>
                <a:off x="3245575" y="158274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6" name="グループ化 65"/>
            <p:cNvGrpSpPr/>
            <p:nvPr/>
          </p:nvGrpSpPr>
          <p:grpSpPr>
            <a:xfrm>
              <a:off x="7062929" y="4535832"/>
              <a:ext cx="1893192" cy="1521460"/>
              <a:chOff x="834591" y="3159843"/>
              <a:chExt cx="1893192" cy="1521460"/>
            </a:xfrm>
          </p:grpSpPr>
          <p:sp>
            <p:nvSpPr>
              <p:cNvPr id="67" name="円/楕円 66"/>
              <p:cNvSpPr/>
              <p:nvPr/>
            </p:nvSpPr>
            <p:spPr>
              <a:xfrm>
                <a:off x="1826889" y="377504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8" name="直線矢印コネクタ 67"/>
              <p:cNvCxnSpPr/>
              <p:nvPr/>
            </p:nvCxnSpPr>
            <p:spPr>
              <a:xfrm>
                <a:off x="2193122" y="3952847"/>
                <a:ext cx="53466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2157089" y="354803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70" name="円/楕円 69"/>
              <p:cNvSpPr/>
              <p:nvPr/>
            </p:nvSpPr>
            <p:spPr>
              <a:xfrm>
                <a:off x="1278051" y="349317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テキスト ボックス 96"/>
              <p:cNvSpPr txBox="1"/>
              <p:nvPr/>
            </p:nvSpPr>
            <p:spPr>
              <a:xfrm>
                <a:off x="978607" y="4311971"/>
                <a:ext cx="95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="1" i="1" dirty="0">
                    <a:latin typeface="Symbol" panose="05050102010706020507" pitchFamily="18" charset="2"/>
                  </a:rPr>
                  <a:t>L</a:t>
                </a:r>
                <a:r>
                  <a:rPr lang="en-US" altLang="ja-JP" b="1" i="1" dirty="0"/>
                  <a:t>(1405)</a:t>
                </a:r>
                <a:endParaRPr lang="ja-JP" altLang="en-US" b="1" i="1" baseline="-25000" dirty="0"/>
              </a:p>
            </p:txBody>
          </p:sp>
          <p:cxnSp>
            <p:nvCxnSpPr>
              <p:cNvPr id="72" name="直線矢印コネクタ 71"/>
              <p:cNvCxnSpPr/>
              <p:nvPr/>
            </p:nvCxnSpPr>
            <p:spPr>
              <a:xfrm flipH="1" flipV="1">
                <a:off x="941562" y="3431853"/>
                <a:ext cx="324036" cy="17323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円/楕円 72"/>
              <p:cNvSpPr/>
              <p:nvPr/>
            </p:nvSpPr>
            <p:spPr>
              <a:xfrm>
                <a:off x="1271109" y="4000080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1160245" y="3159843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75" name="直線矢印コネクタ 74"/>
              <p:cNvCxnSpPr/>
              <p:nvPr/>
            </p:nvCxnSpPr>
            <p:spPr>
              <a:xfrm flipH="1">
                <a:off x="834591" y="4247254"/>
                <a:ext cx="452703" cy="22586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グループ化 75"/>
            <p:cNvGrpSpPr/>
            <p:nvPr/>
          </p:nvGrpSpPr>
          <p:grpSpPr>
            <a:xfrm>
              <a:off x="6954917" y="3104964"/>
              <a:ext cx="2153587" cy="1089412"/>
              <a:chOff x="5082709" y="1016732"/>
              <a:chExt cx="2153587" cy="1089412"/>
            </a:xfrm>
          </p:grpSpPr>
          <p:sp>
            <p:nvSpPr>
              <p:cNvPr id="77" name="円/楕円 76"/>
              <p:cNvSpPr/>
              <p:nvPr/>
            </p:nvSpPr>
            <p:spPr>
              <a:xfrm>
                <a:off x="6303044" y="143478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8" name="直線矢印コネクタ 77"/>
              <p:cNvCxnSpPr/>
              <p:nvPr/>
            </p:nvCxnSpPr>
            <p:spPr>
              <a:xfrm>
                <a:off x="6696236" y="1612587"/>
                <a:ext cx="54006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569868" y="120777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80" name="円/楕円 79"/>
              <p:cNvSpPr/>
              <p:nvPr/>
            </p:nvSpPr>
            <p:spPr>
              <a:xfrm>
                <a:off x="5376754" y="160265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テキスト ボックス 96"/>
              <p:cNvSpPr txBox="1"/>
              <p:nvPr/>
            </p:nvSpPr>
            <p:spPr>
              <a:xfrm>
                <a:off x="5082709" y="1016732"/>
                <a:ext cx="30649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/>
                  <a:t>p</a:t>
                </a:r>
                <a:endParaRPr lang="ja-JP" altLang="en-US" baseline="-25000" dirty="0"/>
              </a:p>
            </p:txBody>
          </p:sp>
          <p:sp>
            <p:nvSpPr>
              <p:cNvPr id="82" name="円/楕円 81"/>
              <p:cNvSpPr/>
              <p:nvPr/>
            </p:nvSpPr>
            <p:spPr>
              <a:xfrm>
                <a:off x="5229577" y="1307617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627905" y="1736812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84" name="直線矢印コネクタ 83"/>
              <p:cNvCxnSpPr/>
              <p:nvPr/>
            </p:nvCxnSpPr>
            <p:spPr>
              <a:xfrm flipH="1">
                <a:off x="5794230" y="1610999"/>
                <a:ext cx="188579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円/楕円 84"/>
              <p:cNvSpPr/>
              <p:nvPr/>
            </p:nvSpPr>
            <p:spPr>
              <a:xfrm>
                <a:off x="6003375" y="148649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6" name="下矢印 85"/>
            <p:cNvSpPr/>
            <p:nvPr/>
          </p:nvSpPr>
          <p:spPr>
            <a:xfrm>
              <a:off x="7676604" y="2831784"/>
              <a:ext cx="645826" cy="489204"/>
            </a:xfrm>
            <a:prstGeom prst="downArrow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7" name="下矢印 86"/>
            <p:cNvSpPr/>
            <p:nvPr/>
          </p:nvSpPr>
          <p:spPr>
            <a:xfrm>
              <a:off x="7676604" y="4199936"/>
              <a:ext cx="645826" cy="489204"/>
            </a:xfrm>
            <a:prstGeom prst="downArrow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テキスト ボックス 87"/>
              <p:cNvSpPr txBox="1"/>
              <p:nvPr/>
            </p:nvSpPr>
            <p:spPr>
              <a:xfrm>
                <a:off x="4017474" y="5106416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8" name="テキスト ボックス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474" y="5106416"/>
                <a:ext cx="1670650" cy="482824"/>
              </a:xfrm>
              <a:prstGeom prst="rect">
                <a:avLst/>
              </a:prstGeom>
              <a:blipFill rotWithShape="1">
                <a:blip r:embed="rId4"/>
                <a:stretch>
                  <a:fillRect l="-5474" t="-5063" r="-5109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テキスト ボックス 88"/>
              <p:cNvSpPr txBox="1"/>
              <p:nvPr/>
            </p:nvSpPr>
            <p:spPr>
              <a:xfrm rot="16200000">
                <a:off x="1034357" y="1799570"/>
                <a:ext cx="1479892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400" b="1" dirty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9" name="テキスト ボックス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034357" y="1799570"/>
                <a:ext cx="1479892" cy="482824"/>
              </a:xfrm>
              <a:prstGeom prst="rect">
                <a:avLst/>
              </a:prstGeom>
              <a:blipFill rotWithShape="1">
                <a:blip r:embed="rId5"/>
                <a:stretch>
                  <a:fillRect l="-5000" t="-5350" r="-27500" b="-65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円/楕円 84">
            <a:extLst>
              <a:ext uri="{FF2B5EF4-FFF2-40B4-BE49-F238E27FC236}">
                <a16:creationId xmlns:a16="http://schemas.microsoft.com/office/drawing/2014/main" id="{A2B03F88-8D02-428E-82A7-9B78965DF64B}"/>
              </a:ext>
            </a:extLst>
          </p:cNvPr>
          <p:cNvSpPr/>
          <p:nvPr/>
        </p:nvSpPr>
        <p:spPr>
          <a:xfrm>
            <a:off x="7615343" y="5280259"/>
            <a:ext cx="214313" cy="21431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4094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9" r="9617"/>
          <a:stretch/>
        </p:blipFill>
        <p:spPr>
          <a:xfrm>
            <a:off x="448554" y="3969059"/>
            <a:ext cx="3987135" cy="2857929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7" r="10011"/>
          <a:stretch/>
        </p:blipFill>
        <p:spPr>
          <a:xfrm>
            <a:off x="4767756" y="3969060"/>
            <a:ext cx="3970999" cy="2857929"/>
          </a:xfrm>
          <a:prstGeom prst="rect">
            <a:avLst/>
          </a:prstGeom>
        </p:spPr>
      </p:pic>
      <p:grpSp>
        <p:nvGrpSpPr>
          <p:cNvPr id="12" name="グループ化 11"/>
          <p:cNvGrpSpPr/>
          <p:nvPr/>
        </p:nvGrpSpPr>
        <p:grpSpPr>
          <a:xfrm>
            <a:off x="4572000" y="908720"/>
            <a:ext cx="4284476" cy="2970075"/>
            <a:chOff x="83397" y="990748"/>
            <a:chExt cx="2817641" cy="2660240"/>
          </a:xfrm>
        </p:grpSpPr>
        <p:pic>
          <p:nvPicPr>
            <p:cNvPr id="17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013" r="27617"/>
            <a:stretch/>
          </p:blipFill>
          <p:spPr bwMode="auto">
            <a:xfrm>
              <a:off x="83397" y="990748"/>
              <a:ext cx="2817641" cy="266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フリーフォーム 13"/>
            <p:cNvSpPr/>
            <p:nvPr/>
          </p:nvSpPr>
          <p:spPr>
            <a:xfrm>
              <a:off x="603447" y="2280672"/>
              <a:ext cx="1374163" cy="1048258"/>
            </a:xfrm>
            <a:custGeom>
              <a:avLst/>
              <a:gdLst>
                <a:gd name="connsiteX0" fmla="*/ 0 w 2115312"/>
                <a:gd name="connsiteY0" fmla="*/ 0 h 1566672"/>
                <a:gd name="connsiteX1" fmla="*/ 694944 w 2115312"/>
                <a:gd name="connsiteY1" fmla="*/ 195072 h 1566672"/>
                <a:gd name="connsiteX2" fmla="*/ 1499616 w 2115312"/>
                <a:gd name="connsiteY2" fmla="*/ 554736 h 1566672"/>
                <a:gd name="connsiteX3" fmla="*/ 1987296 w 2115312"/>
                <a:gd name="connsiteY3" fmla="*/ 1078992 h 1566672"/>
                <a:gd name="connsiteX4" fmla="*/ 2115312 w 2115312"/>
                <a:gd name="connsiteY4" fmla="*/ 1566672 h 1566672"/>
                <a:gd name="connsiteX5" fmla="*/ 2115312 w 2115312"/>
                <a:gd name="connsiteY5" fmla="*/ 1566672 h 156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5312" h="1566672">
                  <a:moveTo>
                    <a:pt x="0" y="0"/>
                  </a:moveTo>
                  <a:cubicBezTo>
                    <a:pt x="222504" y="51308"/>
                    <a:pt x="445008" y="102616"/>
                    <a:pt x="694944" y="195072"/>
                  </a:cubicBezTo>
                  <a:cubicBezTo>
                    <a:pt x="944880" y="287528"/>
                    <a:pt x="1284224" y="407416"/>
                    <a:pt x="1499616" y="554736"/>
                  </a:cubicBezTo>
                  <a:cubicBezTo>
                    <a:pt x="1715008" y="702056"/>
                    <a:pt x="1884680" y="910336"/>
                    <a:pt x="1987296" y="1078992"/>
                  </a:cubicBezTo>
                  <a:cubicBezTo>
                    <a:pt x="2089912" y="1247648"/>
                    <a:pt x="2115312" y="1566672"/>
                    <a:pt x="2115312" y="1566672"/>
                  </a:cubicBezTo>
                  <a:lnTo>
                    <a:pt x="2115312" y="1566672"/>
                  </a:ln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フリーフォーム 14"/>
            <p:cNvSpPr/>
            <p:nvPr/>
          </p:nvSpPr>
          <p:spPr>
            <a:xfrm>
              <a:off x="603447" y="1050334"/>
              <a:ext cx="286152" cy="182422"/>
            </a:xfrm>
            <a:custGeom>
              <a:avLst/>
              <a:gdLst>
                <a:gd name="connsiteX0" fmla="*/ 487680 w 487680"/>
                <a:gd name="connsiteY0" fmla="*/ 0 h 310896"/>
                <a:gd name="connsiteX1" fmla="*/ 188976 w 487680"/>
                <a:gd name="connsiteY1" fmla="*/ 152400 h 310896"/>
                <a:gd name="connsiteX2" fmla="*/ 0 w 487680"/>
                <a:gd name="connsiteY2" fmla="*/ 310896 h 31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680" h="310896">
                  <a:moveTo>
                    <a:pt x="487680" y="0"/>
                  </a:moveTo>
                  <a:cubicBezTo>
                    <a:pt x="378968" y="50292"/>
                    <a:pt x="270256" y="100584"/>
                    <a:pt x="188976" y="152400"/>
                  </a:cubicBezTo>
                  <a:cubicBezTo>
                    <a:pt x="107696" y="204216"/>
                    <a:pt x="53848" y="257556"/>
                    <a:pt x="0" y="310896"/>
                  </a:cubicBez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214619" y="2881463"/>
              <a:ext cx="905057" cy="4686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b="1" dirty="0">
                  <a:solidFill>
                    <a:srgbClr val="0070C0"/>
                  </a:solidFill>
                </a:rPr>
                <a:t>detector</a:t>
              </a:r>
            </a:p>
            <a:p>
              <a:pPr algn="ctr"/>
              <a:r>
                <a:rPr kumimoji="1" lang="en-US" altLang="ja-JP" sz="1400" b="1" dirty="0">
                  <a:solidFill>
                    <a:srgbClr val="0070C0"/>
                  </a:solidFill>
                </a:rPr>
                <a:t>acceptance</a:t>
              </a:r>
              <a:endParaRPr kumimoji="1" lang="ja-JP" altLang="en-US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51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Detector Acceptance: 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 vs. </a:t>
            </a:r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p</a:t>
            </a:r>
            <a:endParaRPr kumimoji="1" lang="ja-JP" altLang="en-US" b="1" dirty="0">
              <a:latin typeface="+mn-lt"/>
            </a:endParaRPr>
          </a:p>
        </p:txBody>
      </p:sp>
      <p:cxnSp>
        <p:nvCxnSpPr>
          <p:cNvPr id="36" name="直線コネクタ 35"/>
          <p:cNvCxnSpPr/>
          <p:nvPr/>
        </p:nvCxnSpPr>
        <p:spPr>
          <a:xfrm>
            <a:off x="6510701" y="944724"/>
            <a:ext cx="0" cy="557132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8244408" y="4077072"/>
            <a:ext cx="0" cy="2483915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6622975" y="5937004"/>
            <a:ext cx="1018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>
                <a:solidFill>
                  <a:srgbClr val="0070C0"/>
                </a:solidFill>
              </a:rPr>
              <a:t>detector</a:t>
            </a:r>
          </a:p>
          <a:p>
            <a:pPr algn="ctr"/>
            <a:r>
              <a:rPr lang="en-US" altLang="ja-JP" sz="1400" b="1" dirty="0">
                <a:solidFill>
                  <a:srgbClr val="0070C0"/>
                </a:solidFill>
              </a:rPr>
              <a:t>acceptance</a:t>
            </a:r>
            <a:endParaRPr kumimoji="1" lang="ja-JP" altLang="en-US" sz="1400" b="1" dirty="0">
              <a:solidFill>
                <a:srgbClr val="0070C0"/>
              </a:solidFill>
            </a:endParaRPr>
          </a:p>
        </p:txBody>
      </p:sp>
      <p:cxnSp>
        <p:nvCxnSpPr>
          <p:cNvPr id="49" name="直線コネクタ 48"/>
          <p:cNvCxnSpPr/>
          <p:nvPr/>
        </p:nvCxnSpPr>
        <p:spPr>
          <a:xfrm>
            <a:off x="8244408" y="980728"/>
            <a:ext cx="0" cy="2562136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/>
              <p:cNvSpPr txBox="1"/>
              <p:nvPr/>
            </p:nvSpPr>
            <p:spPr>
              <a:xfrm>
                <a:off x="5112060" y="5023792"/>
                <a:ext cx="1223412" cy="4828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2400" b="1" i="1" dirty="0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ja-JP" altLang="en-US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sSup>
                        <m:sSupPr>
                          <m:ctrlPr>
                            <a:rPr lang="en-US" altLang="ja-JP" sz="2400" b="1" i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ja-JP" altLang="en-US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𝚺</m:t>
                          </m:r>
                        </m:e>
                        <m:sup>
                          <m:r>
                            <a:rPr lang="en-US" altLang="ja-JP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∓</m:t>
                          </m:r>
                        </m:sup>
                      </m:sSup>
                      <m:r>
                        <a:rPr lang="en-US" altLang="ja-JP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2" name="テキスト ボックス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060" y="5023792"/>
                <a:ext cx="1223412" cy="48282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/>
              <p:cNvSpPr txBox="1"/>
              <p:nvPr/>
            </p:nvSpPr>
            <p:spPr>
              <a:xfrm>
                <a:off x="5362783" y="2539885"/>
                <a:ext cx="6479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𝚲</m:t>
                      </m:r>
                      <m:r>
                        <a:rPr lang="en-US" altLang="ja-JP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3" name="テキスト ボックス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2783" y="2539885"/>
                <a:ext cx="647934" cy="461665"/>
              </a:xfrm>
              <a:prstGeom prst="rect">
                <a:avLst/>
              </a:prstGeom>
              <a:blipFill rotWithShape="1">
                <a:blip r:embed="rId6"/>
                <a:stretch>
                  <a:fillRect r="-1887" b="-18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テキスト ボックス 53"/>
          <p:cNvSpPr txBox="1"/>
          <p:nvPr/>
        </p:nvSpPr>
        <p:spPr>
          <a:xfrm rot="16200000">
            <a:off x="6028101" y="5692344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M(K</a:t>
            </a:r>
            <a:r>
              <a:rPr kumimoji="1" lang="en-US" altLang="ja-JP" sz="1200" b="1" baseline="30000" dirty="0"/>
              <a:t>-</a:t>
            </a:r>
            <a:r>
              <a:rPr kumimoji="1" lang="en-US" altLang="ja-JP" sz="1200" b="1" dirty="0"/>
              <a:t>pp)</a:t>
            </a:r>
            <a:endParaRPr kumimoji="1" lang="ja-JP" altLang="en-US" sz="1200" b="1" dirty="0"/>
          </a:p>
        </p:txBody>
      </p:sp>
      <p:sp>
        <p:nvSpPr>
          <p:cNvPr id="55" name="テキスト ボックス 54"/>
          <p:cNvSpPr txBox="1"/>
          <p:nvPr/>
        </p:nvSpPr>
        <p:spPr>
          <a:xfrm rot="16200000">
            <a:off x="5735352" y="5737188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/>
              <a:t>M(</a:t>
            </a:r>
            <a:r>
              <a:rPr kumimoji="1" lang="en-US" altLang="ja-JP" sz="1000" dirty="0" err="1">
                <a:latin typeface="Symbol" panose="05050102010706020507" pitchFamily="18" charset="2"/>
              </a:rPr>
              <a:t>pS</a:t>
            </a:r>
            <a:r>
              <a:rPr kumimoji="1" lang="en-US" altLang="ja-JP" sz="1000" dirty="0" err="1"/>
              <a:t>p</a:t>
            </a:r>
            <a:r>
              <a:rPr kumimoji="1" lang="en-US" altLang="ja-JP" sz="1000" dirty="0"/>
              <a:t>)</a:t>
            </a:r>
            <a:endParaRPr kumimoji="1" lang="ja-JP" altLang="en-US" sz="1000" dirty="0"/>
          </a:p>
        </p:txBody>
      </p:sp>
      <p:sp>
        <p:nvSpPr>
          <p:cNvPr id="57" name="コンテンツ プレースホルダー 10"/>
          <p:cNvSpPr txBox="1">
            <a:spLocks/>
          </p:cNvSpPr>
          <p:nvPr/>
        </p:nvSpPr>
        <p:spPr>
          <a:xfrm>
            <a:off x="-508" y="958863"/>
            <a:ext cx="5040560" cy="265015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Detector acceptance is different between </a:t>
            </a:r>
            <a:r>
              <a:rPr lang="en-US" altLang="ja-JP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altLang="ja-JP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lang="en-US" altLang="ja-JP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altLang="ja-JP" sz="2400" dirty="0"/>
              <a:t>At cos</a:t>
            </a:r>
            <a:r>
              <a:rPr lang="en-US" altLang="ja-JP" sz="2400" dirty="0">
                <a:latin typeface="Symbol" panose="05050102010706020507" pitchFamily="18" charset="2"/>
              </a:rPr>
              <a:t>q</a:t>
            </a:r>
            <a:r>
              <a:rPr lang="en-US" altLang="ja-JP" sz="2400" baseline="-25000" dirty="0"/>
              <a:t>n</a:t>
            </a:r>
            <a:r>
              <a:rPr lang="en-US" altLang="ja-JP" sz="2400" dirty="0"/>
              <a:t>~1:</a:t>
            </a:r>
          </a:p>
          <a:p>
            <a:pPr lvl="2"/>
            <a:r>
              <a:rPr lang="en-US" altLang="ja-JP" dirty="0" err="1">
                <a:latin typeface="Symbol" panose="05050102010706020507" pitchFamily="18" charset="2"/>
              </a:rPr>
              <a:t>L</a:t>
            </a:r>
            <a:r>
              <a:rPr lang="en-US" altLang="ja-JP" dirty="0" err="1"/>
              <a:t>p</a:t>
            </a:r>
            <a:r>
              <a:rPr lang="en-US" altLang="ja-JP" dirty="0"/>
              <a:t>:    flat acceptance</a:t>
            </a:r>
          </a:p>
          <a:p>
            <a:pPr lvl="2"/>
            <a:r>
              <a:rPr lang="en-US" altLang="ja-JP" dirty="0" err="1">
                <a:latin typeface="Symbol" panose="05050102010706020507" pitchFamily="18" charset="2"/>
              </a:rPr>
              <a:t>pS</a:t>
            </a:r>
            <a:r>
              <a:rPr lang="en-US" altLang="ja-JP" dirty="0" err="1"/>
              <a:t>p</a:t>
            </a:r>
            <a:r>
              <a:rPr lang="en-US" altLang="ja-JP" dirty="0"/>
              <a:t>: limited acceptance below the threshold</a:t>
            </a:r>
          </a:p>
        </p:txBody>
      </p:sp>
      <p:sp>
        <p:nvSpPr>
          <p:cNvPr id="59" name="Rectangle 5"/>
          <p:cNvSpPr>
            <a:spLocks/>
          </p:cNvSpPr>
          <p:nvPr/>
        </p:nvSpPr>
        <p:spPr bwMode="auto">
          <a:xfrm>
            <a:off x="4644008" y="6021288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4" name="フリーフォーム 23"/>
          <p:cNvSpPr/>
          <p:nvPr/>
        </p:nvSpPr>
        <p:spPr>
          <a:xfrm>
            <a:off x="6277679" y="4041068"/>
            <a:ext cx="1570685" cy="2474984"/>
          </a:xfrm>
          <a:custGeom>
            <a:avLst/>
            <a:gdLst>
              <a:gd name="connsiteX0" fmla="*/ 171063 w 1579432"/>
              <a:gd name="connsiteY0" fmla="*/ 0 h 2112532"/>
              <a:gd name="connsiteX1" fmla="*/ 84295 w 1579432"/>
              <a:gd name="connsiteY1" fmla="*/ 186885 h 2112532"/>
              <a:gd name="connsiteX2" fmla="*/ 57597 w 1579432"/>
              <a:gd name="connsiteY2" fmla="*/ 293676 h 2112532"/>
              <a:gd name="connsiteX3" fmla="*/ 10876 w 1579432"/>
              <a:gd name="connsiteY3" fmla="*/ 427165 h 2112532"/>
              <a:gd name="connsiteX4" fmla="*/ 4202 w 1579432"/>
              <a:gd name="connsiteY4" fmla="*/ 594026 h 2112532"/>
              <a:gd name="connsiteX5" fmla="*/ 64272 w 1579432"/>
              <a:gd name="connsiteY5" fmla="*/ 740864 h 2112532"/>
              <a:gd name="connsiteX6" fmla="*/ 171063 w 1579432"/>
              <a:gd name="connsiteY6" fmla="*/ 907726 h 2112532"/>
              <a:gd name="connsiteX7" fmla="*/ 304552 w 1579432"/>
              <a:gd name="connsiteY7" fmla="*/ 1027866 h 2112532"/>
              <a:gd name="connsiteX8" fmla="*/ 471413 w 1579432"/>
              <a:gd name="connsiteY8" fmla="*/ 1181378 h 2112532"/>
              <a:gd name="connsiteX9" fmla="*/ 818485 w 1579432"/>
              <a:gd name="connsiteY9" fmla="*/ 1261472 h 2112532"/>
              <a:gd name="connsiteX10" fmla="*/ 992021 w 1579432"/>
              <a:gd name="connsiteY10" fmla="*/ 1341565 h 2112532"/>
              <a:gd name="connsiteX11" fmla="*/ 1218952 w 1579432"/>
              <a:gd name="connsiteY11" fmla="*/ 1461705 h 2112532"/>
              <a:gd name="connsiteX12" fmla="*/ 1339092 w 1579432"/>
              <a:gd name="connsiteY12" fmla="*/ 1548473 h 2112532"/>
              <a:gd name="connsiteX13" fmla="*/ 1459232 w 1579432"/>
              <a:gd name="connsiteY13" fmla="*/ 1688637 h 2112532"/>
              <a:gd name="connsiteX14" fmla="*/ 1505953 w 1579432"/>
              <a:gd name="connsiteY14" fmla="*/ 1782079 h 2112532"/>
              <a:gd name="connsiteX15" fmla="*/ 1546000 w 1579432"/>
              <a:gd name="connsiteY15" fmla="*/ 1875521 h 2112532"/>
              <a:gd name="connsiteX16" fmla="*/ 1559349 w 1579432"/>
              <a:gd name="connsiteY16" fmla="*/ 1975638 h 2112532"/>
              <a:gd name="connsiteX17" fmla="*/ 1579372 w 1579432"/>
              <a:gd name="connsiteY17" fmla="*/ 2109127 h 2112532"/>
              <a:gd name="connsiteX18" fmla="*/ 1566024 w 1579432"/>
              <a:gd name="connsiteY18" fmla="*/ 2075755 h 2112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79432" h="2112532">
                <a:moveTo>
                  <a:pt x="171063" y="0"/>
                </a:moveTo>
                <a:cubicBezTo>
                  <a:pt x="137134" y="68969"/>
                  <a:pt x="103206" y="137939"/>
                  <a:pt x="84295" y="186885"/>
                </a:cubicBezTo>
                <a:cubicBezTo>
                  <a:pt x="65384" y="235831"/>
                  <a:pt x="69833" y="253629"/>
                  <a:pt x="57597" y="293676"/>
                </a:cubicBezTo>
                <a:cubicBezTo>
                  <a:pt x="45361" y="333723"/>
                  <a:pt x="19775" y="377107"/>
                  <a:pt x="10876" y="427165"/>
                </a:cubicBezTo>
                <a:cubicBezTo>
                  <a:pt x="1977" y="477223"/>
                  <a:pt x="-4697" y="541743"/>
                  <a:pt x="4202" y="594026"/>
                </a:cubicBezTo>
                <a:cubicBezTo>
                  <a:pt x="13101" y="646309"/>
                  <a:pt x="36462" y="688581"/>
                  <a:pt x="64272" y="740864"/>
                </a:cubicBezTo>
                <a:cubicBezTo>
                  <a:pt x="92082" y="793147"/>
                  <a:pt x="131016" y="859892"/>
                  <a:pt x="171063" y="907726"/>
                </a:cubicBezTo>
                <a:cubicBezTo>
                  <a:pt x="211110" y="955560"/>
                  <a:pt x="304552" y="1027866"/>
                  <a:pt x="304552" y="1027866"/>
                </a:cubicBezTo>
                <a:cubicBezTo>
                  <a:pt x="354610" y="1073475"/>
                  <a:pt x="385758" y="1142444"/>
                  <a:pt x="471413" y="1181378"/>
                </a:cubicBezTo>
                <a:cubicBezTo>
                  <a:pt x="557068" y="1220312"/>
                  <a:pt x="731717" y="1234774"/>
                  <a:pt x="818485" y="1261472"/>
                </a:cubicBezTo>
                <a:cubicBezTo>
                  <a:pt x="905253" y="1288170"/>
                  <a:pt x="925277" y="1308193"/>
                  <a:pt x="992021" y="1341565"/>
                </a:cubicBezTo>
                <a:cubicBezTo>
                  <a:pt x="1058766" y="1374937"/>
                  <a:pt x="1161107" y="1427220"/>
                  <a:pt x="1218952" y="1461705"/>
                </a:cubicBezTo>
                <a:cubicBezTo>
                  <a:pt x="1276797" y="1496190"/>
                  <a:pt x="1299045" y="1510651"/>
                  <a:pt x="1339092" y="1548473"/>
                </a:cubicBezTo>
                <a:cubicBezTo>
                  <a:pt x="1379139" y="1586295"/>
                  <a:pt x="1431422" y="1649703"/>
                  <a:pt x="1459232" y="1688637"/>
                </a:cubicBezTo>
                <a:cubicBezTo>
                  <a:pt x="1487042" y="1727571"/>
                  <a:pt x="1491492" y="1750932"/>
                  <a:pt x="1505953" y="1782079"/>
                </a:cubicBezTo>
                <a:cubicBezTo>
                  <a:pt x="1520414" y="1813226"/>
                  <a:pt x="1537101" y="1843261"/>
                  <a:pt x="1546000" y="1875521"/>
                </a:cubicBezTo>
                <a:cubicBezTo>
                  <a:pt x="1554899" y="1907781"/>
                  <a:pt x="1553787" y="1936704"/>
                  <a:pt x="1559349" y="1975638"/>
                </a:cubicBezTo>
                <a:cubicBezTo>
                  <a:pt x="1564911" y="2014572"/>
                  <a:pt x="1578260" y="2092441"/>
                  <a:pt x="1579372" y="2109127"/>
                </a:cubicBezTo>
                <a:cubicBezTo>
                  <a:pt x="1580484" y="2125813"/>
                  <a:pt x="1566024" y="2075755"/>
                  <a:pt x="1566024" y="2075755"/>
                </a:cubicBezTo>
              </a:path>
            </a:pathLst>
          </a:custGeom>
          <a:noFill/>
          <a:ln w="127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/>
              <p:cNvSpPr txBox="1"/>
              <p:nvPr/>
            </p:nvSpPr>
            <p:spPr>
              <a:xfrm>
                <a:off x="1357678" y="5769260"/>
                <a:ext cx="2593146" cy="7598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2400" b="1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cf.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𝒑</m:t>
                    </m:r>
                    <m:r>
                      <a:rPr lang="en-US" altLang="ja-JP" sz="2400" b="1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𝒏</m:t>
                    </m:r>
                  </m:oMath>
                </a14:m>
                <a:r>
                  <a:rPr lang="en-US" altLang="ja-JP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-PS MC</a:t>
                </a:r>
              </a:p>
              <a:p>
                <a:pPr algn="ctr"/>
                <a:r>
                  <a:rPr lang="en-US" altLang="ja-JP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w/ detector acceptance</a:t>
                </a:r>
                <a:endParaRPr lang="ja-JP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6" name="テキスト ボックス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7678" y="5769260"/>
                <a:ext cx="2593146" cy="759823"/>
              </a:xfrm>
              <a:prstGeom prst="rect">
                <a:avLst/>
              </a:prstGeom>
              <a:blipFill rotWithShape="1">
                <a:blip r:embed="rId7"/>
                <a:stretch>
                  <a:fillRect l="-3529" t="-4000" r="-4471" b="-16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角丸四角形 26"/>
          <p:cNvSpPr/>
          <p:nvPr/>
        </p:nvSpPr>
        <p:spPr>
          <a:xfrm>
            <a:off x="287524" y="3878794"/>
            <a:ext cx="4392488" cy="2990511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 rot="16200000">
            <a:off x="1707621" y="5368308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M(K</a:t>
            </a:r>
            <a:r>
              <a:rPr kumimoji="1" lang="en-US" altLang="ja-JP" sz="1200" b="1" baseline="30000" dirty="0"/>
              <a:t>-</a:t>
            </a:r>
            <a:r>
              <a:rPr kumimoji="1" lang="en-US" altLang="ja-JP" sz="1200" b="1" dirty="0"/>
              <a:t>pp)</a:t>
            </a:r>
            <a:endParaRPr kumimoji="1" lang="ja-JP" altLang="en-US" sz="1200" b="1" dirty="0"/>
          </a:p>
        </p:txBody>
      </p:sp>
      <p:sp>
        <p:nvSpPr>
          <p:cNvPr id="29" name="テキスト ボックス 28"/>
          <p:cNvSpPr txBox="1"/>
          <p:nvPr/>
        </p:nvSpPr>
        <p:spPr>
          <a:xfrm rot="16200000">
            <a:off x="1456682" y="5370198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/>
              <a:t>M(</a:t>
            </a:r>
            <a:r>
              <a:rPr kumimoji="1" lang="en-US" altLang="ja-JP" sz="1000" dirty="0" err="1">
                <a:latin typeface="Symbol" panose="05050102010706020507" pitchFamily="18" charset="2"/>
              </a:rPr>
              <a:t>pS</a:t>
            </a:r>
            <a:r>
              <a:rPr kumimoji="1" lang="en-US" altLang="ja-JP" sz="1000" dirty="0" err="1"/>
              <a:t>p</a:t>
            </a:r>
            <a:r>
              <a:rPr kumimoji="1" lang="en-US" altLang="ja-JP" sz="1000" dirty="0"/>
              <a:t>)</a:t>
            </a:r>
            <a:endParaRPr kumimoji="1" lang="ja-JP" altLang="en-US" sz="10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239480" y="994248"/>
            <a:ext cx="681725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</a:rPr>
              <a:t>DATA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222423" y="4041068"/>
            <a:ext cx="681725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</a:rPr>
              <a:t>DATA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943753" y="4041068"/>
            <a:ext cx="508473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</a:rPr>
              <a:t>MC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2128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52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Neutron ID with CDS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60" name="図 5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4"/>
          <a:stretch/>
        </p:blipFill>
        <p:spPr>
          <a:xfrm>
            <a:off x="-508" y="2181802"/>
            <a:ext cx="4248000" cy="3746382"/>
          </a:xfrm>
          <a:prstGeom prst="rect">
            <a:avLst/>
          </a:prstGeom>
        </p:spPr>
      </p:pic>
      <p:pic>
        <p:nvPicPr>
          <p:cNvPr id="61" name="図 6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7"/>
          <a:stretch/>
        </p:blipFill>
        <p:spPr>
          <a:xfrm>
            <a:off x="4917733" y="2135080"/>
            <a:ext cx="4203517" cy="3794760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1511660" y="1778096"/>
            <a:ext cx="1445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kumimoji="1"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vs. 1/</a:t>
            </a:r>
            <a:r>
              <a:rPr kumimoji="1"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b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5652120" y="1778096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-cut</a:t>
            </a:r>
            <a:r>
              <a:rPr kumimoji="1"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dependence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cxnSp>
        <p:nvCxnSpPr>
          <p:cNvPr id="14" name="直線コネクタ 13"/>
          <p:cNvCxnSpPr/>
          <p:nvPr/>
        </p:nvCxnSpPr>
        <p:spPr>
          <a:xfrm flipV="1">
            <a:off x="899592" y="2275765"/>
            <a:ext cx="0" cy="2922711"/>
          </a:xfrm>
          <a:prstGeom prst="line">
            <a:avLst/>
          </a:prstGeom>
          <a:ln w="31750"/>
          <a:effectLst>
            <a:glow rad="12700">
              <a:schemeClr val="accent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899592" y="5198476"/>
            <a:ext cx="2916324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右矢印 16"/>
          <p:cNvSpPr/>
          <p:nvPr/>
        </p:nvSpPr>
        <p:spPr>
          <a:xfrm>
            <a:off x="982462" y="2858216"/>
            <a:ext cx="355288" cy="324036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6" name="右矢印 95"/>
          <p:cNvSpPr/>
          <p:nvPr/>
        </p:nvSpPr>
        <p:spPr>
          <a:xfrm rot="16200000">
            <a:off x="3044206" y="4810368"/>
            <a:ext cx="355288" cy="324036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9" name="直線矢印コネクタ 18"/>
          <p:cNvCxnSpPr/>
          <p:nvPr/>
        </p:nvCxnSpPr>
        <p:spPr>
          <a:xfrm>
            <a:off x="3131840" y="3578296"/>
            <a:ext cx="2859417" cy="93610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2555776" y="4517743"/>
            <a:ext cx="12930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0070C0"/>
                </a:solidFill>
              </a:rPr>
              <a:t>5MeVee &lt; </a:t>
            </a:r>
            <a:r>
              <a:rPr kumimoji="1" lang="en-US" altLang="ja-JP" sz="1600" b="1" dirty="0" err="1">
                <a:solidFill>
                  <a:srgbClr val="0070C0"/>
                </a:solidFill>
              </a:rPr>
              <a:t>dE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1331640" y="2731027"/>
            <a:ext cx="1266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solidFill>
                  <a:srgbClr val="0070C0"/>
                </a:solidFill>
              </a:rPr>
              <a:t>1.372 &lt; 1/</a:t>
            </a:r>
            <a:r>
              <a:rPr lang="en-US" altLang="ja-JP" sz="1600" b="1" dirty="0">
                <a:solidFill>
                  <a:srgbClr val="0070C0"/>
                </a:solidFill>
                <a:latin typeface="Symbol" panose="05050102010706020507" pitchFamily="18" charset="2"/>
              </a:rPr>
              <a:t>b</a:t>
            </a:r>
          </a:p>
          <a:p>
            <a:pPr algn="ctr"/>
            <a:r>
              <a:rPr lang="en-US" altLang="ja-JP" sz="1600" b="1" dirty="0">
                <a:solidFill>
                  <a:srgbClr val="0070C0"/>
                </a:solidFill>
              </a:rPr>
              <a:t>(</a:t>
            </a:r>
            <a:r>
              <a:rPr lang="en-US" altLang="ja-JP" sz="1600" b="1" dirty="0" err="1">
                <a:solidFill>
                  <a:srgbClr val="0070C0"/>
                </a:solidFill>
              </a:rPr>
              <a:t>p</a:t>
            </a:r>
            <a:r>
              <a:rPr lang="en-US" altLang="ja-JP" sz="1600" b="1" baseline="-25000" dirty="0" err="1">
                <a:solidFill>
                  <a:srgbClr val="0070C0"/>
                </a:solidFill>
              </a:rPr>
              <a:t>n</a:t>
            </a:r>
            <a:r>
              <a:rPr lang="en-US" altLang="ja-JP" sz="1600" b="1" dirty="0">
                <a:solidFill>
                  <a:srgbClr val="0070C0"/>
                </a:solidFill>
              </a:rPr>
              <a:t>&lt;1GeV/c)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788289" y="5966120"/>
            <a:ext cx="5546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Neutron can be identified with CDS</a:t>
            </a:r>
            <a:endParaRPr kumimoji="1" lang="ja-JP" altLang="en-US" sz="28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51520" y="946465"/>
            <a:ext cx="83222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 err="1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/>
              <a:t>+</a:t>
            </a:r>
            <a:r>
              <a:rPr lang="en-US" altLang="ja-JP" sz="2000" dirty="0" err="1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/>
              <a:t>-</a:t>
            </a:r>
            <a:r>
              <a:rPr lang="en-US" altLang="ja-JP" sz="2000" dirty="0" err="1"/>
              <a:t>p</a:t>
            </a:r>
            <a:r>
              <a:rPr lang="en-US" altLang="ja-JP" sz="2000" dirty="0"/>
              <a:t> events (3 tracks) in CDS with 4 CDH hits </a:t>
            </a:r>
            <a:r>
              <a:rPr lang="en-US" altLang="ja-JP" sz="2000"/>
              <a:t>are selected</a:t>
            </a:r>
            <a:endParaRPr lang="en-US" altLang="ja-JP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/>
              <a:t>a CDH hit with CDC-veto (outer-layer) is applied to identify the “neutral hit”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 rot="1080000">
            <a:off x="4023328" y="3731892"/>
            <a:ext cx="1212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0070C0"/>
                </a:solidFill>
              </a:rPr>
              <a:t>neutron ID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0671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5677" y="752718"/>
            <a:ext cx="6336704" cy="608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b="1" dirty="0" err="1"/>
              <a:t>K</a:t>
            </a:r>
            <a:r>
              <a:rPr lang="en-US" altLang="ja-JP" b="1" baseline="30000" dirty="0" err="1"/>
              <a:t>-</a:t>
            </a:r>
            <a:r>
              <a:rPr lang="en-US" altLang="ja-JP" b="1" dirty="0" err="1"/>
              <a:t>p</a:t>
            </a:r>
            <a:r>
              <a:rPr lang="en-US" altLang="ja-JP" b="1" dirty="0" err="1">
                <a:sym typeface="Wingdings" panose="05000000000000000000" pitchFamily="2" charset="2"/>
              </a:rPr>
              <a:t></a:t>
            </a:r>
            <a:r>
              <a:rPr lang="en-US" altLang="ja-JP" b="1" dirty="0" err="1">
                <a:latin typeface="Symbol" panose="05050102010706020507" pitchFamily="18" charset="2"/>
              </a:rPr>
              <a:t>S</a:t>
            </a:r>
            <a:r>
              <a:rPr lang="en-US" altLang="ja-JP" b="1" baseline="30000" dirty="0" err="1">
                <a:latin typeface="Symbol" panose="05050102010706020507" pitchFamily="18" charset="2"/>
              </a:rPr>
              <a:t>+</a:t>
            </a:r>
            <a:r>
              <a:rPr lang="en-US" altLang="ja-JP" b="1" dirty="0" err="1">
                <a:latin typeface="Symbol" panose="05050102010706020507" pitchFamily="18" charset="2"/>
              </a:rPr>
              <a:t>p</a:t>
            </a:r>
            <a:r>
              <a:rPr lang="en-US" altLang="ja-JP" b="1" baseline="30000" dirty="0">
                <a:latin typeface="Symbol" panose="05050102010706020507" pitchFamily="18" charset="2"/>
              </a:rPr>
              <a:t>-</a:t>
            </a:r>
            <a:r>
              <a:rPr lang="en-US" altLang="ja-JP" b="1" dirty="0"/>
              <a:t>/</a:t>
            </a:r>
            <a:r>
              <a:rPr lang="en-US" altLang="ja-JP" b="1" dirty="0">
                <a:latin typeface="Symbol" panose="05050102010706020507" pitchFamily="18" charset="2"/>
              </a:rPr>
              <a:t>S</a:t>
            </a:r>
            <a:r>
              <a:rPr lang="en-US" altLang="ja-JP" b="1" baseline="30000" dirty="0">
                <a:latin typeface="Symbol" panose="05050102010706020507" pitchFamily="18" charset="2"/>
              </a:rPr>
              <a:t>-</a:t>
            </a:r>
            <a:r>
              <a:rPr lang="en-US" altLang="ja-JP" b="1" dirty="0">
                <a:latin typeface="Symbol" panose="05050102010706020507" pitchFamily="18" charset="2"/>
              </a:rPr>
              <a:t>p</a:t>
            </a:r>
            <a:r>
              <a:rPr lang="en-US" altLang="ja-JP" b="1" baseline="30000" dirty="0">
                <a:latin typeface="Symbol" panose="05050102010706020507" pitchFamily="18" charset="2"/>
              </a:rPr>
              <a:t>+</a:t>
            </a:r>
            <a:r>
              <a:rPr lang="en-US" altLang="ja-JP" b="1" dirty="0"/>
              <a:t> Cross Section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>
          <a:xfrm>
            <a:off x="467544" y="3501008"/>
            <a:ext cx="8640960" cy="6046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consistent with the references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EDDA6-D287-411B-B708-2358553B5E59}" type="slidenum">
              <a:rPr kumimoji="1" lang="ja-JP" altLang="en-US" smtClean="0"/>
              <a:t>53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98000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72" y="970258"/>
            <a:ext cx="7270006" cy="5887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3" b="25341"/>
          <a:stretch/>
        </p:blipFill>
        <p:spPr bwMode="auto">
          <a:xfrm>
            <a:off x="5016848" y="880073"/>
            <a:ext cx="4127152" cy="179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Exclusive </a:t>
            </a:r>
            <a:r>
              <a:rPr lang="en-US" altLang="ja-JP" b="1" baseline="30000" dirty="0"/>
              <a:t>3</a:t>
            </a:r>
            <a:r>
              <a:rPr lang="en-US" altLang="ja-JP" b="1" dirty="0"/>
              <a:t>He(K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,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)n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54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444208" y="1327383"/>
            <a:ext cx="10235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r>
              <a:rPr kumimoji="1" lang="en-US" altLang="ja-JP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1st</a:t>
            </a:r>
            <a:endParaRPr kumimoji="1" lang="ja-JP" altLang="en-US" sz="28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223628" y="1850603"/>
            <a:ext cx="1362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r>
              <a:rPr kumimoji="1" lang="en-US" altLang="ja-JP" sz="36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2nd</a:t>
            </a:r>
            <a:endParaRPr kumimoji="1" lang="ja-JP" altLang="en-US" sz="36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81916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36607"/>
            <a:ext cx="6572436" cy="6021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55</a:t>
            </a:fld>
            <a:endParaRPr kumimoji="1" lang="ja-JP" altLang="en-US"/>
          </a:p>
        </p:txBody>
      </p:sp>
      <p:cxnSp>
        <p:nvCxnSpPr>
          <p:cNvPr id="27" name="直線コネクタ 26"/>
          <p:cNvCxnSpPr/>
          <p:nvPr/>
        </p:nvCxnSpPr>
        <p:spPr>
          <a:xfrm flipV="1">
            <a:off x="487252" y="1736812"/>
            <a:ext cx="0" cy="46805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1056083" y="2888940"/>
            <a:ext cx="2291781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80"/>
              </a:lnSpc>
            </a:pPr>
            <a:r>
              <a:rPr kumimoji="1" lang="en-US" altLang="ja-JP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sub-threshold</a:t>
            </a:r>
          </a:p>
          <a:p>
            <a:pPr algn="ctr">
              <a:lnSpc>
                <a:spcPts val="2080"/>
              </a:lnSpc>
            </a:pPr>
            <a:r>
              <a:rPr kumimoji="1" lang="en-US" altLang="ja-JP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excess</a:t>
            </a:r>
          </a:p>
          <a:p>
            <a:pPr algn="ctr">
              <a:lnSpc>
                <a:spcPts val="2080"/>
              </a:lnSpc>
            </a:pPr>
            <a:r>
              <a:rPr lang="en-US" altLang="ja-JP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(Y* and/or </a:t>
            </a:r>
            <a:r>
              <a:rPr lang="en-US" altLang="ja-JP" sz="20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000" b="1" i="1" baseline="300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0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lang="en-US" altLang="ja-JP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?)</a:t>
            </a:r>
            <a:endParaRPr kumimoji="1" lang="ja-JP" altLang="en-US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6" name="グループ化 15"/>
          <p:cNvGrpSpPr/>
          <p:nvPr/>
        </p:nvGrpSpPr>
        <p:grpSpPr>
          <a:xfrm>
            <a:off x="6084168" y="3164776"/>
            <a:ext cx="2838585" cy="2121335"/>
            <a:chOff x="6238232" y="908720"/>
            <a:chExt cx="2838585" cy="2121335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6264188" y="908720"/>
              <a:ext cx="2812629" cy="1077218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wrap="none" rtlCol="0">
              <a:spAutoFit/>
            </a:bodyPr>
            <a:lstStyle/>
            <a:p>
              <a:pPr marL="173038"/>
              <a:r>
                <a:rPr kumimoji="1" lang="en-US" altLang="ja-JP" sz="24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Quasi Elastic</a:t>
              </a:r>
              <a:endParaRPr lang="en-US" altLang="ja-JP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kumimoji="1" lang="en-US" altLang="ja-JP" sz="2000" dirty="0"/>
                <a:t>K</a:t>
              </a:r>
              <a:r>
                <a:rPr kumimoji="1" lang="en-US" altLang="ja-JP" sz="2000" baseline="30000" dirty="0"/>
                <a:t>-</a:t>
              </a:r>
              <a:r>
                <a:rPr kumimoji="1" lang="en-US" altLang="ja-JP" sz="2000" dirty="0"/>
                <a:t> + </a:t>
              </a:r>
              <a:r>
                <a:rPr kumimoji="1" lang="en-US" altLang="ja-JP" sz="2000" baseline="30000" dirty="0"/>
                <a:t>3</a:t>
              </a:r>
              <a:r>
                <a:rPr kumimoji="1" lang="en-US" altLang="ja-JP" sz="2000" dirty="0"/>
                <a:t>He </a:t>
              </a:r>
              <a:r>
                <a:rPr kumimoji="1" lang="en-US" altLang="ja-JP" sz="2000" dirty="0">
                  <a:sym typeface="Wingdings" panose="05000000000000000000" pitchFamily="2" charset="2"/>
                </a:rPr>
                <a:t> K</a:t>
              </a:r>
              <a:r>
                <a:rPr kumimoji="1" lang="en-US" altLang="ja-JP" sz="2000" baseline="30000" dirty="0">
                  <a:sym typeface="Wingdings" panose="05000000000000000000" pitchFamily="2" charset="2"/>
                </a:rPr>
                <a:t>-</a:t>
              </a:r>
              <a:r>
                <a:rPr kumimoji="1" lang="en-US" altLang="ja-JP" sz="2000" dirty="0">
                  <a:sym typeface="Wingdings" panose="05000000000000000000" pitchFamily="2" charset="2"/>
                </a:rPr>
                <a:t> + </a:t>
              </a:r>
              <a:r>
                <a:rPr kumimoji="1" lang="en-US" altLang="ja-JP" sz="2000" b="1" dirty="0">
                  <a:solidFill>
                    <a:srgbClr val="FF0000"/>
                  </a:solidFill>
                  <a:sym typeface="Wingdings" panose="05000000000000000000" pitchFamily="2" charset="2"/>
                </a:rPr>
                <a:t>n</a:t>
              </a:r>
              <a:r>
                <a:rPr kumimoji="1" lang="en-US" altLang="ja-JP" sz="2000" dirty="0">
                  <a:sym typeface="Wingdings" panose="05000000000000000000" pitchFamily="2" charset="2"/>
                </a:rPr>
                <a:t> + </a:t>
              </a:r>
              <a:r>
                <a:rPr kumimoji="1" lang="en-US" altLang="ja-JP" sz="2000" dirty="0" err="1">
                  <a:sym typeface="Wingdings" panose="05000000000000000000" pitchFamily="2" charset="2"/>
                </a:rPr>
                <a:t>p</a:t>
              </a:r>
              <a:r>
                <a:rPr kumimoji="1" lang="en-US" altLang="ja-JP" sz="2000" baseline="-25000" dirty="0" err="1">
                  <a:sym typeface="Wingdings" panose="05000000000000000000" pitchFamily="2" charset="2"/>
                </a:rPr>
                <a:t>s</a:t>
              </a:r>
              <a:r>
                <a:rPr kumimoji="1" lang="en-US" altLang="ja-JP" sz="2000" dirty="0">
                  <a:sym typeface="Wingdings" panose="05000000000000000000" pitchFamily="2" charset="2"/>
                </a:rPr>
                <a:t> + </a:t>
              </a:r>
              <a:r>
                <a:rPr kumimoji="1" lang="en-US" altLang="ja-JP" sz="2000" dirty="0" err="1">
                  <a:sym typeface="Wingdings" panose="05000000000000000000" pitchFamily="2" charset="2"/>
                </a:rPr>
                <a:t>p</a:t>
              </a:r>
              <a:r>
                <a:rPr kumimoji="1" lang="en-US" altLang="ja-JP" sz="2000" baseline="-25000" dirty="0" err="1">
                  <a:sym typeface="Wingdings" panose="05000000000000000000" pitchFamily="2" charset="2"/>
                </a:rPr>
                <a:t>s</a:t>
              </a:r>
              <a:endParaRPr kumimoji="1" lang="en-US" altLang="ja-JP" sz="2000" baseline="-25000" dirty="0">
                <a:sym typeface="Wingdings" panose="05000000000000000000" pitchFamily="2" charset="2"/>
              </a:endParaRPr>
            </a:p>
            <a:p>
              <a:r>
                <a:rPr kumimoji="1" lang="en-US" altLang="ja-JP" sz="2000" b="1" dirty="0">
                  <a:solidFill>
                    <a:srgbClr val="0070C0"/>
                  </a:solidFill>
                  <a:sym typeface="Wingdings" panose="05000000000000000000" pitchFamily="2" charset="2"/>
                </a:rPr>
                <a:t>d</a:t>
              </a:r>
              <a:r>
                <a:rPr kumimoji="1" lang="en-US" altLang="ja-JP" sz="2000" b="1" dirty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s</a:t>
              </a:r>
              <a:r>
                <a:rPr kumimoji="1" lang="en-US" altLang="ja-JP" sz="2000" b="1" dirty="0">
                  <a:solidFill>
                    <a:srgbClr val="0070C0"/>
                  </a:solidFill>
                  <a:sym typeface="Wingdings" panose="05000000000000000000" pitchFamily="2" charset="2"/>
                </a:rPr>
                <a:t>/</a:t>
              </a:r>
              <a:r>
                <a:rPr kumimoji="1" lang="en-US" altLang="ja-JP" sz="2000" b="1" dirty="0" err="1">
                  <a:solidFill>
                    <a:srgbClr val="0070C0"/>
                  </a:solidFill>
                  <a:sym typeface="Wingdings" panose="05000000000000000000" pitchFamily="2" charset="2"/>
                </a:rPr>
                <a:t>d</a:t>
              </a:r>
              <a:r>
                <a:rPr kumimoji="1" lang="en-US" altLang="ja-JP" sz="2000" b="1" dirty="0" err="1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W</a:t>
              </a:r>
              <a:r>
                <a:rPr kumimoji="1" lang="en-US" altLang="ja-JP" sz="2000" b="1" baseline="-25000" dirty="0" err="1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q</a:t>
              </a:r>
              <a:r>
                <a:rPr kumimoji="1" lang="en-US" altLang="ja-JP" sz="2000" b="1" baseline="-25000" dirty="0">
                  <a:solidFill>
                    <a:srgbClr val="0070C0"/>
                  </a:solidFill>
                  <a:sym typeface="Wingdings" panose="05000000000000000000" pitchFamily="2" charset="2"/>
                </a:rPr>
                <a:t>=0deg</a:t>
              </a:r>
              <a:r>
                <a:rPr kumimoji="1" lang="en-US" altLang="ja-JP" sz="2000" b="1" dirty="0">
                  <a:solidFill>
                    <a:srgbClr val="0070C0"/>
                  </a:solidFill>
                  <a:sym typeface="Wingdings" panose="05000000000000000000" pitchFamily="2" charset="2"/>
                </a:rPr>
                <a:t> ~ 6mb/</a:t>
              </a:r>
              <a:r>
                <a:rPr kumimoji="1" lang="en-US" altLang="ja-JP" sz="2000" b="1" dirty="0" err="1">
                  <a:solidFill>
                    <a:srgbClr val="0070C0"/>
                  </a:solidFill>
                  <a:sym typeface="Wingdings" panose="05000000000000000000" pitchFamily="2" charset="2"/>
                </a:rPr>
                <a:t>sr</a:t>
              </a:r>
              <a:endParaRPr kumimoji="1" lang="en-US" altLang="ja-JP" sz="2000" b="1" dirty="0">
                <a:solidFill>
                  <a:srgbClr val="0070C0"/>
                </a:solidFill>
              </a:endParaRPr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6264188" y="1952836"/>
              <a:ext cx="2613927" cy="1077218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pPr marL="173038"/>
              <a:r>
                <a:rPr kumimoji="1" lang="en-US" altLang="ja-JP" sz="24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Charge-Exchange</a:t>
              </a:r>
              <a:endParaRPr lang="en-US" altLang="ja-JP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kumimoji="1" lang="en-US" altLang="ja-JP" sz="2000" dirty="0"/>
                <a:t>K</a:t>
              </a:r>
              <a:r>
                <a:rPr kumimoji="1" lang="en-US" altLang="ja-JP" sz="2000" baseline="30000" dirty="0"/>
                <a:t>-</a:t>
              </a:r>
              <a:r>
                <a:rPr kumimoji="1" lang="en-US" altLang="ja-JP" sz="2000" dirty="0"/>
                <a:t> + </a:t>
              </a:r>
              <a:r>
                <a:rPr kumimoji="1" lang="en-US" altLang="ja-JP" sz="2000" baseline="30000" dirty="0"/>
                <a:t>3</a:t>
              </a:r>
              <a:r>
                <a:rPr kumimoji="1" lang="en-US" altLang="ja-JP" sz="2000" dirty="0"/>
                <a:t>He </a:t>
              </a:r>
              <a:r>
                <a:rPr kumimoji="1" lang="en-US" altLang="ja-JP" sz="2000" dirty="0">
                  <a:sym typeface="Wingdings" panose="05000000000000000000" pitchFamily="2" charset="2"/>
                </a:rPr>
                <a:t> K</a:t>
              </a:r>
              <a:r>
                <a:rPr kumimoji="1" lang="en-US" altLang="ja-JP" sz="2000" baseline="30000" dirty="0">
                  <a:sym typeface="Wingdings" panose="05000000000000000000" pitchFamily="2" charset="2"/>
                </a:rPr>
                <a:t>0</a:t>
              </a:r>
              <a:r>
                <a:rPr kumimoji="1" lang="en-US" altLang="ja-JP" sz="2000" dirty="0">
                  <a:sym typeface="Wingdings" panose="05000000000000000000" pitchFamily="2" charset="2"/>
                </a:rPr>
                <a:t> + </a:t>
              </a:r>
              <a:r>
                <a:rPr kumimoji="1" lang="en-US" altLang="ja-JP" sz="2000" b="1" dirty="0">
                  <a:solidFill>
                    <a:srgbClr val="FF0000"/>
                  </a:solidFill>
                  <a:sym typeface="Wingdings" panose="05000000000000000000" pitchFamily="2" charset="2"/>
                </a:rPr>
                <a:t>n</a:t>
              </a:r>
              <a:r>
                <a:rPr kumimoji="1" lang="en-US" altLang="ja-JP" sz="2000" dirty="0">
                  <a:sym typeface="Wingdings" panose="05000000000000000000" pitchFamily="2" charset="2"/>
                </a:rPr>
                <a:t> + d</a:t>
              </a:r>
              <a:r>
                <a:rPr kumimoji="1" lang="en-US" altLang="ja-JP" sz="2000" baseline="-25000" dirty="0">
                  <a:sym typeface="Wingdings" panose="05000000000000000000" pitchFamily="2" charset="2"/>
                </a:rPr>
                <a:t>s</a:t>
              </a:r>
            </a:p>
            <a:p>
              <a:r>
                <a:rPr lang="en-US" altLang="ja-JP" sz="2000" b="1" dirty="0">
                  <a:solidFill>
                    <a:srgbClr val="0070C0"/>
                  </a:solidFill>
                  <a:sym typeface="Wingdings" panose="05000000000000000000" pitchFamily="2" charset="2"/>
                </a:rPr>
                <a:t>d</a:t>
              </a:r>
              <a:r>
                <a:rPr kumimoji="1" lang="en-US" altLang="ja-JP" sz="2000" b="1" dirty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s</a:t>
              </a:r>
              <a:r>
                <a:rPr kumimoji="1" lang="en-US" altLang="ja-JP" sz="2000" b="1" dirty="0">
                  <a:solidFill>
                    <a:srgbClr val="0070C0"/>
                  </a:solidFill>
                  <a:sym typeface="Wingdings" panose="05000000000000000000" pitchFamily="2" charset="2"/>
                </a:rPr>
                <a:t>/</a:t>
              </a:r>
              <a:r>
                <a:rPr kumimoji="1" lang="en-US" altLang="ja-JP" sz="2000" b="1" dirty="0" err="1">
                  <a:solidFill>
                    <a:srgbClr val="0070C0"/>
                  </a:solidFill>
                  <a:sym typeface="Wingdings" panose="05000000000000000000" pitchFamily="2" charset="2"/>
                </a:rPr>
                <a:t>d</a:t>
              </a:r>
              <a:r>
                <a:rPr kumimoji="1" lang="en-US" altLang="ja-JP" sz="2000" b="1" dirty="0" err="1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W</a:t>
              </a:r>
              <a:r>
                <a:rPr kumimoji="1" lang="en-US" altLang="ja-JP" sz="2000" b="1" baseline="-25000" dirty="0" err="1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q</a:t>
              </a:r>
              <a:r>
                <a:rPr kumimoji="1" lang="en-US" altLang="ja-JP" sz="2000" b="1" baseline="-25000" dirty="0">
                  <a:solidFill>
                    <a:srgbClr val="0070C0"/>
                  </a:solidFill>
                  <a:sym typeface="Wingdings" panose="05000000000000000000" pitchFamily="2" charset="2"/>
                </a:rPr>
                <a:t>=0deg</a:t>
              </a:r>
              <a:r>
                <a:rPr kumimoji="1" lang="en-US" altLang="ja-JP" sz="2000" b="1" dirty="0">
                  <a:solidFill>
                    <a:srgbClr val="0070C0"/>
                  </a:solidFill>
                  <a:sym typeface="Wingdings" panose="05000000000000000000" pitchFamily="2" charset="2"/>
                </a:rPr>
                <a:t> ~ 11mb/</a:t>
              </a:r>
              <a:r>
                <a:rPr kumimoji="1" lang="en-US" altLang="ja-JP" sz="2000" b="1" dirty="0" err="1">
                  <a:solidFill>
                    <a:srgbClr val="0070C0"/>
                  </a:solidFill>
                  <a:sym typeface="Wingdings" panose="05000000000000000000" pitchFamily="2" charset="2"/>
                </a:rPr>
                <a:t>sr</a:t>
              </a:r>
              <a:endParaRPr kumimoji="1" lang="en-US" altLang="ja-JP" sz="2000" b="1" dirty="0">
                <a:solidFill>
                  <a:srgbClr val="0070C0"/>
                </a:solidFill>
              </a:endParaRPr>
            </a:p>
          </p:txBody>
        </p:sp>
        <p:sp>
          <p:nvSpPr>
            <p:cNvPr id="21" name="角丸四角形 20"/>
            <p:cNvSpPr/>
            <p:nvPr/>
          </p:nvSpPr>
          <p:spPr>
            <a:xfrm>
              <a:off x="6238232" y="944725"/>
              <a:ext cx="2798264" cy="2085330"/>
            </a:xfrm>
            <a:prstGeom prst="roundRect">
              <a:avLst>
                <a:gd name="adj" fmla="val 9582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23" name="直線矢印コネクタ 22"/>
          <p:cNvCxnSpPr>
            <a:stCxn id="21" idx="1"/>
          </p:cNvCxnSpPr>
          <p:nvPr/>
        </p:nvCxnSpPr>
        <p:spPr>
          <a:xfrm flipH="1" flipV="1">
            <a:off x="3923928" y="2924945"/>
            <a:ext cx="2160240" cy="1318501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>
            <a:off x="2876591" y="3211368"/>
            <a:ext cx="445123" cy="183861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2341925" y="1376772"/>
            <a:ext cx="1069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647492" y="3897052"/>
            <a:ext cx="761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" t="3515" b="8392"/>
          <a:stretch/>
        </p:blipFill>
        <p:spPr bwMode="auto">
          <a:xfrm>
            <a:off x="5040052" y="872716"/>
            <a:ext cx="4032448" cy="18227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399276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Semi-Inclusive </a:t>
            </a:r>
            <a:r>
              <a:rPr lang="en-US" altLang="ja-JP" b="1" baseline="30000" dirty="0"/>
              <a:t>3</a:t>
            </a:r>
            <a:r>
              <a:rPr lang="en-US" altLang="ja-JP" b="1" dirty="0"/>
              <a:t>He(K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,n)X</a:t>
            </a:r>
            <a:endParaRPr kumimoji="1" lang="ja-JP" altLang="en-US" b="1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112060" y="6552056"/>
            <a:ext cx="4060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/>
              <a:t>T. Hashimoto et al., PTEP (2015) 061D01.</a:t>
            </a:r>
          </a:p>
        </p:txBody>
      </p:sp>
    </p:spTree>
    <p:extLst>
      <p:ext uri="{BB962C8B-B14F-4D97-AF65-F5344CB8AC3E}">
        <p14:creationId xmlns:p14="http://schemas.microsoft.com/office/powerpoint/2010/main" val="2865466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56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7343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540" y="988888"/>
            <a:ext cx="5832648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80627"/>
            <a:ext cx="8229600" cy="74880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IM(</a:t>
            </a:r>
            <a:r>
              <a:rPr kumimoji="1" lang="en-US" altLang="ja-JP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/>
              <a:t>p</a:t>
            </a:r>
            <a:r>
              <a:rPr kumimoji="1" lang="en-US" altLang="ja-JP" b="1" dirty="0"/>
              <a:t>) vs. cos(</a:t>
            </a:r>
            <a:r>
              <a:rPr kumimoji="1" lang="en-US" altLang="ja-JP" b="1" dirty="0" err="1">
                <a:latin typeface="Symbol" panose="05050102010706020507" pitchFamily="18" charset="2"/>
              </a:rPr>
              <a:t>q</a:t>
            </a:r>
            <a:r>
              <a:rPr kumimoji="1" lang="en-US" altLang="ja-JP" b="1" baseline="-25000" dirty="0" err="1"/>
              <a:t>n</a:t>
            </a:r>
            <a:r>
              <a:rPr kumimoji="1" lang="en-US" altLang="ja-JP" b="1" baseline="30000" dirty="0" err="1"/>
              <a:t>CM</a:t>
            </a:r>
            <a:r>
              <a:rPr kumimoji="1" lang="en-US" altLang="ja-JP" b="1" dirty="0"/>
              <a:t>)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57</a:t>
            </a:fld>
            <a:endParaRPr kumimoji="1" lang="ja-JP" altLang="en-US"/>
          </a:p>
        </p:txBody>
      </p:sp>
      <p:cxnSp>
        <p:nvCxnSpPr>
          <p:cNvPr id="11" name="直線コネクタ 10"/>
          <p:cNvCxnSpPr/>
          <p:nvPr/>
        </p:nvCxnSpPr>
        <p:spPr>
          <a:xfrm flipV="1">
            <a:off x="2195736" y="1289955"/>
            <a:ext cx="0" cy="5019365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 rot="16200000">
            <a:off x="1606981" y="2028412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rgbClr val="FF0000"/>
                </a:solidFill>
              </a:rPr>
              <a:t>M(</a:t>
            </a:r>
            <a:r>
              <a:rPr kumimoji="1" lang="en-US" altLang="ja-JP" sz="1400" dirty="0" err="1">
                <a:solidFill>
                  <a:srgbClr val="FF0000"/>
                </a:solidFill>
              </a:rPr>
              <a:t>K+p+p</a:t>
            </a:r>
            <a:r>
              <a:rPr kumimoji="1" lang="en-US" altLang="ja-JP" sz="1400" dirty="0">
                <a:solidFill>
                  <a:srgbClr val="FF0000"/>
                </a:solidFill>
              </a:rPr>
              <a:t>)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611226" y="1059123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 rot="5400000">
            <a:off x="5027043" y="5438855"/>
            <a:ext cx="135178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30000" dirty="0" err="1">
                <a:solidFill>
                  <a:schemeClr val="bg1"/>
                </a:solidFill>
              </a:rPr>
              <a:t>CM</a:t>
            </a:r>
            <a:r>
              <a:rPr kumimoji="1" lang="en-US" altLang="ja-JP" sz="2400" b="1" dirty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040052" y="1004535"/>
            <a:ext cx="396044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/>
              <a:t>Structures around the K</a:t>
            </a:r>
            <a:r>
              <a:rPr lang="en-US" altLang="ja-JP" sz="2400" baseline="30000" dirty="0"/>
              <a:t>-</a:t>
            </a:r>
            <a:r>
              <a:rPr lang="en-US" altLang="ja-JP" sz="2400" dirty="0"/>
              <a:t>pp threshold can be seen</a:t>
            </a:r>
          </a:p>
          <a:p>
            <a:pPr algn="ctr"/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= 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 + quasi-elastic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直線矢印コネクタ 16"/>
          <p:cNvCxnSpPr>
            <a:stCxn id="14" idx="1"/>
          </p:cNvCxnSpPr>
          <p:nvPr/>
        </p:nvCxnSpPr>
        <p:spPr>
          <a:xfrm flipH="1" flipV="1">
            <a:off x="2627784" y="1562745"/>
            <a:ext cx="2412268" cy="4195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5256076" y="3092767"/>
            <a:ext cx="388792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/>
              <a:t>Structures are concentrated in forward-n region</a:t>
            </a:r>
          </a:p>
          <a:p>
            <a:pPr algn="ctr"/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= small momentum-transfer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2" name="フリーフォーム 1031"/>
          <p:cNvSpPr/>
          <p:nvPr/>
        </p:nvSpPr>
        <p:spPr>
          <a:xfrm>
            <a:off x="971600" y="4653136"/>
            <a:ext cx="2115312" cy="1566672"/>
          </a:xfrm>
          <a:custGeom>
            <a:avLst/>
            <a:gdLst>
              <a:gd name="connsiteX0" fmla="*/ 0 w 2115312"/>
              <a:gd name="connsiteY0" fmla="*/ 0 h 1566672"/>
              <a:gd name="connsiteX1" fmla="*/ 694944 w 2115312"/>
              <a:gd name="connsiteY1" fmla="*/ 195072 h 1566672"/>
              <a:gd name="connsiteX2" fmla="*/ 1499616 w 2115312"/>
              <a:gd name="connsiteY2" fmla="*/ 554736 h 1566672"/>
              <a:gd name="connsiteX3" fmla="*/ 1987296 w 2115312"/>
              <a:gd name="connsiteY3" fmla="*/ 1078992 h 1566672"/>
              <a:gd name="connsiteX4" fmla="*/ 2115312 w 2115312"/>
              <a:gd name="connsiteY4" fmla="*/ 1566672 h 1566672"/>
              <a:gd name="connsiteX5" fmla="*/ 2115312 w 2115312"/>
              <a:gd name="connsiteY5" fmla="*/ 1566672 h 156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312" h="1566672">
                <a:moveTo>
                  <a:pt x="0" y="0"/>
                </a:moveTo>
                <a:cubicBezTo>
                  <a:pt x="222504" y="51308"/>
                  <a:pt x="445008" y="102616"/>
                  <a:pt x="694944" y="195072"/>
                </a:cubicBezTo>
                <a:cubicBezTo>
                  <a:pt x="944880" y="287528"/>
                  <a:pt x="1284224" y="407416"/>
                  <a:pt x="1499616" y="554736"/>
                </a:cubicBezTo>
                <a:cubicBezTo>
                  <a:pt x="1715008" y="702056"/>
                  <a:pt x="1884680" y="910336"/>
                  <a:pt x="1987296" y="1078992"/>
                </a:cubicBezTo>
                <a:cubicBezTo>
                  <a:pt x="2089912" y="1247648"/>
                  <a:pt x="2115312" y="1566672"/>
                  <a:pt x="2115312" y="1566672"/>
                </a:cubicBezTo>
                <a:lnTo>
                  <a:pt x="2115312" y="1566672"/>
                </a:ln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3" name="フリーフォーム 1032"/>
          <p:cNvSpPr/>
          <p:nvPr/>
        </p:nvSpPr>
        <p:spPr>
          <a:xfrm>
            <a:off x="935596" y="2888940"/>
            <a:ext cx="487680" cy="310896"/>
          </a:xfrm>
          <a:custGeom>
            <a:avLst/>
            <a:gdLst>
              <a:gd name="connsiteX0" fmla="*/ 487680 w 487680"/>
              <a:gd name="connsiteY0" fmla="*/ 0 h 310896"/>
              <a:gd name="connsiteX1" fmla="*/ 188976 w 487680"/>
              <a:gd name="connsiteY1" fmla="*/ 152400 h 310896"/>
              <a:gd name="connsiteX2" fmla="*/ 0 w 487680"/>
              <a:gd name="connsiteY2" fmla="*/ 310896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7680" h="310896">
                <a:moveTo>
                  <a:pt x="487680" y="0"/>
                </a:moveTo>
                <a:cubicBezTo>
                  <a:pt x="378968" y="50292"/>
                  <a:pt x="270256" y="100584"/>
                  <a:pt x="188976" y="152400"/>
                </a:cubicBezTo>
                <a:cubicBezTo>
                  <a:pt x="107696" y="204216"/>
                  <a:pt x="53848" y="257556"/>
                  <a:pt x="0" y="310896"/>
                </a:cubicBez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4" name="テキスト ボックス 1033"/>
          <p:cNvSpPr txBox="1"/>
          <p:nvPr/>
        </p:nvSpPr>
        <p:spPr>
          <a:xfrm>
            <a:off x="1295636" y="5085184"/>
            <a:ext cx="1246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0070C0"/>
                </a:solidFill>
              </a:rPr>
              <a:t>detector</a:t>
            </a:r>
          </a:p>
          <a:p>
            <a:pPr algn="ctr"/>
            <a:r>
              <a:rPr kumimoji="1" lang="en-US" altLang="ja-JP" dirty="0">
                <a:solidFill>
                  <a:srgbClr val="0070C0"/>
                </a:solidFill>
              </a:rPr>
              <a:t>acceptance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  <p:cxnSp>
        <p:nvCxnSpPr>
          <p:cNvPr id="30" name="直線矢印コネクタ 29"/>
          <p:cNvCxnSpPr>
            <a:stCxn id="22" idx="1"/>
          </p:cNvCxnSpPr>
          <p:nvPr/>
        </p:nvCxnSpPr>
        <p:spPr>
          <a:xfrm flipH="1" flipV="1">
            <a:off x="2374886" y="3176972"/>
            <a:ext cx="2881190" cy="51596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681530" y="863424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850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Results of </a:t>
            </a:r>
            <a:r>
              <a:rPr kumimoji="1" lang="en-US" altLang="ja-JP" b="1" baseline="30000" dirty="0"/>
              <a:t>3</a:t>
            </a:r>
            <a:r>
              <a:rPr kumimoji="1" lang="en-US" altLang="ja-JP" b="1" dirty="0"/>
              <a:t>He(K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,</a:t>
            </a:r>
            <a:r>
              <a:rPr kumimoji="1" lang="en-US" altLang="ja-JP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/>
              <a:t>p</a:t>
            </a:r>
            <a:r>
              <a:rPr kumimoji="1" lang="en-US" altLang="ja-JP" b="1" dirty="0"/>
              <a:t>)n </a:t>
            </a:r>
            <a:r>
              <a:rPr kumimoji="1" lang="en-US" altLang="ja-JP" sz="3600" b="1" dirty="0"/>
              <a:t>[E15-2</a:t>
            </a:r>
            <a:r>
              <a:rPr kumimoji="1" lang="en-US" altLang="ja-JP" sz="3600" b="1" baseline="30000" dirty="0"/>
              <a:t>nd</a:t>
            </a:r>
            <a:r>
              <a:rPr kumimoji="1" lang="en-US" altLang="ja-JP" sz="3600" b="1" dirty="0"/>
              <a:t>]</a:t>
            </a:r>
            <a:endParaRPr kumimoji="1" lang="ja-JP" altLang="en-US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58</a:t>
            </a:fld>
            <a:endParaRPr kumimoji="1" lang="ja-JP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860" y="1120327"/>
            <a:ext cx="2848733" cy="284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795" y="1160748"/>
            <a:ext cx="2839900" cy="2835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3948085"/>
            <a:ext cx="2769233" cy="284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953292"/>
            <a:ext cx="2835483" cy="286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184" y="3970959"/>
            <a:ext cx="2870816" cy="284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33164" y="772108"/>
            <a:ext cx="3934780" cy="964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b="1" dirty="0" err="1"/>
              <a:t>cos</a:t>
            </a:r>
            <a:r>
              <a:rPr lang="en-US" altLang="ja-JP" b="1" dirty="0" err="1">
                <a:latin typeface="Symbol" panose="05050102010706020507" pitchFamily="18" charset="2"/>
              </a:rPr>
              <a:t>q</a:t>
            </a:r>
            <a:r>
              <a:rPr lang="en-US" altLang="ja-JP" b="1" baseline="-25000" dirty="0" err="1"/>
              <a:t>n</a:t>
            </a:r>
            <a:r>
              <a:rPr lang="en-US" altLang="ja-JP" b="1" dirty="0"/>
              <a:t> dependence</a:t>
            </a:r>
            <a:endParaRPr kumimoji="1" lang="ja-JP" altLang="en-US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820533" y="2751311"/>
            <a:ext cx="2119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/>
              <a:t>0.95&lt;</a:t>
            </a:r>
            <a:r>
              <a:rPr kumimoji="1" lang="en-US" altLang="ja-JP" sz="2400" b="1" dirty="0" err="1"/>
              <a:t>cos</a:t>
            </a:r>
            <a:r>
              <a:rPr kumimoji="1" lang="en-US" altLang="ja-JP" sz="2400" b="1" dirty="0" err="1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/>
              <a:t>n</a:t>
            </a:r>
            <a:r>
              <a:rPr kumimoji="1" lang="en-US" altLang="ja-JP" sz="2400" b="1" dirty="0"/>
              <a:t>&lt;1.0</a:t>
            </a:r>
            <a:endParaRPr kumimoji="1" lang="ja-JP" altLang="en-US" sz="2400" b="1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183100" y="1304764"/>
            <a:ext cx="2840728" cy="2682038"/>
            <a:chOff x="83398" y="990748"/>
            <a:chExt cx="2544384" cy="2402250"/>
          </a:xfrm>
        </p:grpSpPr>
        <p:grpSp>
          <p:nvGrpSpPr>
            <p:cNvPr id="12" name="グループ化 11"/>
            <p:cNvGrpSpPr/>
            <p:nvPr/>
          </p:nvGrpSpPr>
          <p:grpSpPr>
            <a:xfrm>
              <a:off x="83398" y="990748"/>
              <a:ext cx="2544384" cy="2402250"/>
              <a:chOff x="-13416" y="1700808"/>
              <a:chExt cx="3089261" cy="2916687"/>
            </a:xfrm>
          </p:grpSpPr>
          <p:pic>
            <p:nvPicPr>
              <p:cNvPr id="16" name="Picture 4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013" r="27617"/>
              <a:stretch/>
            </p:blipFill>
            <p:spPr bwMode="auto">
              <a:xfrm>
                <a:off x="-13416" y="1700808"/>
                <a:ext cx="3089261" cy="29166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角丸四角形 16"/>
              <p:cNvSpPr/>
              <p:nvPr/>
            </p:nvSpPr>
            <p:spPr>
              <a:xfrm>
                <a:off x="195525" y="1772816"/>
                <a:ext cx="2880320" cy="360040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3" name="フリーフォーム 12"/>
            <p:cNvSpPr/>
            <p:nvPr/>
          </p:nvSpPr>
          <p:spPr>
            <a:xfrm>
              <a:off x="575556" y="2168860"/>
              <a:ext cx="1241186" cy="919265"/>
            </a:xfrm>
            <a:custGeom>
              <a:avLst/>
              <a:gdLst>
                <a:gd name="connsiteX0" fmla="*/ 0 w 2115312"/>
                <a:gd name="connsiteY0" fmla="*/ 0 h 1566672"/>
                <a:gd name="connsiteX1" fmla="*/ 694944 w 2115312"/>
                <a:gd name="connsiteY1" fmla="*/ 195072 h 1566672"/>
                <a:gd name="connsiteX2" fmla="*/ 1499616 w 2115312"/>
                <a:gd name="connsiteY2" fmla="*/ 554736 h 1566672"/>
                <a:gd name="connsiteX3" fmla="*/ 1987296 w 2115312"/>
                <a:gd name="connsiteY3" fmla="*/ 1078992 h 1566672"/>
                <a:gd name="connsiteX4" fmla="*/ 2115312 w 2115312"/>
                <a:gd name="connsiteY4" fmla="*/ 1566672 h 1566672"/>
                <a:gd name="connsiteX5" fmla="*/ 2115312 w 2115312"/>
                <a:gd name="connsiteY5" fmla="*/ 1566672 h 156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5312" h="1566672">
                  <a:moveTo>
                    <a:pt x="0" y="0"/>
                  </a:moveTo>
                  <a:cubicBezTo>
                    <a:pt x="222504" y="51308"/>
                    <a:pt x="445008" y="102616"/>
                    <a:pt x="694944" y="195072"/>
                  </a:cubicBezTo>
                  <a:cubicBezTo>
                    <a:pt x="944880" y="287528"/>
                    <a:pt x="1284224" y="407416"/>
                    <a:pt x="1499616" y="554736"/>
                  </a:cubicBezTo>
                  <a:cubicBezTo>
                    <a:pt x="1715008" y="702056"/>
                    <a:pt x="1884680" y="910336"/>
                    <a:pt x="1987296" y="1078992"/>
                  </a:cubicBezTo>
                  <a:cubicBezTo>
                    <a:pt x="2089912" y="1247648"/>
                    <a:pt x="2115312" y="1566672"/>
                    <a:pt x="2115312" y="1566672"/>
                  </a:cubicBezTo>
                  <a:lnTo>
                    <a:pt x="2115312" y="1566672"/>
                  </a:ln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フリーフォーム 13"/>
            <p:cNvSpPr/>
            <p:nvPr/>
          </p:nvSpPr>
          <p:spPr>
            <a:xfrm>
              <a:off x="541432" y="1050334"/>
              <a:ext cx="286152" cy="182422"/>
            </a:xfrm>
            <a:custGeom>
              <a:avLst/>
              <a:gdLst>
                <a:gd name="connsiteX0" fmla="*/ 487680 w 487680"/>
                <a:gd name="connsiteY0" fmla="*/ 0 h 310896"/>
                <a:gd name="connsiteX1" fmla="*/ 188976 w 487680"/>
                <a:gd name="connsiteY1" fmla="*/ 152400 h 310896"/>
                <a:gd name="connsiteX2" fmla="*/ 0 w 487680"/>
                <a:gd name="connsiteY2" fmla="*/ 310896 h 31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680" h="310896">
                  <a:moveTo>
                    <a:pt x="487680" y="0"/>
                  </a:moveTo>
                  <a:cubicBezTo>
                    <a:pt x="378968" y="50292"/>
                    <a:pt x="270256" y="100584"/>
                    <a:pt x="188976" y="152400"/>
                  </a:cubicBezTo>
                  <a:cubicBezTo>
                    <a:pt x="107696" y="204216"/>
                    <a:pt x="53848" y="257556"/>
                    <a:pt x="0" y="310896"/>
                  </a:cubicBez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611560" y="2528900"/>
              <a:ext cx="10104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dirty="0">
                  <a:solidFill>
                    <a:srgbClr val="0070C0"/>
                  </a:solidFill>
                </a:rPr>
                <a:t>detector</a:t>
              </a:r>
            </a:p>
            <a:p>
              <a:pPr algn="ctr"/>
              <a:r>
                <a:rPr kumimoji="1" lang="en-US" altLang="ja-JP" sz="1400" dirty="0">
                  <a:solidFill>
                    <a:srgbClr val="0070C0"/>
                  </a:solidFill>
                </a:rPr>
                <a:t>acceptance</a:t>
              </a:r>
              <a:endParaRPr kumimoji="1" lang="ja-JP" altLang="en-US" sz="1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20" name="テキスト ボックス 19"/>
          <p:cNvSpPr txBox="1"/>
          <p:nvPr/>
        </p:nvSpPr>
        <p:spPr>
          <a:xfrm>
            <a:off x="1727684" y="1482896"/>
            <a:ext cx="128112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105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105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𝟏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 </a:t>
            </a:r>
            <a:endParaRPr kumimoji="1" lang="ja-JP" altLang="en-US" sz="10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733341" y="5667635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0.75&lt;</a:t>
            </a:r>
            <a:r>
              <a:rPr kumimoji="1" lang="en-US" altLang="ja-JP" sz="2400" b="1" dirty="0" err="1"/>
              <a:t>cos</a:t>
            </a:r>
            <a:r>
              <a:rPr kumimoji="1" lang="en-US" altLang="ja-JP" sz="2400" b="1" dirty="0" err="1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/>
              <a:t>n</a:t>
            </a:r>
            <a:r>
              <a:rPr kumimoji="1" lang="en-US" altLang="ja-JP" sz="2400" b="1" dirty="0"/>
              <a:t>&lt;0.80</a:t>
            </a:r>
            <a:endParaRPr kumimoji="1" lang="ja-JP" altLang="en-US" sz="2400" b="1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671900" y="5661248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0.80&lt;</a:t>
            </a:r>
            <a:r>
              <a:rPr kumimoji="1" lang="en-US" altLang="ja-JP" sz="2400" b="1" dirty="0" err="1"/>
              <a:t>cos</a:t>
            </a:r>
            <a:r>
              <a:rPr kumimoji="1" lang="en-US" altLang="ja-JP" sz="2400" b="1" dirty="0" err="1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/>
              <a:t>n</a:t>
            </a:r>
            <a:r>
              <a:rPr kumimoji="1" lang="en-US" altLang="ja-JP" sz="2400" b="1" dirty="0"/>
              <a:t>&lt;0.85</a:t>
            </a:r>
            <a:endParaRPr kumimoji="1" lang="ja-JP" altLang="en-US" sz="24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683568" y="5661248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0.85&lt;</a:t>
            </a:r>
            <a:r>
              <a:rPr kumimoji="1" lang="en-US" altLang="ja-JP" sz="2400" b="1" dirty="0" err="1"/>
              <a:t>cos</a:t>
            </a:r>
            <a:r>
              <a:rPr kumimoji="1" lang="en-US" altLang="ja-JP" sz="2400" b="1" dirty="0" err="1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/>
              <a:t>n</a:t>
            </a:r>
            <a:r>
              <a:rPr kumimoji="1" lang="en-US" altLang="ja-JP" sz="2400" b="1" dirty="0"/>
              <a:t>&lt;0.90</a:t>
            </a:r>
            <a:endParaRPr kumimoji="1" lang="ja-JP" altLang="en-US" sz="2400" b="1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571037" y="2751311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0.90&lt;</a:t>
            </a:r>
            <a:r>
              <a:rPr kumimoji="1" lang="en-US" altLang="ja-JP" sz="2400" b="1" dirty="0" err="1"/>
              <a:t>cos</a:t>
            </a:r>
            <a:r>
              <a:rPr kumimoji="1" lang="en-US" altLang="ja-JP" sz="2400" b="1" dirty="0" err="1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/>
              <a:t>n</a:t>
            </a:r>
            <a:r>
              <a:rPr kumimoji="1" lang="en-US" altLang="ja-JP" sz="2400" b="1" dirty="0"/>
              <a:t>&lt;0.95</a:t>
            </a:r>
            <a:endParaRPr kumimoji="1" lang="ja-JP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93000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145439"/>
            <a:ext cx="2952328" cy="272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Results of </a:t>
            </a:r>
            <a:r>
              <a:rPr kumimoji="1" lang="en-US" altLang="ja-JP" b="1" baseline="30000" dirty="0"/>
              <a:t>3</a:t>
            </a:r>
            <a:r>
              <a:rPr kumimoji="1" lang="en-US" altLang="ja-JP" b="1" dirty="0"/>
              <a:t>He(K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,</a:t>
            </a:r>
            <a:r>
              <a:rPr kumimoji="1" lang="en-US" altLang="ja-JP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/>
              <a:t>p</a:t>
            </a:r>
            <a:r>
              <a:rPr kumimoji="1" lang="en-US" altLang="ja-JP" b="1" dirty="0"/>
              <a:t>)n </a:t>
            </a:r>
            <a:r>
              <a:rPr kumimoji="1" lang="en-US" altLang="ja-JP" sz="3600" b="1" dirty="0"/>
              <a:t>[E15-2</a:t>
            </a:r>
            <a:r>
              <a:rPr kumimoji="1" lang="en-US" altLang="ja-JP" sz="3600" b="1" baseline="30000" dirty="0"/>
              <a:t>nd</a:t>
            </a:r>
            <a:r>
              <a:rPr kumimoji="1" lang="en-US" altLang="ja-JP" sz="3600" b="1" dirty="0"/>
              <a:t>]</a:t>
            </a:r>
            <a:endParaRPr kumimoji="1" lang="ja-JP" altLang="en-US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59</a:t>
            </a:fld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1500" y="4005064"/>
            <a:ext cx="5328592" cy="2861018"/>
          </a:xfrm>
        </p:spPr>
        <p:txBody>
          <a:bodyPr>
            <a:normAutofit fontScale="77500" lnSpcReduction="20000"/>
          </a:bodyPr>
          <a:lstStyle/>
          <a:p>
            <a:r>
              <a:rPr lang="en-US" altLang="ja-JP" b="1" dirty="0">
                <a:solidFill>
                  <a:srgbClr val="0070C0"/>
                </a:solidFill>
              </a:rPr>
              <a:t>Above M(K-pp):</a:t>
            </a:r>
          </a:p>
          <a:p>
            <a:pPr lvl="1"/>
            <a:r>
              <a:rPr lang="en-US" altLang="ja-JP" b="1" dirty="0">
                <a:solidFill>
                  <a:srgbClr val="0070C0"/>
                </a:solidFill>
              </a:rPr>
              <a:t>peak shift by recoil kaon energy</a:t>
            </a:r>
          </a:p>
          <a:p>
            <a:r>
              <a:rPr kumimoji="1" lang="en-US" altLang="ja-JP" b="1" dirty="0">
                <a:solidFill>
                  <a:srgbClr val="FF0000"/>
                </a:solidFill>
              </a:rPr>
              <a:t>Below M(K-pp):</a:t>
            </a:r>
          </a:p>
          <a:p>
            <a:pPr lvl="1"/>
            <a:r>
              <a:rPr kumimoji="1" lang="en-US" altLang="ja-JP" b="1" dirty="0">
                <a:solidFill>
                  <a:srgbClr val="FF0000"/>
                </a:solidFill>
              </a:rPr>
              <a:t>peak is independent  to </a:t>
            </a:r>
            <a:r>
              <a:rPr kumimoji="1" lang="en-US" altLang="ja-JP" b="1" dirty="0" err="1">
                <a:solidFill>
                  <a:srgbClr val="FF0000"/>
                </a:solidFill>
              </a:rPr>
              <a:t>cos</a:t>
            </a:r>
            <a:r>
              <a:rPr kumimoji="1" lang="en-US" altLang="ja-JP" b="1" dirty="0" err="1">
                <a:solidFill>
                  <a:srgbClr val="FF0000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b="1" baseline="-25000" dirty="0" err="1">
                <a:solidFill>
                  <a:srgbClr val="FF0000"/>
                </a:solidFill>
              </a:rPr>
              <a:t>n</a:t>
            </a:r>
            <a:r>
              <a:rPr kumimoji="1" lang="en-US" altLang="ja-JP" b="1" dirty="0">
                <a:solidFill>
                  <a:srgbClr val="FF0000"/>
                </a:solidFill>
              </a:rPr>
              <a:t> </a:t>
            </a:r>
          </a:p>
          <a:p>
            <a:pPr marL="457200" lvl="1" indent="0">
              <a:buNone/>
            </a:pPr>
            <a:r>
              <a:rPr lang="en-US" altLang="ja-JP" b="1" dirty="0">
                <a:solidFill>
                  <a:srgbClr val="FF0000"/>
                </a:solidFill>
              </a:rPr>
              <a:t>    </a:t>
            </a:r>
            <a:r>
              <a:rPr kumimoji="1" lang="en-US" altLang="ja-JP" b="1" dirty="0">
                <a:solidFill>
                  <a:srgbClr val="FF0000"/>
                </a:solidFill>
              </a:rPr>
              <a:t>( ~ momentum transfer)</a:t>
            </a:r>
          </a:p>
          <a:p>
            <a:r>
              <a:rPr lang="en-US" altLang="ja-JP" b="1" dirty="0"/>
              <a:t>Similar tendency as a theoretical calc., but QF seems to be originated from recoil kaon</a:t>
            </a:r>
          </a:p>
          <a:p>
            <a:pPr marL="457200" lvl="1" indent="0">
              <a:buNone/>
            </a:pPr>
            <a:endParaRPr lang="en-US" altLang="ja-JP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endParaRPr kumimoji="1" lang="ja-JP" altLang="en-US" b="1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1126592"/>
            <a:ext cx="4392488" cy="2879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1126592"/>
            <a:ext cx="4359399" cy="2906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1367644" y="802556"/>
            <a:ext cx="1909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Peak position</a:t>
            </a:r>
            <a:endParaRPr kumimoji="1" lang="ja-JP" altLang="en-US" sz="24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660232" y="802556"/>
            <a:ext cx="976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/>
              <a:t>Width</a:t>
            </a:r>
            <a:endParaRPr kumimoji="1" lang="ja-JP" altLang="en-US" sz="2400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15616" y="1882676"/>
            <a:ext cx="1337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0070C0"/>
                </a:solidFill>
              </a:rPr>
              <a:t>Gaussian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125936" y="2717155"/>
            <a:ext cx="1825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>
                <a:solidFill>
                  <a:srgbClr val="FF0000"/>
                </a:solidFill>
              </a:rPr>
              <a:t>Breit</a:t>
            </a:r>
            <a:r>
              <a:rPr lang="en-US" altLang="ja-JP" sz="2400" b="1" dirty="0">
                <a:solidFill>
                  <a:srgbClr val="FF0000"/>
                </a:solidFill>
              </a:rPr>
              <a:t>-Wigner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H="1">
            <a:off x="2843808" y="1201465"/>
            <a:ext cx="487078" cy="6812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5965578" y="5220489"/>
            <a:ext cx="20885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dirty="0" err="1"/>
              <a:t>Sekihara</a:t>
            </a:r>
            <a:r>
              <a:rPr lang="en-US" altLang="ja-JP" sz="1600" dirty="0"/>
              <a:t>, </a:t>
            </a:r>
            <a:r>
              <a:rPr lang="en-US" altLang="ja-JP" sz="1600" dirty="0" err="1"/>
              <a:t>Oset</a:t>
            </a:r>
            <a:r>
              <a:rPr lang="en-US" altLang="ja-JP" sz="1600" dirty="0"/>
              <a:t>, Ramos,</a:t>
            </a:r>
          </a:p>
          <a:p>
            <a:pPr algn="ctr"/>
            <a:r>
              <a:rPr lang="en-US" altLang="ja-JP" sz="1600" dirty="0"/>
              <a:t>PTEP(2016)123D03</a:t>
            </a:r>
          </a:p>
        </p:txBody>
      </p:sp>
      <p:cxnSp>
        <p:nvCxnSpPr>
          <p:cNvPr id="12" name="直線コネクタ 11"/>
          <p:cNvCxnSpPr/>
          <p:nvPr/>
        </p:nvCxnSpPr>
        <p:spPr>
          <a:xfrm>
            <a:off x="6732240" y="4221088"/>
            <a:ext cx="0" cy="557531"/>
          </a:xfrm>
          <a:prstGeom prst="line">
            <a:avLst/>
          </a:prstGeom>
          <a:ln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6876256" y="4230380"/>
            <a:ext cx="576064" cy="386752"/>
          </a:xfrm>
          <a:prstGeom prst="line">
            <a:avLst/>
          </a:prstGeom>
          <a:ln>
            <a:solidFill>
              <a:srgbClr val="0070C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6513402" y="4742615"/>
            <a:ext cx="506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FF0000"/>
                </a:solidFill>
              </a:rPr>
              <a:t>B.S.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7344308" y="4566610"/>
            <a:ext cx="417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0070C0"/>
                </a:solidFill>
              </a:rPr>
              <a:t>QF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graphicFrame>
        <p:nvGraphicFramePr>
          <p:cNvPr id="7" name="オブジェクト 6"/>
          <p:cNvGraphicFramePr>
            <a:graphicFrameLocks noChangeAspect="1"/>
          </p:cNvGraphicFramePr>
          <p:nvPr>
            <p:extLst/>
          </p:nvPr>
        </p:nvGraphicFramePr>
        <p:xfrm>
          <a:off x="3311860" y="764704"/>
          <a:ext cx="1397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数式" r:id="rId6" imgW="1396800" imgH="469800" progId="Equation.3">
                  <p:embed/>
                </p:oleObj>
              </mc:Choice>
              <mc:Fallback>
                <p:oleObj name="数式" r:id="rId6" imgW="1396800" imgH="469800" progId="Equation.3">
                  <p:embed/>
                  <p:pic>
                    <p:nvPicPr>
                      <p:cNvPr id="7" name="オブジェクト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11860" y="764704"/>
                        <a:ext cx="1397000" cy="469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9713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3149"/>
            <a:ext cx="4606363" cy="325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958" y="3541837"/>
            <a:ext cx="4502141" cy="330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75637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A Theoretical Interpretation of E15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60</a:t>
            </a:fld>
            <a:endParaRPr kumimoji="1" lang="ja-JP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59" y="1016732"/>
            <a:ext cx="4571838" cy="10270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573500" y="1127721"/>
            <a:ext cx="367786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Chiral unitary approach</a:t>
            </a:r>
            <a:endParaRPr kumimoji="1" lang="ja-JP" altLang="en-US" sz="2800" b="1" dirty="0"/>
          </a:p>
        </p:txBody>
      </p:sp>
      <p:cxnSp>
        <p:nvCxnSpPr>
          <p:cNvPr id="18" name="直線コネクタ 17"/>
          <p:cNvCxnSpPr/>
          <p:nvPr/>
        </p:nvCxnSpPr>
        <p:spPr>
          <a:xfrm flipV="1">
            <a:off x="6725028" y="4138061"/>
            <a:ext cx="0" cy="2598513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 rot="16200000">
            <a:off x="6108128" y="6196059"/>
            <a:ext cx="926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548" y="2213181"/>
            <a:ext cx="1363235" cy="16478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9" name="テキスト ボックス 28"/>
          <p:cNvSpPr txBox="1"/>
          <p:nvPr/>
        </p:nvSpPr>
        <p:spPr>
          <a:xfrm>
            <a:off x="4427984" y="2611969"/>
            <a:ext cx="1737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400" b="1" baseline="300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endParaRPr lang="en-US" altLang="ja-JP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377298" y="2312876"/>
            <a:ext cx="17745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quasi-elastic</a:t>
            </a:r>
          </a:p>
          <a:p>
            <a:pPr algn="ctr"/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kaon</a:t>
            </a:r>
          </a:p>
          <a:p>
            <a:pPr algn="ctr"/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scattering</a:t>
            </a:r>
            <a:endParaRPr kumimoji="1" lang="ja-JP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5" name="直線矢印コネクタ 24"/>
          <p:cNvCxnSpPr>
            <a:stCxn id="29" idx="2"/>
          </p:cNvCxnSpPr>
          <p:nvPr/>
        </p:nvCxnSpPr>
        <p:spPr>
          <a:xfrm>
            <a:off x="5296812" y="3442966"/>
            <a:ext cx="1120855" cy="1481942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>
            <a:stCxn id="30" idx="2"/>
          </p:cNvCxnSpPr>
          <p:nvPr/>
        </p:nvCxnSpPr>
        <p:spPr>
          <a:xfrm flipH="1">
            <a:off x="7029735" y="3513205"/>
            <a:ext cx="1234857" cy="1463967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/>
          <p:cNvSpPr txBox="1"/>
          <p:nvPr/>
        </p:nvSpPr>
        <p:spPr>
          <a:xfrm>
            <a:off x="-508" y="861174"/>
            <a:ext cx="4701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err="1"/>
              <a:t>Sekihara</a:t>
            </a:r>
            <a:r>
              <a:rPr kumimoji="1" lang="en-US" altLang="ja-JP" sz="2000" b="1" i="1" dirty="0"/>
              <a:t>, </a:t>
            </a:r>
            <a:r>
              <a:rPr kumimoji="1" lang="en-US" altLang="ja-JP" sz="2000" b="1" i="1" dirty="0" err="1"/>
              <a:t>Oset</a:t>
            </a:r>
            <a:r>
              <a:rPr kumimoji="1" lang="en-US" altLang="ja-JP" sz="2000" b="1" i="1" dirty="0"/>
              <a:t>, Ramos, </a:t>
            </a:r>
            <a:r>
              <a:rPr lang="en-US" altLang="ja-JP" sz="2000" b="1" i="1" dirty="0"/>
              <a:t>PTEP(2016)123D03</a:t>
            </a:r>
          </a:p>
          <a:p>
            <a:endParaRPr kumimoji="1" lang="ja-JP" altLang="en-US" sz="2000" b="1" i="1" dirty="0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499" y="2189670"/>
            <a:ext cx="1330835" cy="16478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1" name="テキスト ボックス 30"/>
          <p:cNvSpPr txBox="1"/>
          <p:nvPr/>
        </p:nvSpPr>
        <p:spPr>
          <a:xfrm>
            <a:off x="54477" y="2394272"/>
            <a:ext cx="18610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Uncorrelated</a:t>
            </a:r>
          </a:p>
          <a:p>
            <a:pPr algn="ctr"/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(1405)p</a:t>
            </a:r>
          </a:p>
          <a:p>
            <a:pPr algn="ctr"/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</a:t>
            </a:r>
          </a:p>
        </p:txBody>
      </p:sp>
      <p:cxnSp>
        <p:nvCxnSpPr>
          <p:cNvPr id="32" name="直線矢印コネクタ 31"/>
          <p:cNvCxnSpPr>
            <a:stCxn id="31" idx="2"/>
          </p:cNvCxnSpPr>
          <p:nvPr/>
        </p:nvCxnSpPr>
        <p:spPr>
          <a:xfrm>
            <a:off x="984988" y="3594601"/>
            <a:ext cx="1427445" cy="986527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 flipH="1" flipV="1">
            <a:off x="5127224" y="1654352"/>
            <a:ext cx="1652941" cy="10545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 flipV="1">
            <a:off x="2373698" y="4135217"/>
            <a:ext cx="0" cy="2598513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 rot="16200000">
            <a:off x="1756798" y="6193215"/>
            <a:ext cx="926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5229535" y="4396752"/>
            <a:ext cx="958917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B=16MeV</a:t>
            </a:r>
          </a:p>
          <a:p>
            <a:r>
              <a:rPr lang="en-US" altLang="ja-JP" sz="1400" b="1" dirty="0">
                <a:latin typeface="Symbol" panose="05050102010706020507" pitchFamily="18" charset="2"/>
              </a:rPr>
              <a:t>G</a:t>
            </a:r>
            <a:r>
              <a:rPr lang="en-US" altLang="ja-JP" sz="1400" b="1" dirty="0"/>
              <a:t>=72 MeV</a:t>
            </a:r>
            <a:endParaRPr kumimoji="1" lang="ja-JP" altLang="en-US" sz="1400" b="1" dirty="0"/>
          </a:p>
        </p:txBody>
      </p:sp>
      <p:sp>
        <p:nvSpPr>
          <p:cNvPr id="2053" name="テキスト ボックス 2052"/>
          <p:cNvSpPr txBox="1"/>
          <p:nvPr/>
        </p:nvSpPr>
        <p:spPr>
          <a:xfrm>
            <a:off x="7497787" y="4771020"/>
            <a:ext cx="1316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/>
              <a:t>Opt.A</a:t>
            </a:r>
            <a:r>
              <a:rPr kumimoji="1" lang="en-US" altLang="ja-JP" sz="1400" dirty="0"/>
              <a:t> (Watson)</a:t>
            </a:r>
            <a:endParaRPr kumimoji="1" lang="ja-JP" altLang="en-US" sz="1400" dirty="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166203" y="4747285"/>
            <a:ext cx="1316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/>
              <a:t>Opt.A</a:t>
            </a:r>
            <a:r>
              <a:rPr kumimoji="1" lang="en-US" altLang="ja-JP" sz="1400" dirty="0"/>
              <a:t> (Watson)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7839531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6|28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6|28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6|28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3.1|18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3.1|18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1|9.8|11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1|9.8|11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1|9.8|11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1|9.8|11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4.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4.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37.7|31.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37.7|31.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37.7|31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37.7|31.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9|13"/>
</p:tagLst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7379</TotalTime>
  <Words>3056</Words>
  <Application>Microsoft Office PowerPoint</Application>
  <PresentationFormat>画面に合わせる (4:3)</PresentationFormat>
  <Paragraphs>751</Paragraphs>
  <Slides>60</Slides>
  <Notes>11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60</vt:i4>
      </vt:variant>
    </vt:vector>
  </HeadingPairs>
  <TitlesOfParts>
    <vt:vector size="73" baseType="lpstr">
      <vt:lpstr>ＭＳ Ｐゴシック</vt:lpstr>
      <vt:lpstr>Arial</vt:lpstr>
      <vt:lpstr>Calibri</vt:lpstr>
      <vt:lpstr>Cambria Math</vt:lpstr>
      <vt:lpstr>Helvetica</vt:lpstr>
      <vt:lpstr>Segoe UI</vt:lpstr>
      <vt:lpstr>Segoe UI Black</vt:lpstr>
      <vt:lpstr>Symbol</vt:lpstr>
      <vt:lpstr>Tahoma</vt:lpstr>
      <vt:lpstr>Verdana Bold</vt:lpstr>
      <vt:lpstr>Wingdings</vt:lpstr>
      <vt:lpstr>Office ​​テーマ</vt:lpstr>
      <vt:lpstr>数式</vt:lpstr>
      <vt:lpstr>K-pp Bound System at J-PARC</vt:lpstr>
      <vt:lpstr>Meson in a Nucleus?</vt:lpstr>
      <vt:lpstr>Kbar-Nuclear Bound State</vt:lpstr>
      <vt:lpstr>Theoretical Calculations on “K-pp”</vt:lpstr>
      <vt:lpstr>“K-pp” Search via Stopped-K-</vt:lpstr>
      <vt:lpstr>“K-pp” Search via Stopped-K-</vt:lpstr>
      <vt:lpstr>“K-pp” Search via pp Collisions</vt:lpstr>
      <vt:lpstr>“K-pp” Search via pp Collisions</vt:lpstr>
      <vt:lpstr>“K-pp” Search via d(p+,K+)X</vt:lpstr>
      <vt:lpstr>“K-pp” Search via d(p+,K+)X</vt:lpstr>
      <vt:lpstr>“K-pp” Search WAS Controversial..</vt:lpstr>
      <vt:lpstr>J-PARC E15 Experiment</vt:lpstr>
      <vt:lpstr>J-PARC E15 Experiment</vt:lpstr>
      <vt:lpstr>Experimental Setup @ K1.8BR</vt:lpstr>
      <vt:lpstr>IM(Lp) vs. Momentum Transfer qKn</vt:lpstr>
      <vt:lpstr>IM(Lp) vs. Momentum Transfer qKn</vt:lpstr>
      <vt:lpstr>IM(Lp) vs. Momentum Transfer qKn</vt:lpstr>
      <vt:lpstr>IM(Lp) vs. Momentum Transfer qKn</vt:lpstr>
      <vt:lpstr>IM(Lp) vs. Momentum Transfer qKn</vt:lpstr>
      <vt:lpstr>IM(Lp) vs. Momentum Transfer qKn</vt:lpstr>
      <vt:lpstr>IM(Lp) vs. Momentum Transfer qKn</vt:lpstr>
      <vt:lpstr>IM(Lp) vs. Momentum Transfer qKn</vt:lpstr>
      <vt:lpstr>IM(Lp) vs. Momentum Transfer qKn</vt:lpstr>
      <vt:lpstr>PowerPoint プレゼンテーション</vt:lpstr>
      <vt:lpstr>PowerPoint プレゼンテーション</vt:lpstr>
      <vt:lpstr>PowerPoint プレゼンテーション</vt:lpstr>
      <vt:lpstr>Conclusion I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K- 3He  pSpn Measurement</vt:lpstr>
      <vt:lpstr>pSpn Events</vt:lpstr>
      <vt:lpstr>IM(π^± Σ^∓) in π^± Σ^∓ pn Final State</vt:lpstr>
      <vt:lpstr>Y^∗ pn Final State</vt:lpstr>
      <vt:lpstr>L(1405)pn Final State Selection</vt:lpstr>
      <vt:lpstr>IM(pSp) in L(1405)pn Final State</vt:lpstr>
      <vt:lpstr>IM(pSp) in L(1405)pn Final State</vt:lpstr>
      <vt:lpstr>PS Limitation of “K-pp”pSp Decay</vt:lpstr>
      <vt:lpstr>Comparison of Lpn &amp; L(1405)pn</vt:lpstr>
      <vt:lpstr>Comparison of Lpn &amp; L(1405)pn</vt:lpstr>
      <vt:lpstr>Comparison of Lpn &amp; L(1405)pn</vt:lpstr>
      <vt:lpstr>Conclusion II</vt:lpstr>
      <vt:lpstr>Need further investigation</vt:lpstr>
      <vt:lpstr>Thank You!</vt:lpstr>
      <vt:lpstr>Spares</vt:lpstr>
      <vt:lpstr>PowerPoint プレゼンテーション</vt:lpstr>
      <vt:lpstr>BG: 2NA followed by FSI</vt:lpstr>
      <vt:lpstr>Comparison of Lpn &amp; L(1405)pn</vt:lpstr>
      <vt:lpstr>IM(π^± Σ^∓) vs. IM(π^± Σ^∓ p)</vt:lpstr>
      <vt:lpstr>Detector Acceptance: Lp vs. pSp</vt:lpstr>
      <vt:lpstr>Neutron ID with CDS</vt:lpstr>
      <vt:lpstr>K-pS+p-/S-p+ Cross Section</vt:lpstr>
      <vt:lpstr>Exclusive 3He(K-,Lp)n</vt:lpstr>
      <vt:lpstr>Semi-Inclusive 3He(K-,n)X</vt:lpstr>
      <vt:lpstr>PowerPoint プレゼンテーション</vt:lpstr>
      <vt:lpstr>IM(Lp) vs. cos(qnCM)</vt:lpstr>
      <vt:lpstr>Results of 3He(K-,Lp)n [E15-2nd]</vt:lpstr>
      <vt:lpstr>Results of 3He(K-,Lp)n [E15-2nd]</vt:lpstr>
      <vt:lpstr>A Theoretical Interpretation of E15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Kbar-Nuclear Bound State at J-PARC</dc:title>
  <dc:creator>sakuma</dc:creator>
  <cp:lastModifiedBy>sakuma fuminori</cp:lastModifiedBy>
  <cp:revision>820</cp:revision>
  <cp:lastPrinted>2019-05-31T07:47:47Z</cp:lastPrinted>
  <dcterms:created xsi:type="dcterms:W3CDTF">2018-11-19T08:42:23Z</dcterms:created>
  <dcterms:modified xsi:type="dcterms:W3CDTF">2019-06-05T20:47:37Z</dcterms:modified>
</cp:coreProperties>
</file>