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0"/>
  </p:notesMasterIdLst>
  <p:sldIdLst>
    <p:sldId id="256" r:id="rId2"/>
    <p:sldId id="408" r:id="rId3"/>
    <p:sldId id="476" r:id="rId4"/>
    <p:sldId id="477" r:id="rId5"/>
    <p:sldId id="531" r:id="rId6"/>
    <p:sldId id="480" r:id="rId7"/>
    <p:sldId id="481" r:id="rId8"/>
    <p:sldId id="513" r:id="rId9"/>
    <p:sldId id="530" r:id="rId10"/>
    <p:sldId id="515" r:id="rId11"/>
    <p:sldId id="497" r:id="rId12"/>
    <p:sldId id="517" r:id="rId13"/>
    <p:sldId id="518" r:id="rId14"/>
    <p:sldId id="485" r:id="rId15"/>
    <p:sldId id="532" r:id="rId16"/>
    <p:sldId id="486" r:id="rId17"/>
    <p:sldId id="502" r:id="rId18"/>
    <p:sldId id="504" r:id="rId19"/>
    <p:sldId id="506" r:id="rId20"/>
    <p:sldId id="507" r:id="rId21"/>
    <p:sldId id="508" r:id="rId22"/>
    <p:sldId id="489" r:id="rId23"/>
    <p:sldId id="533" r:id="rId24"/>
    <p:sldId id="520" r:id="rId25"/>
    <p:sldId id="521" r:id="rId26"/>
    <p:sldId id="509" r:id="rId27"/>
    <p:sldId id="511" r:id="rId28"/>
    <p:sldId id="492" r:id="rId29"/>
    <p:sldId id="510" r:id="rId30"/>
    <p:sldId id="522" r:id="rId31"/>
    <p:sldId id="496" r:id="rId32"/>
    <p:sldId id="458" r:id="rId33"/>
    <p:sldId id="459" r:id="rId34"/>
    <p:sldId id="461" r:id="rId35"/>
    <p:sldId id="534" r:id="rId36"/>
    <p:sldId id="499" r:id="rId37"/>
    <p:sldId id="455" r:id="rId38"/>
    <p:sldId id="454" r:id="rId39"/>
    <p:sldId id="525" r:id="rId40"/>
    <p:sldId id="526" r:id="rId41"/>
    <p:sldId id="527" r:id="rId42"/>
    <p:sldId id="528" r:id="rId43"/>
    <p:sldId id="529" r:id="rId44"/>
    <p:sldId id="503" r:id="rId45"/>
    <p:sldId id="505" r:id="rId46"/>
    <p:sldId id="524" r:id="rId47"/>
    <p:sldId id="535" r:id="rId48"/>
    <p:sldId id="516" r:id="rId49"/>
  </p:sldIdLst>
  <p:sldSz cx="9144000" cy="6858000" type="screen4x3"/>
  <p:notesSz cx="68072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4" autoAdjust="0"/>
    <p:restoredTop sz="92652" autoAdjust="0"/>
  </p:normalViewPr>
  <p:slideViewPr>
    <p:cSldViewPr showGuides="1">
      <p:cViewPr varScale="1">
        <p:scale>
          <a:sx n="108" d="100"/>
          <a:sy n="108" d="100"/>
        </p:scale>
        <p:origin x="-67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32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787" cy="497284"/>
          </a:xfrm>
          <a:prstGeom prst="rect">
            <a:avLst/>
          </a:prstGeom>
        </p:spPr>
        <p:txBody>
          <a:bodyPr vert="horz" lIns="91455" tIns="45728" rIns="91455" bIns="4572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2"/>
            <a:ext cx="2949787" cy="497284"/>
          </a:xfrm>
          <a:prstGeom prst="rect">
            <a:avLst/>
          </a:prstGeom>
        </p:spPr>
        <p:txBody>
          <a:bodyPr vert="horz" lIns="91455" tIns="45728" rIns="91455" bIns="45728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7713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5" tIns="45728" rIns="91455" bIns="4572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4203"/>
            <a:ext cx="5445760" cy="4475561"/>
          </a:xfrm>
          <a:prstGeom prst="rect">
            <a:avLst/>
          </a:prstGeom>
        </p:spPr>
        <p:txBody>
          <a:bodyPr vert="horz" lIns="91455" tIns="45728" rIns="91455" bIns="4572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49787" cy="497284"/>
          </a:xfrm>
          <a:prstGeom prst="rect">
            <a:avLst/>
          </a:prstGeom>
        </p:spPr>
        <p:txBody>
          <a:bodyPr vert="horz" lIns="91455" tIns="45728" rIns="91455" bIns="4572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6678"/>
            <a:ext cx="2949787" cy="497284"/>
          </a:xfrm>
          <a:prstGeom prst="rect">
            <a:avLst/>
          </a:prstGeom>
        </p:spPr>
        <p:txBody>
          <a:bodyPr vert="horz" lIns="91455" tIns="45728" rIns="91455" bIns="45728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164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2018/6/10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8.png"/><Relationship Id="rId7" Type="http://schemas.openxmlformats.org/officeDocument/2006/relationships/image" Target="../media/image19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0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60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1.pn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55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png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57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6014" y="188640"/>
            <a:ext cx="8910482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4800" b="1" dirty="0"/>
              <a:t>Search for the </a:t>
            </a:r>
            <a:r>
              <a:rPr lang="en-US" altLang="ja-JP" sz="4800" b="1" dirty="0" err="1"/>
              <a:t>Kaonic</a:t>
            </a:r>
            <a:r>
              <a:rPr lang="en-US" altLang="ja-JP" sz="4800" b="1" dirty="0"/>
              <a:t> Bound </a:t>
            </a:r>
            <a:r>
              <a:rPr lang="en-US" altLang="ja-JP" sz="4800" b="1" dirty="0" smtClean="0"/>
              <a:t>State</a:t>
            </a:r>
            <a:br>
              <a:rPr lang="en-US" altLang="ja-JP" sz="4800" b="1" dirty="0" smtClean="0"/>
            </a:br>
            <a:r>
              <a:rPr lang="en-US" altLang="ja-JP" sz="4800" b="1" dirty="0"/>
              <a:t> </a:t>
            </a:r>
            <a:r>
              <a:rPr lang="en-US" altLang="ja-JP" sz="6600" b="1" dirty="0" err="1" smtClean="0"/>
              <a:t>K</a:t>
            </a:r>
            <a:r>
              <a:rPr lang="en-US" altLang="ja-JP" sz="6600" b="1" baseline="30000" dirty="0" err="1" smtClean="0"/>
              <a:t>bar</a:t>
            </a:r>
            <a:r>
              <a:rPr lang="en-US" altLang="ja-JP" sz="6600" b="1" dirty="0" err="1" smtClean="0"/>
              <a:t>NN</a:t>
            </a:r>
            <a:r>
              <a:rPr lang="en-US" altLang="ja-JP" sz="6600" b="1" dirty="0" smtClean="0"/>
              <a:t> at J-PARC</a:t>
            </a:r>
            <a:endParaRPr kumimoji="1" lang="ja-JP" altLang="en-US" sz="48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75556" y="3897052"/>
            <a:ext cx="7992888" cy="1152128"/>
          </a:xfrm>
        </p:spPr>
        <p:txBody>
          <a:bodyPr>
            <a:noAutofit/>
          </a:bodyPr>
          <a:lstStyle/>
          <a:p>
            <a:r>
              <a:rPr kumimoji="1" lang="en-US" altLang="ja-JP" sz="4000" b="1" dirty="0" smtClean="0">
                <a:solidFill>
                  <a:schemeClr val="tx1"/>
                </a:solidFill>
              </a:rPr>
              <a:t>F. Sakuma, </a:t>
            </a:r>
            <a:r>
              <a:rPr lang="en-US" altLang="ja-JP" sz="4000" b="1" dirty="0" smtClean="0">
                <a:solidFill>
                  <a:schemeClr val="tx1"/>
                </a:solidFill>
              </a:rPr>
              <a:t>RIKEN</a:t>
            </a:r>
            <a:endParaRPr lang="en-US" altLang="ja-JP" sz="2000" b="1" dirty="0" smtClean="0">
              <a:solidFill>
                <a:schemeClr val="tx1"/>
              </a:solidFill>
            </a:endParaRP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07704" y="6485274"/>
            <a:ext cx="5303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MESON2018, June 7-12, 2018</a:t>
            </a:r>
            <a:r>
              <a:rPr lang="en-US" altLang="ja-JP" sz="2000" dirty="0"/>
              <a:t>, KRAKÓW, POLAND</a:t>
            </a:r>
            <a:endParaRPr kumimoji="1" lang="ja-JP" altLang="en-US" sz="2000" dirty="0"/>
          </a:p>
        </p:txBody>
      </p:sp>
      <p:pic>
        <p:nvPicPr>
          <p:cNvPr id="6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6408204" y="3789040"/>
            <a:ext cx="763375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832155" y="2448181"/>
            <a:ext cx="5484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b="1" i="1" dirty="0" smtClean="0">
                <a:solidFill>
                  <a:srgbClr val="FF0000"/>
                </a:solidFill>
              </a:rPr>
              <a:t>via </a:t>
            </a:r>
            <a:r>
              <a:rPr kumimoji="1" lang="en-US" altLang="ja-JP" sz="3200" b="1" i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i="1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3200" b="1" i="1" dirty="0" smtClean="0">
                <a:solidFill>
                  <a:srgbClr val="FF0000"/>
                </a:solidFill>
              </a:rPr>
              <a:t> and </a:t>
            </a:r>
            <a:r>
              <a:rPr kumimoji="1" lang="en-US" altLang="ja-JP" sz="3200" b="1" i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3200" b="1" i="1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3200" b="1" i="1" dirty="0" smtClean="0">
                <a:solidFill>
                  <a:srgbClr val="FF0000"/>
                </a:solidFill>
              </a:rPr>
              <a:t> decay </a:t>
            </a:r>
            <a:r>
              <a:rPr lang="en-US" altLang="ja-JP" sz="3200" b="1" i="1" dirty="0" smtClean="0">
                <a:solidFill>
                  <a:srgbClr val="FF0000"/>
                </a:solidFill>
              </a:rPr>
              <a:t>channels</a:t>
            </a:r>
            <a:endParaRPr kumimoji="1" lang="ja-JP" altLang="en-US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333918" y="2636912"/>
            <a:ext cx="4487740" cy="2510070"/>
            <a:chOff x="-62115" y="2766646"/>
            <a:chExt cx="4883784" cy="273158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8349" y="2766646"/>
              <a:ext cx="3223320" cy="273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62115" y="2790092"/>
              <a:ext cx="1447375" cy="2686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1111" y="5196511"/>
            <a:ext cx="42675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5328084" y="2040955"/>
            <a:ext cx="3504871" cy="3980333"/>
            <a:chOff x="5254885" y="2497410"/>
            <a:chExt cx="3673599" cy="417195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4885" y="2497410"/>
              <a:ext cx="34575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5344554" y="5013176"/>
              <a:ext cx="3583930" cy="8309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Meson properties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change</a:t>
              </a:r>
            </a:p>
            <a:p>
              <a:pPr algn="ctr"/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in nuclear media?</a:t>
              </a:r>
              <a:endParaRPr kumimoji="1" lang="ja-JP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544108" y="5893531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/>
                <a:t>0</a:t>
              </a:r>
              <a:endParaRPr kumimoji="1" lang="ja-JP" altLang="en-US" sz="14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492206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</a:t>
              </a:r>
              <a:endParaRPr kumimoji="1" lang="ja-JP" altLang="en-US" sz="14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524328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smtClean="0"/>
                <a:t>2</a:t>
              </a:r>
              <a:endParaRPr kumimoji="1" lang="ja-JP" altLang="en-US" sz="1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460432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3</a:t>
              </a:r>
              <a:endParaRPr kumimoji="1" lang="ja-JP" altLang="en-US" sz="1400" b="1" dirty="0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9532" y="944724"/>
            <a:ext cx="8388932" cy="14401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Bound states </a:t>
            </a:r>
            <a:r>
              <a:rPr lang="en-US" altLang="ja-JP" sz="2800" b="1" dirty="0"/>
              <a:t>of </a:t>
            </a:r>
            <a:r>
              <a:rPr lang="en-US" altLang="ja-JP" sz="2800" b="1" dirty="0" smtClean="0"/>
              <a:t>nucleus and anti-kaon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Predicted as a consequence of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I=0</a:t>
            </a:r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287524" y="6057292"/>
            <a:ext cx="8550950" cy="535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provide new insight on </a:t>
            </a:r>
            <a:r>
              <a:rPr lang="en-US" altLang="ja-JP" sz="2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media</a:t>
            </a:r>
            <a:endParaRPr lang="en-US" altLang="ja-JP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28748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764704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角丸四角形 8"/>
          <p:cNvSpPr/>
          <p:nvPr/>
        </p:nvSpPr>
        <p:spPr>
          <a:xfrm>
            <a:off x="2257040" y="5625499"/>
            <a:ext cx="4788531" cy="11594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Present Status of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r>
              <a:rPr kumimoji="1" lang="en-US" altLang="ja-JP" b="1" dirty="0" smtClean="0"/>
              <a:t> </a:t>
            </a:r>
            <a:r>
              <a:rPr lang="en-US" altLang="ja-JP" b="1" dirty="0" smtClean="0"/>
              <a:t>=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6" name="角丸四角形 5"/>
          <p:cNvSpPr/>
          <p:nvPr/>
        </p:nvSpPr>
        <p:spPr>
          <a:xfrm>
            <a:off x="2725092" y="3267644"/>
            <a:ext cx="864096" cy="1241476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3841216" y="2645296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700812" y="450912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77220" y="4401108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09068" y="5697379"/>
            <a:ext cx="4428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Upper limits were also obtained: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LEPS@SPring8 [</a:t>
            </a:r>
            <a:r>
              <a:rPr lang="en-US" altLang="ja-JP" sz="2000" b="1" dirty="0">
                <a:solidFill>
                  <a:schemeClr val="bg1"/>
                </a:solidFill>
              </a:rPr>
              <a:t>Inclusive d(</a:t>
            </a:r>
            <a:r>
              <a:rPr lang="en-US" altLang="ja-JP" sz="20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b="1" dirty="0">
                <a:solidFill>
                  <a:schemeClr val="bg1"/>
                </a:solidFill>
              </a:rPr>
              <a:t>, </a:t>
            </a:r>
            <a:r>
              <a:rPr lang="en-US" altLang="ja-JP" sz="2000" b="1" dirty="0" err="1">
                <a:solidFill>
                  <a:schemeClr val="bg1"/>
                </a:solidFill>
              </a:rPr>
              <a:t>K</a:t>
            </a:r>
            <a:r>
              <a:rPr lang="en-US" altLang="ja-JP" sz="2000" b="1" baseline="30000" dirty="0" err="1">
                <a:solidFill>
                  <a:schemeClr val="bg1"/>
                </a:solidFill>
              </a:rPr>
              <a:t>+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X]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HADES@GSI [</a:t>
            </a:r>
            <a:r>
              <a:rPr lang="en-US" altLang="ja-JP" sz="2000" b="1" dirty="0">
                <a:solidFill>
                  <a:schemeClr val="bg1"/>
                </a:solidFill>
              </a:rPr>
              <a:t>Exclusive </a:t>
            </a:r>
            <a:r>
              <a:rPr lang="en-US" altLang="ja-JP" sz="2000" b="1" dirty="0" err="1">
                <a:solidFill>
                  <a:schemeClr val="bg1"/>
                </a:solidFill>
              </a:rPr>
              <a:t>pp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p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0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]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617080" y="2006180"/>
            <a:ext cx="996388" cy="124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2" descr="C:\Users\sakuma\Desktop\図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1" y="1340768"/>
            <a:ext cx="1860484" cy="9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084" y="1196752"/>
            <a:ext cx="751957" cy="20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5830255" y="126876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</a:rPr>
              <a:t>-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d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929448" y="2024844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pp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857440" y="3068960"/>
            <a:ext cx="954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>
                <a:solidFill>
                  <a:srgbClr val="00B050"/>
                </a:solidFill>
              </a:rPr>
              <a:t>s</a:t>
            </a:r>
            <a:r>
              <a:rPr kumimoji="1" lang="en-US" altLang="ja-JP" sz="1400" b="1" i="1" dirty="0" smtClean="0">
                <a:solidFill>
                  <a:srgbClr val="00B050"/>
                </a:solidFill>
              </a:rPr>
              <a:t>topped K</a:t>
            </a:r>
            <a:r>
              <a:rPr kumimoji="1" lang="en-US" altLang="ja-JP" sz="1400" b="1" i="1" baseline="30000" dirty="0" smtClean="0">
                <a:solidFill>
                  <a:srgbClr val="00B050"/>
                </a:solidFill>
              </a:rPr>
              <a:t>-</a:t>
            </a:r>
            <a:endParaRPr kumimoji="1" lang="ja-JP" altLang="en-US" sz="1400" b="1" i="1" baseline="30000" dirty="0">
              <a:solidFill>
                <a:srgbClr val="00B050"/>
              </a:solidFill>
            </a:endParaRPr>
          </a:p>
        </p:txBody>
      </p:sp>
      <p:sp>
        <p:nvSpPr>
          <p:cNvPr id="15" name="円/楕円 14"/>
          <p:cNvSpPr/>
          <p:nvPr/>
        </p:nvSpPr>
        <p:spPr>
          <a:xfrm rot="20362057">
            <a:off x="5227753" y="884634"/>
            <a:ext cx="1839075" cy="307504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995936" y="3933056"/>
            <a:ext cx="5114542" cy="954107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</a:rPr>
              <a:t>c</a:t>
            </a:r>
            <a:r>
              <a:rPr kumimoji="1" lang="en-US" altLang="ja-JP" sz="2800" b="1" dirty="0" smtClean="0">
                <a:solidFill>
                  <a:schemeClr val="bg1"/>
                </a:solidFill>
              </a:rPr>
              <a:t>omplicated reactions</a:t>
            </a:r>
          </a:p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“in-flight K</a:t>
            </a:r>
            <a:r>
              <a:rPr lang="en-US" altLang="ja-JP" sz="28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” induced reaction 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770081" y="827420"/>
            <a:ext cx="4942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err="1" smtClean="0">
                <a:solidFill>
                  <a:srgbClr val="FF0000"/>
                </a:solidFill>
              </a:rPr>
              <a:t>K</a:t>
            </a:r>
            <a:r>
              <a:rPr lang="en-US" altLang="ja-JP" i="1" baseline="30000" dirty="0" err="1" smtClean="0">
                <a:solidFill>
                  <a:srgbClr val="FF0000"/>
                </a:solidFill>
              </a:rPr>
              <a:t>bar</a:t>
            </a:r>
            <a:r>
              <a:rPr lang="en-US" altLang="ja-JP" i="1" dirty="0" err="1" smtClean="0">
                <a:solidFill>
                  <a:srgbClr val="FF0000"/>
                </a:solidFill>
              </a:rPr>
              <a:t>NN</a:t>
            </a:r>
            <a:r>
              <a:rPr lang="en-US" altLang="ja-JP" i="1" dirty="0" smtClean="0">
                <a:solidFill>
                  <a:srgbClr val="FF0000"/>
                </a:solidFill>
              </a:rPr>
              <a:t> is symbolically </a:t>
            </a:r>
            <a:r>
              <a:rPr lang="en-US" altLang="ja-JP" i="1" dirty="0">
                <a:solidFill>
                  <a:srgbClr val="FF0000"/>
                </a:solidFill>
              </a:rPr>
              <a:t>notated </a:t>
            </a:r>
            <a:r>
              <a:rPr lang="en-US" altLang="ja-JP" i="1" dirty="0" smtClean="0">
                <a:solidFill>
                  <a:srgbClr val="FF0000"/>
                </a:solidFill>
              </a:rPr>
              <a:t>as “K</a:t>
            </a:r>
            <a:r>
              <a:rPr lang="en-US" altLang="ja-JP" i="1" baseline="30000" dirty="0">
                <a:solidFill>
                  <a:srgbClr val="FF0000"/>
                </a:solidFill>
              </a:rPr>
              <a:t>−</a:t>
            </a:r>
            <a:r>
              <a:rPr lang="en-US" altLang="ja-JP" i="1" dirty="0">
                <a:solidFill>
                  <a:srgbClr val="FF0000"/>
                </a:solidFill>
              </a:rPr>
              <a:t>pp</a:t>
            </a:r>
            <a:r>
              <a:rPr lang="en-US" altLang="ja-JP" i="1" dirty="0" smtClean="0">
                <a:solidFill>
                  <a:srgbClr val="FF0000"/>
                </a:solidFill>
              </a:rPr>
              <a:t>” in this talk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4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2" y="1016732"/>
            <a:ext cx="8872580" cy="1221639"/>
          </a:xfrm>
        </p:spPr>
        <p:txBody>
          <a:bodyPr>
            <a:normAutofit/>
          </a:bodyPr>
          <a:lstStyle/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</a:t>
            </a:r>
            <a:r>
              <a:rPr lang="en-US" altLang="ja-JP" i="1" dirty="0" smtClean="0"/>
              <a:t>in-flight</a:t>
            </a:r>
            <a:r>
              <a:rPr lang="en-US" altLang="ja-JP" dirty="0" smtClean="0"/>
              <a:t> </a:t>
            </a:r>
            <a:r>
              <a:rPr lang="en-US" altLang="ja-JP" dirty="0"/>
              <a:t>K</a:t>
            </a:r>
            <a:r>
              <a:rPr lang="en-US" altLang="ja-JP" baseline="30000" dirty="0"/>
              <a:t>-</a:t>
            </a:r>
            <a:r>
              <a:rPr lang="en-US" altLang="ja-JP" dirty="0"/>
              <a:t>,n) </a:t>
            </a:r>
            <a:r>
              <a:rPr lang="en-US" altLang="ja-JP" dirty="0" smtClean="0"/>
              <a:t>reaction @ 1.0 GeV/c</a:t>
            </a:r>
            <a:endParaRPr lang="ja-JP" altLang="en-US" dirty="0"/>
          </a:p>
          <a:p>
            <a:pPr lvl="1"/>
            <a:r>
              <a:rPr lang="en-US" altLang="ja-JP" sz="2400" dirty="0" smtClean="0"/>
              <a:t>2NA processes and Y decays can be discriminated </a:t>
            </a:r>
            <a:r>
              <a:rPr lang="en-US" altLang="ja-JP" sz="2400" dirty="0" err="1" smtClean="0"/>
              <a:t>kinematically</a:t>
            </a:r>
            <a:endParaRPr kumimoji="1" lang="en-US" altLang="ja-JP" sz="2400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92591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554108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T. Hashimoto et al., PTEP (2015) 061D01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da-DK" altLang="ja-JP" sz="1600" b="1" i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5448978" y="5496389"/>
            <a:ext cx="3657155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Y. Sada et al., PTEP (2016) 051D01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 rot="21060000">
            <a:off x="4719985" y="5494291"/>
            <a:ext cx="4469750" cy="83099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Updated with high-statistics data</a:t>
            </a: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(E15 </a:t>
            </a:r>
            <a:r>
              <a:rPr lang="en-US" altLang="ja-JP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arXiv:1805.12275)</a:t>
            </a:r>
            <a:endParaRPr lang="en-US" altLang="ja-JP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35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339725"/>
            <a:ext cx="6896100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kumimoji="1" lang="en-US" altLang="ja-JP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6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kumimoji="1" lang="en-US" altLang="ja-JP" sz="6000" b="1" dirty="0" smtClean="0"/>
              <a:t> in </a:t>
            </a:r>
            <a:r>
              <a:rPr kumimoji="1" lang="en-US" altLang="ja-JP" sz="6000" b="1" baseline="30000" dirty="0" smtClean="0"/>
              <a:t>3</a:t>
            </a:r>
            <a:r>
              <a:rPr kumimoji="1" lang="en-US" altLang="ja-JP" sz="6000" b="1" dirty="0" smtClean="0"/>
              <a:t>He(K</a:t>
            </a:r>
            <a:r>
              <a:rPr kumimoji="1" lang="en-US" altLang="ja-JP" sz="6000" b="1" baseline="30000" dirty="0" smtClean="0"/>
              <a:t>-</a:t>
            </a:r>
            <a:r>
              <a:rPr kumimoji="1" lang="en-US" altLang="ja-JP" sz="6000" b="1" dirty="0" smtClean="0"/>
              <a:t>,</a:t>
            </a:r>
            <a:r>
              <a:rPr kumimoji="1" lang="en-US" altLang="ja-JP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6000" b="1" dirty="0" smtClean="0"/>
              <a:t>)n</a:t>
            </a:r>
            <a:endParaRPr kumimoji="1" lang="ja-JP" altLang="en-US" sz="6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2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 @ K1.8BR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1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 + 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 </a:t>
            </a:r>
            <a:r>
              <a:rPr kumimoji="1" lang="en-US" altLang="ja-JP" sz="4000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sz="4000" b="1" dirty="0" smtClean="0">
                <a:latin typeface="Symbol" panose="05050102010706020507" pitchFamily="18" charset="2"/>
              </a:rPr>
              <a:t>L </a:t>
            </a:r>
            <a:r>
              <a:rPr kumimoji="1" lang="en-US" altLang="ja-JP" sz="4000" b="1" dirty="0" smtClean="0"/>
              <a:t>p n Selection</a:t>
            </a:r>
            <a:endParaRPr kumimoji="1" lang="ja-JP" altLang="en-US" sz="4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924" y="1160748"/>
            <a:ext cx="5092700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-508" y="3356992"/>
            <a:ext cx="4248472" cy="33483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err="1" smtClean="0">
                <a:sym typeface="Wingdings" panose="05000000000000000000" pitchFamily="2" charset="2"/>
              </a:rPr>
              <a:t>-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lang="en-US" altLang="ja-JP" sz="2400" dirty="0" smtClean="0">
                <a:sym typeface="Wingdings" panose="05000000000000000000" pitchFamily="2" charset="2"/>
              </a:rPr>
              <a:t> and p</a:t>
            </a:r>
            <a:r>
              <a:rPr lang="en-US" altLang="ja-JP" sz="2400" dirty="0" smtClean="0"/>
              <a:t> are detected with CDS</a:t>
            </a:r>
          </a:p>
          <a:p>
            <a:pPr lvl="1"/>
            <a:r>
              <a:rPr lang="en-US" altLang="ja-JP" sz="2000" dirty="0" smtClean="0"/>
              <a:t>A missing neutron is identified by missing-mass of </a:t>
            </a:r>
            <a:r>
              <a:rPr lang="en-US" altLang="ja-JP" sz="2000" baseline="30000" dirty="0" smtClean="0"/>
              <a:t>3</a:t>
            </a:r>
            <a:r>
              <a:rPr lang="en-US" altLang="ja-JP" sz="2000" dirty="0" smtClean="0"/>
              <a:t>He(K</a:t>
            </a:r>
            <a:r>
              <a:rPr lang="en-US" altLang="ja-JP" sz="2000" baseline="30000" dirty="0" smtClean="0"/>
              <a:t>-</a:t>
            </a:r>
            <a:r>
              <a:rPr lang="en-US" altLang="ja-JP" sz="2000" dirty="0" smtClean="0"/>
              <a:t>,</a:t>
            </a:r>
            <a:r>
              <a:rPr lang="en-US" altLang="ja-JP" sz="2000" dirty="0" err="1" smtClean="0">
                <a:latin typeface="Symbol" panose="05050102010706020507" pitchFamily="18" charset="2"/>
                <a:cs typeface="Syastro" panose="00000400000000000000" pitchFamily="2" charset="0"/>
              </a:rPr>
              <a:t>L</a:t>
            </a:r>
            <a:r>
              <a:rPr lang="en-US" altLang="ja-JP" sz="2000" dirty="0" err="1" smtClean="0"/>
              <a:t>p</a:t>
            </a:r>
            <a:r>
              <a:rPr lang="en-US" altLang="ja-JP" sz="2000" dirty="0" smtClean="0"/>
              <a:t>)n</a:t>
            </a:r>
          </a:p>
          <a:p>
            <a:r>
              <a:rPr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dirty="0" err="1" smtClean="0"/>
              <a:t>pn</a:t>
            </a:r>
            <a:r>
              <a:rPr lang="en-US" altLang="ja-JP" sz="2400" baseline="-25000" dirty="0" err="1" smtClean="0"/>
              <a:t>miss</a:t>
            </a:r>
            <a:r>
              <a:rPr lang="en-US" altLang="ja-JP" sz="2400" dirty="0" smtClean="0"/>
              <a:t> events are selected by log-likelihood method (</a:t>
            </a:r>
            <a:r>
              <a:rPr lang="en-US" altLang="ja-JP" sz="2400" i="1" dirty="0" err="1" smtClean="0"/>
              <a:t>ln</a:t>
            </a:r>
            <a:r>
              <a:rPr lang="en-US" altLang="ja-JP" sz="2400" dirty="0" err="1" smtClean="0"/>
              <a:t>L</a:t>
            </a:r>
            <a:r>
              <a:rPr lang="en-US" altLang="ja-JP" sz="2400" dirty="0" smtClean="0"/>
              <a:t>)</a:t>
            </a:r>
          </a:p>
          <a:p>
            <a:pPr lvl="1"/>
            <a:r>
              <a:rPr lang="en-US" altLang="ja-JP" sz="2000" dirty="0" smtClean="0"/>
              <a:t>distance-of-closest-approach for each vertex</a:t>
            </a:r>
          </a:p>
          <a:p>
            <a:pPr lvl="1"/>
            <a:r>
              <a:rPr lang="en-US" altLang="ja-JP" sz="2000" dirty="0" smtClean="0"/>
              <a:t>kinematical constraint</a:t>
            </a:r>
            <a:endParaRPr lang="ja-JP" altLang="en-US" sz="2000" dirty="0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16732"/>
            <a:ext cx="2675325" cy="2264756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4713978" y="872716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948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540" y="988888"/>
            <a:ext cx="58326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80627"/>
            <a:ext cx="8229600" cy="7488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IM(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 vs. cos(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/>
              <a:t>n</a:t>
            </a:r>
            <a:r>
              <a:rPr kumimoji="1" lang="en-US" altLang="ja-JP" b="1" baseline="30000" dirty="0" err="1" smtClean="0"/>
              <a:t>CM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195736" y="1289955"/>
            <a:ext cx="0" cy="501936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606981" y="202841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611226" y="1059123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027043" y="5438855"/>
            <a:ext cx="135178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30000" dirty="0" err="1" smtClean="0">
                <a:solidFill>
                  <a:schemeClr val="bg1"/>
                </a:solidFill>
              </a:rPr>
              <a:t>CM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96044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around the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pp threshold can be seen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quasi-elastic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627784" y="1562745"/>
            <a:ext cx="2412268" cy="4195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092767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are concentrated in forward-n region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フリーフォーム 1031"/>
          <p:cNvSpPr/>
          <p:nvPr/>
        </p:nvSpPr>
        <p:spPr>
          <a:xfrm>
            <a:off x="971600" y="4653136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935596" y="2888940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295636" y="5085184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374886" y="3176972"/>
            <a:ext cx="2881190" cy="51596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681530" y="863424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96" y="4370725"/>
            <a:ext cx="2650769" cy="244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6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00" y="1441876"/>
            <a:ext cx="6732748" cy="504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5326092" y="2276872"/>
            <a:ext cx="3890424" cy="45927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smtClean="0"/>
              <a:t>Seems to consist of 3 components</a:t>
            </a:r>
          </a:p>
          <a:p>
            <a:pPr lvl="1"/>
            <a:r>
              <a:rPr lang="en-US" altLang="ja-JP" b="1" u="sng" dirty="0" smtClean="0"/>
              <a:t>Bound state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NOT depend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 err="1" smtClean="0"/>
              <a:t>Qasi</a:t>
            </a:r>
            <a:r>
              <a:rPr lang="en-US" altLang="ja-JP" sz="2400" b="1" u="sng" dirty="0" smtClean="0"/>
              <a:t>-elastic </a:t>
            </a:r>
            <a:r>
              <a:rPr lang="en-US" altLang="ja-JP" sz="2400" b="1" u="sng" dirty="0" smtClean="0"/>
              <a:t>K</a:t>
            </a:r>
            <a:r>
              <a:rPr lang="en-US" altLang="ja-JP" sz="2400" b="1" u="sng" baseline="30000" dirty="0" smtClean="0"/>
              <a:t>-</a:t>
            </a:r>
            <a:r>
              <a:rPr lang="en-US" altLang="ja-JP" sz="2400" b="1" u="sng" dirty="0" smtClean="0"/>
              <a:t> abs.</a:t>
            </a:r>
            <a:r>
              <a:rPr lang="en-US" altLang="ja-JP" sz="2400" b="1" dirty="0" smtClean="0"/>
              <a:t> 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 smtClean="0"/>
              <a:t>Background</a:t>
            </a:r>
            <a:endParaRPr lang="en-US" altLang="ja-JP" sz="2400" b="1" u="sng" dirty="0" smtClean="0"/>
          </a:p>
          <a:p>
            <a:pPr lvl="2"/>
            <a:r>
              <a:rPr lang="en-US" altLang="ja-JP" sz="2000" dirty="0"/>
              <a:t>Broad </a:t>
            </a:r>
            <a:r>
              <a:rPr lang="en-US" altLang="ja-JP" sz="2000" dirty="0" smtClean="0"/>
              <a:t>distribution</a:t>
            </a:r>
            <a:endParaRPr lang="en-US" altLang="ja-JP" sz="2000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15182" y="1347155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4975263" y="5314814"/>
            <a:ext cx="116730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=</a:t>
            </a:r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p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391980" y="1808820"/>
            <a:ext cx="93610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656692"/>
            <a:ext cx="4680520" cy="1650573"/>
          </a:xfrm>
          <a:prstGeom prst="rect">
            <a:avLst/>
          </a:prstGeom>
        </p:spPr>
      </p:pic>
      <p:sp>
        <p:nvSpPr>
          <p:cNvPr id="5" name="角丸四角形 4"/>
          <p:cNvSpPr/>
          <p:nvPr/>
        </p:nvSpPr>
        <p:spPr>
          <a:xfrm>
            <a:off x="4463988" y="836712"/>
            <a:ext cx="4572508" cy="14041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3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1556792"/>
            <a:ext cx="582295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15182" y="1347155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4975263" y="5314814"/>
            <a:ext cx="116730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=</a:t>
            </a:r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p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18" name="コンテンツ プレースホルダー 2"/>
          <p:cNvSpPr txBox="1">
            <a:spLocks/>
          </p:cNvSpPr>
          <p:nvPr/>
        </p:nvSpPr>
        <p:spPr>
          <a:xfrm>
            <a:off x="5256076" y="1736811"/>
            <a:ext cx="3890424" cy="45927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/>
              <a:t>Fit with 3 components</a:t>
            </a:r>
          </a:p>
          <a:p>
            <a:pPr lvl="1"/>
            <a:r>
              <a:rPr lang="en-US" altLang="ja-JP" b="1" u="sng" dirty="0" smtClean="0"/>
              <a:t>Bound state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NOT depend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 smtClean="0"/>
              <a:t>BW*(Gauss form-factor)</a:t>
            </a:r>
          </a:p>
          <a:p>
            <a:pPr lvl="1"/>
            <a:endParaRPr lang="en-US" altLang="ja-JP" sz="2400" dirty="0" smtClean="0"/>
          </a:p>
          <a:p>
            <a:pPr lvl="1"/>
            <a:r>
              <a:rPr lang="en-US" altLang="ja-JP" sz="2400" b="1" u="sng" dirty="0" err="1" smtClean="0"/>
              <a:t>Qasi</a:t>
            </a:r>
            <a:r>
              <a:rPr lang="en-US" altLang="ja-JP" sz="2400" b="1" u="sng" dirty="0" smtClean="0"/>
              <a:t>-elastic K</a:t>
            </a:r>
            <a:r>
              <a:rPr lang="en-US" altLang="ja-JP" sz="2400" b="1" u="sng" baseline="30000" dirty="0" smtClean="0"/>
              <a:t>-</a:t>
            </a:r>
            <a:r>
              <a:rPr lang="en-US" altLang="ja-JP" sz="2400" b="1" u="sng" dirty="0" smtClean="0"/>
              <a:t> abs.</a:t>
            </a:r>
            <a:r>
              <a:rPr lang="en-US" altLang="ja-JP" sz="2400" b="1" dirty="0" smtClean="0"/>
              <a:t> 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 smtClean="0"/>
              <a:t>Followed by 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000" dirty="0" err="1" smtClean="0"/>
              <a:t>p</a:t>
            </a:r>
            <a:r>
              <a:rPr lang="en-US" altLang="ja-JP" sz="2000" dirty="0" smtClean="0"/>
              <a:t> conversion</a:t>
            </a:r>
          </a:p>
          <a:p>
            <a:pPr lvl="1"/>
            <a:r>
              <a:rPr lang="en-US" altLang="ja-JP" sz="2400" b="1" u="sng" dirty="0" smtClean="0"/>
              <a:t>Background</a:t>
            </a:r>
          </a:p>
          <a:p>
            <a:pPr lvl="2"/>
            <a:r>
              <a:rPr lang="en-US" altLang="ja-JP" sz="2000" dirty="0" smtClean="0"/>
              <a:t>Broad distribution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53036"/>
            <a:ext cx="3293914" cy="4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13220" y="6417332"/>
            <a:ext cx="389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>
                <a:solidFill>
                  <a:srgbClr val="FF0000"/>
                </a:solidFill>
              </a:rPr>
              <a:t>* We conduct the fitting in </a:t>
            </a:r>
            <a:r>
              <a:rPr lang="en-US" altLang="ja-JP" b="1" i="1" dirty="0">
                <a:solidFill>
                  <a:srgbClr val="FF0000"/>
                </a:solidFill>
              </a:rPr>
              <a:t>each 2D </a:t>
            </a:r>
            <a:r>
              <a:rPr lang="en-US" altLang="ja-JP" b="1" i="1" dirty="0" smtClean="0">
                <a:solidFill>
                  <a:srgbClr val="FF0000"/>
                </a:solidFill>
              </a:rPr>
              <a:t>bin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46" r="30560" b="-1"/>
          <a:stretch/>
        </p:blipFill>
        <p:spPr bwMode="auto">
          <a:xfrm>
            <a:off x="1" y="3369560"/>
            <a:ext cx="3082718" cy="250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4"/>
          <a:stretch/>
        </p:blipFill>
        <p:spPr bwMode="auto">
          <a:xfrm>
            <a:off x="3198148" y="1340768"/>
            <a:ext cx="594636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 Bound-State</a:t>
            </a:r>
            <a:endParaRPr lang="ja-JP" altLang="en-US" dirty="0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35496" y="1412776"/>
            <a:ext cx="3312368" cy="18722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b="1" dirty="0" smtClean="0"/>
              <a:t>Select 0.35&lt;</a:t>
            </a:r>
            <a:r>
              <a:rPr lang="en-US" altLang="ja-JP" sz="2800" b="1" dirty="0" err="1" smtClean="0"/>
              <a:t>q</a:t>
            </a:r>
            <a:r>
              <a:rPr lang="en-US" altLang="ja-JP" sz="2800" b="1" baseline="-25000" dirty="0" err="1" smtClean="0"/>
              <a:t>Kn</a:t>
            </a:r>
            <a:r>
              <a:rPr lang="en-US" altLang="ja-JP" sz="2800" b="1" dirty="0" smtClean="0"/>
              <a:t>&lt;0.65 </a:t>
            </a:r>
            <a:r>
              <a:rPr lang="en-US" altLang="ja-JP" sz="2800" b="1" dirty="0"/>
              <a:t>GeV/c</a:t>
            </a:r>
            <a:endParaRPr lang="ja-JP" altLang="en-US" sz="2800" b="1" dirty="0"/>
          </a:p>
          <a:p>
            <a:pPr marL="449263" lvl="1"/>
            <a:r>
              <a:rPr lang="en-US" altLang="ja-JP" sz="2400" dirty="0" smtClean="0"/>
              <a:t>BS and QF are well separated</a:t>
            </a:r>
          </a:p>
        </p:txBody>
      </p:sp>
      <p:sp>
        <p:nvSpPr>
          <p:cNvPr id="13" name="角丸四角形 12"/>
          <p:cNvSpPr/>
          <p:nvPr/>
        </p:nvSpPr>
        <p:spPr>
          <a:xfrm>
            <a:off x="647564" y="4401108"/>
            <a:ext cx="2435155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6712"/>
            <a:ext cx="4315427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4946496" y="6381328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554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4"/>
          <a:stretch/>
        </p:blipFill>
        <p:spPr bwMode="auto">
          <a:xfrm>
            <a:off x="3198148" y="1340768"/>
            <a:ext cx="594636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 Bound-State</a:t>
            </a:r>
            <a:endParaRPr lang="ja-JP" altLang="en-US" dirty="0"/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71500" y="1700808"/>
            <a:ext cx="5508612" cy="3852428"/>
          </a:xfrm>
          <a:prstGeom prst="rect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 values</a:t>
            </a:r>
          </a:p>
          <a:p>
            <a:pPr marL="0" indent="0" algn="ctr">
              <a:buNone/>
            </a:pPr>
            <a:r>
              <a:rPr lang="en-US" altLang="ja-JP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reproduce the spectrum:</a:t>
            </a:r>
            <a:endParaRPr lang="en-US" altLang="ja-JP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331043" y="2904847"/>
                <a:ext cx="4711931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𝐁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𝟒𝟕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𝟔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043" y="2904847"/>
                <a:ext cx="4711931" cy="453073"/>
              </a:xfrm>
              <a:prstGeom prst="rect">
                <a:avLst/>
              </a:prstGeom>
              <a:blipFill rotWithShape="1">
                <a:blip r:embed="rId3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/>
              <p:cNvSpPr/>
              <p:nvPr/>
            </p:nvSpPr>
            <p:spPr>
              <a:xfrm>
                <a:off x="395536" y="3502097"/>
                <a:ext cx="4924360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𝚪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𝟏𝟏𝟓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𝟗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正方形/長方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502097"/>
                <a:ext cx="4924360" cy="453073"/>
              </a:xfrm>
              <a:prstGeom prst="rect">
                <a:avLst/>
              </a:prstGeom>
              <a:blipFill rotWithShape="1">
                <a:blip r:embed="rId4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323528" y="4051494"/>
                <a:ext cx="5143138" cy="4576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𝐐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𝟑𝟖𝟏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𝟎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𝟓𝟕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051494"/>
                <a:ext cx="5143138" cy="457626"/>
              </a:xfrm>
              <a:prstGeom prst="rect">
                <a:avLst/>
              </a:prstGeom>
              <a:blipFill rotWithShape="1">
                <a:blip r:embed="rId5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6712"/>
            <a:ext cx="4315427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正方形/長方形 22"/>
              <p:cNvSpPr/>
              <p:nvPr/>
            </p:nvSpPr>
            <p:spPr>
              <a:xfrm>
                <a:off x="323528" y="4878452"/>
                <a:ext cx="5234125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ja-JP" alt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𝛔</m:t>
                          </m:r>
                        </m:e>
                        <m:sub>
                          <m: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“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”</m:t>
                          </m:r>
                        </m:sub>
                      </m:sSub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𝑩𝒓</m:t>
                          </m:r>
                        </m:e>
                        <m:sub>
                          <m:r>
                            <a:rPr lang="ja-JP" alt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𝚲</m:t>
                          </m:r>
                          <m: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𝒑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𝟏𝟓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ja-JP" altLang="en-US" sz="20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𝛍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正方形/長方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878452"/>
                <a:ext cx="5234125" cy="453073"/>
              </a:xfrm>
              <a:prstGeom prst="rect">
                <a:avLst/>
              </a:prstGeom>
              <a:blipFill rotWithShape="1">
                <a:blip r:embed="rId7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正方形/長方形 24"/>
              <p:cNvSpPr/>
              <p:nvPr/>
            </p:nvSpPr>
            <p:spPr>
              <a:xfrm>
                <a:off x="323528" y="4653136"/>
                <a:ext cx="26067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𝐚𝐭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𝐛𝐞𝐥𝐨𝐰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𝐭𝐡𝐞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altLang="ja-JP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ja-JP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𝑲</m:t>
                          </m:r>
                        </m:e>
                        <m:sup>
                          <m:r>
                            <a:rPr lang="en-US" altLang="ja-JP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lang="en-US" altLang="ja-JP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𝒑𝒑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ja-JP" alt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正方形/長方形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653136"/>
                <a:ext cx="2606739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テキスト ボックス 25"/>
          <p:cNvSpPr txBox="1"/>
          <p:nvPr/>
        </p:nvSpPr>
        <p:spPr>
          <a:xfrm>
            <a:off x="4946496" y="6381328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40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4"/>
          <a:stretch/>
        </p:blipFill>
        <p:spPr bwMode="auto">
          <a:xfrm>
            <a:off x="3198148" y="1340768"/>
            <a:ext cx="594636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 Bound-State</a:t>
            </a:r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208320" y="3763462"/>
                <a:ext cx="4711931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𝐁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𝟒𝟕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𝟔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20" y="3763462"/>
                <a:ext cx="4711931" cy="453073"/>
              </a:xfrm>
              <a:prstGeom prst="rect">
                <a:avLst/>
              </a:prstGeom>
              <a:blipFill rotWithShape="1">
                <a:blip r:embed="rId3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/>
              <p:cNvSpPr/>
              <p:nvPr/>
            </p:nvSpPr>
            <p:spPr>
              <a:xfrm>
                <a:off x="197396" y="4260631"/>
                <a:ext cx="4924361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𝚪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𝟏𝟏𝟓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𝟗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正方形/長方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96" y="4260631"/>
                <a:ext cx="4924361" cy="453073"/>
              </a:xfrm>
              <a:prstGeom prst="rect">
                <a:avLst/>
              </a:prstGeom>
              <a:blipFill rotWithShape="1">
                <a:blip r:embed="rId4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184945" y="4735570"/>
                <a:ext cx="5143139" cy="4576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𝐐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𝟑𝟖𝟏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𝟎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𝟓𝟕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5" y="4735570"/>
                <a:ext cx="5143139" cy="457626"/>
              </a:xfrm>
              <a:prstGeom prst="rect">
                <a:avLst/>
              </a:prstGeom>
              <a:blipFill rotWithShape="1">
                <a:blip r:embed="rId5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384" y="1448780"/>
            <a:ext cx="5850768" cy="4252346"/>
          </a:xfrm>
          <a:solidFill>
            <a:schemeClr val="tx1">
              <a:lumMod val="50000"/>
              <a:lumOff val="50000"/>
              <a:alpha val="85000"/>
            </a:schemeClr>
          </a:solidFill>
        </p:spPr>
        <p:txBody>
          <a:bodyPr>
            <a:normAutofit lnSpcReduction="10000"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 energy: ~50 MeV</a:t>
            </a:r>
          </a:p>
          <a:p>
            <a:pPr lvl="1"/>
            <a:r>
              <a:rPr lang="en-US" altLang="ja-JP" sz="2400" dirty="0" smtClean="0">
                <a:solidFill>
                  <a:schemeClr val="bg1"/>
                </a:solidFill>
              </a:rPr>
              <a:t>Much deeper than chiral-SU(3) based theoretical predictions</a:t>
            </a:r>
            <a:endParaRPr kumimoji="1" lang="en-US" altLang="ja-JP" sz="2400" dirty="0" smtClean="0">
              <a:solidFill>
                <a:schemeClr val="bg1"/>
              </a:solidFill>
            </a:endParaRPr>
          </a:p>
          <a:p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Width: ~100 MeV</a:t>
            </a:r>
          </a:p>
          <a:p>
            <a:pPr lvl="1"/>
            <a:r>
              <a:rPr lang="en-US" altLang="ja-JP" sz="2400" dirty="0" smtClean="0">
                <a:solidFill>
                  <a:schemeClr val="bg1"/>
                </a:solidFill>
              </a:rPr>
              <a:t>Non-</a:t>
            </a:r>
            <a:r>
              <a:rPr lang="en-US" altLang="ja-JP" sz="2400" dirty="0" err="1" smtClean="0">
                <a:solidFill>
                  <a:schemeClr val="bg1"/>
                </a:solidFill>
              </a:rPr>
              <a:t>meonic</a:t>
            </a:r>
            <a:r>
              <a:rPr lang="en-US" altLang="ja-JP" sz="2400" dirty="0" smtClean="0">
                <a:solidFill>
                  <a:schemeClr val="bg1"/>
                </a:solidFill>
              </a:rPr>
              <a:t> YN decay modes would be dominant</a:t>
            </a:r>
          </a:p>
          <a:p>
            <a:pPr lvl="2"/>
            <a:r>
              <a:rPr lang="en-US" altLang="ja-JP" sz="2000" dirty="0" smtClean="0">
                <a:solidFill>
                  <a:schemeClr val="bg1"/>
                </a:solidFill>
              </a:rPr>
              <a:t>in </a:t>
            </a:r>
            <a:r>
              <a:rPr lang="en-US" altLang="ja-JP" sz="2000" dirty="0">
                <a:solidFill>
                  <a:schemeClr val="bg1"/>
                </a:solidFill>
              </a:rPr>
              <a:t>theoretical </a:t>
            </a:r>
            <a:r>
              <a:rPr lang="en-US" altLang="ja-JP" sz="2000" dirty="0" smtClean="0">
                <a:solidFill>
                  <a:schemeClr val="bg1"/>
                </a:solidFill>
              </a:rPr>
              <a:t>calculations, width is evaluated with </a:t>
            </a:r>
            <a:r>
              <a:rPr lang="en-US" altLang="ja-JP" sz="2000" dirty="0" err="1" smtClean="0">
                <a:solidFill>
                  <a:schemeClr val="bg1"/>
                </a:solidFill>
              </a:rPr>
              <a:t>mesonic</a:t>
            </a:r>
            <a:r>
              <a:rPr lang="en-US" altLang="ja-JP" sz="2000" dirty="0" smtClean="0">
                <a:solidFill>
                  <a:schemeClr val="bg1"/>
                </a:solidFill>
              </a:rPr>
              <a:t> </a:t>
            </a:r>
            <a:r>
              <a:rPr lang="en-US" altLang="ja-JP" sz="2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dirty="0" err="1" smtClean="0">
                <a:solidFill>
                  <a:schemeClr val="bg1"/>
                </a:solidFill>
              </a:rPr>
              <a:t>YN</a:t>
            </a:r>
            <a:r>
              <a:rPr lang="en-US" altLang="ja-JP" sz="2000" dirty="0" smtClean="0">
                <a:solidFill>
                  <a:schemeClr val="bg1"/>
                </a:solidFill>
              </a:rPr>
              <a:t> channel</a:t>
            </a:r>
          </a:p>
          <a:p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S-wave f</a:t>
            </a:r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orm factor: ~400 MeV</a:t>
            </a:r>
          </a:p>
          <a:p>
            <a:pPr lvl="1"/>
            <a:r>
              <a:rPr lang="en-US" altLang="ja-JP" sz="2400" dirty="0" smtClean="0">
                <a:solidFill>
                  <a:schemeClr val="bg1"/>
                </a:solidFill>
              </a:rPr>
              <a:t>K</a:t>
            </a:r>
            <a:r>
              <a:rPr lang="en-US" altLang="ja-JP" sz="2400" baseline="30000" dirty="0" smtClean="0">
                <a:solidFill>
                  <a:schemeClr val="bg1"/>
                </a:solidFill>
              </a:rPr>
              <a:t>-</a:t>
            </a:r>
            <a:r>
              <a:rPr lang="en-US" altLang="ja-JP" sz="2400" dirty="0" smtClean="0">
                <a:solidFill>
                  <a:schemeClr val="bg1"/>
                </a:solidFill>
              </a:rPr>
              <a:t> + </a:t>
            </a:r>
            <a:r>
              <a:rPr lang="en-US" altLang="ja-JP" sz="2400" baseline="30000" dirty="0" smtClean="0">
                <a:solidFill>
                  <a:schemeClr val="bg1"/>
                </a:solidFill>
              </a:rPr>
              <a:t>3</a:t>
            </a:r>
            <a:r>
              <a:rPr lang="en-US" altLang="ja-JP" sz="2400" dirty="0" smtClean="0">
                <a:solidFill>
                  <a:schemeClr val="bg1"/>
                </a:solidFill>
              </a:rPr>
              <a:t>He reaction would be compact (~0.5 </a:t>
            </a:r>
            <a:r>
              <a:rPr lang="en-US" altLang="ja-JP" sz="2400" dirty="0" err="1" smtClean="0">
                <a:solidFill>
                  <a:schemeClr val="bg1"/>
                </a:solidFill>
              </a:rPr>
              <a:t>fm</a:t>
            </a:r>
            <a:r>
              <a:rPr lang="en-US" altLang="ja-JP" sz="2400" dirty="0" smtClean="0">
                <a:solidFill>
                  <a:schemeClr val="bg1"/>
                </a:solidFill>
              </a:rPr>
              <a:t>)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6712"/>
            <a:ext cx="4315427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4946496" y="6381328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75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5716" y="620688"/>
            <a:ext cx="5065857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2905112" y="3140968"/>
            <a:ext cx="900100" cy="1152128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4021236" y="2429272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880832" y="4293096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057240" y="4185084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81035" y="5553236"/>
            <a:ext cx="6015301" cy="1261884"/>
          </a:xfrm>
          <a:prstGeom prst="rect">
            <a:avLst/>
          </a:prstGeom>
          <a:solidFill>
            <a:srgbClr val="00206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further understandings: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(1405</a:t>
            </a:r>
            <a:r>
              <a:rPr lang="en-US" altLang="ja-JP" sz="2400" b="1" dirty="0">
                <a:solidFill>
                  <a:srgbClr val="FFFF00"/>
                </a:solidFill>
              </a:rPr>
              <a:t>)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production   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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aseline="30000" dirty="0" smtClean="0">
                <a:solidFill>
                  <a:schemeClr val="bg1"/>
                </a:solidFill>
                <a:latin typeface="Symbol" panose="05050102010706020507" pitchFamily="18" charset="2"/>
              </a:rPr>
              <a:t>*</a:t>
            </a:r>
            <a:r>
              <a:rPr lang="en-US" altLang="ja-JP" sz="2400" dirty="0" smtClean="0">
                <a:solidFill>
                  <a:schemeClr val="bg1"/>
                </a:solidFill>
              </a:rPr>
              <a:t>N doorway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400" b="1" dirty="0" err="1" smtClean="0">
                <a:solidFill>
                  <a:srgbClr val="FFFF00"/>
                </a:solidFill>
              </a:rPr>
              <a:t>N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 </a:t>
            </a:r>
            <a:r>
              <a:rPr lang="en-US" altLang="ja-JP" sz="2400" b="1" dirty="0">
                <a:solidFill>
                  <a:srgbClr val="FFFF00"/>
                </a:solidFill>
              </a:rPr>
              <a:t>decay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channel     </a:t>
            </a:r>
            <a:r>
              <a:rPr lang="en-US" altLang="ja-JP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new info. of 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bar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NN</a:t>
            </a:r>
            <a:endParaRPr lang="en-US" altLang="ja-JP" sz="2400" dirty="0">
              <a:solidFill>
                <a:schemeClr val="bg1"/>
              </a:solidFill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Present Status of “K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pp”</a:t>
            </a:r>
            <a:endParaRPr kumimoji="1" lang="ja-JP" altLang="en-US" b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010275" y="1052736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</a:rPr>
              <a:t>-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d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109467" y="1844824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pp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037460" y="2924944"/>
            <a:ext cx="954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>
                <a:solidFill>
                  <a:srgbClr val="00B050"/>
                </a:solidFill>
              </a:rPr>
              <a:t>s</a:t>
            </a:r>
            <a:r>
              <a:rPr kumimoji="1" lang="en-US" altLang="ja-JP" sz="1400" b="1" i="1" dirty="0" smtClean="0">
                <a:solidFill>
                  <a:srgbClr val="00B050"/>
                </a:solidFill>
              </a:rPr>
              <a:t>topped K</a:t>
            </a:r>
            <a:r>
              <a:rPr kumimoji="1" lang="en-US" altLang="ja-JP" sz="1400" b="1" i="1" baseline="30000" dirty="0" smtClean="0">
                <a:solidFill>
                  <a:srgbClr val="00B050"/>
                </a:solidFill>
              </a:rPr>
              <a:t>-</a:t>
            </a:r>
            <a:endParaRPr kumimoji="1" lang="ja-JP" altLang="en-US" sz="1400" b="1" i="1" baseline="30000" dirty="0">
              <a:solidFill>
                <a:srgbClr val="00B05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835519" y="1933091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1400" b="1" i="1" baseline="30000" dirty="0" smtClean="0">
                <a:solidFill>
                  <a:srgbClr val="00B050"/>
                </a:solidFill>
                <a:sym typeface="Wingdings" panose="05000000000000000000" pitchFamily="2" charset="2"/>
              </a:rPr>
              <a:t>-3</a:t>
            </a:r>
            <a:r>
              <a:rPr lang="en-US" altLang="ja-JP" sz="1400" b="1" i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He</a:t>
            </a:r>
            <a:r>
              <a:rPr kumimoji="1" lang="en-US" altLang="ja-JP" sz="1400" b="1" i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nX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4283968" y="2411173"/>
            <a:ext cx="45719" cy="45719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>
            <a:glow rad="533400">
              <a:schemeClr val="accent2">
                <a:satMod val="175000"/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03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304764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6000" b="1" dirty="0"/>
              <a:t> </a:t>
            </a:r>
            <a:r>
              <a:rPr lang="en-US" altLang="ja-JP" sz="6000" b="1" dirty="0" smtClean="0"/>
              <a:t>in </a:t>
            </a:r>
            <a:r>
              <a:rPr lang="en-US" altLang="ja-JP" sz="6000" b="1" baseline="30000" dirty="0"/>
              <a:t>3</a:t>
            </a:r>
            <a:r>
              <a:rPr lang="en-US" altLang="ja-JP" sz="6000" b="1" dirty="0"/>
              <a:t>He(K</a:t>
            </a:r>
            <a:r>
              <a:rPr lang="en-US" altLang="ja-JP" sz="6000" b="1" baseline="30000" dirty="0"/>
              <a:t>-</a:t>
            </a:r>
            <a:r>
              <a:rPr lang="en-US" altLang="ja-JP" sz="6000" b="1" dirty="0" smtClean="0"/>
              <a:t>,</a:t>
            </a:r>
            <a:r>
              <a:rPr lang="en-US" altLang="ja-JP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6000" b="1" dirty="0" err="1" smtClean="0"/>
              <a:t>p</a:t>
            </a:r>
            <a:r>
              <a:rPr lang="en-US" altLang="ja-JP" sz="6000" b="1" dirty="0" smtClean="0"/>
              <a:t>)n</a:t>
            </a:r>
            <a:endParaRPr kumimoji="1" lang="ja-JP" altLang="en-US" sz="6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5" name="スライド番号プレースホルダー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CD662A-8F8C-4253-BC41-E9AED5052DD7}" type="slidenum">
              <a:rPr lang="ja-JP" altLang="en-US" smtClean="0"/>
              <a:pPr/>
              <a:t>15</a:t>
            </a:fld>
            <a:endParaRPr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3979535" y="5100579"/>
            <a:ext cx="952505" cy="1665476"/>
            <a:chOff x="1035832" y="3159843"/>
            <a:chExt cx="952505" cy="1665476"/>
          </a:xfrm>
        </p:grpSpPr>
        <p:sp>
          <p:nvSpPr>
            <p:cNvPr id="10" name="円/楕円 9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</p:grpSp>
      <p:cxnSp>
        <p:nvCxnSpPr>
          <p:cNvPr id="16" name="直線矢印コネクタ 15"/>
          <p:cNvCxnSpPr/>
          <p:nvPr/>
        </p:nvCxnSpPr>
        <p:spPr>
          <a:xfrm flipH="1">
            <a:off x="4572000" y="4109285"/>
            <a:ext cx="571285" cy="104797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5743006" y="4148068"/>
            <a:ext cx="356351" cy="101247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/>
          <p:cNvGrpSpPr/>
          <p:nvPr/>
        </p:nvGrpSpPr>
        <p:grpSpPr>
          <a:xfrm>
            <a:off x="1197503" y="3068960"/>
            <a:ext cx="6682086" cy="1089412"/>
            <a:chOff x="1493658" y="956041"/>
            <a:chExt cx="6682086" cy="1089412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1493658" y="956041"/>
              <a:ext cx="6682086" cy="1089412"/>
              <a:chOff x="1367644" y="2047571"/>
              <a:chExt cx="6682086" cy="1089412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5192223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円/楕円 23"/>
              <p:cNvSpPr/>
              <p:nvPr/>
            </p:nvSpPr>
            <p:spPr>
              <a:xfrm>
                <a:off x="3082144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円/楕円 24"/>
              <p:cNvSpPr/>
              <p:nvPr/>
            </p:nvSpPr>
            <p:spPr>
              <a:xfrm>
                <a:off x="2867831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円/楕円 25"/>
              <p:cNvSpPr/>
              <p:nvPr/>
            </p:nvSpPr>
            <p:spPr>
              <a:xfrm>
                <a:off x="1581956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直線矢印コネクタ 26"/>
              <p:cNvCxnSpPr/>
              <p:nvPr/>
            </p:nvCxnSpPr>
            <p:spPr>
              <a:xfrm>
                <a:off x="1796269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円/楕円 27"/>
              <p:cNvSpPr/>
              <p:nvPr/>
            </p:nvSpPr>
            <p:spPr>
              <a:xfrm>
                <a:off x="6120917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直線矢印コネクタ 28"/>
              <p:cNvCxnSpPr/>
              <p:nvPr/>
            </p:nvCxnSpPr>
            <p:spPr>
              <a:xfrm>
                <a:off x="6478105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367644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1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451117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2" name="円/楕円 31"/>
              <p:cNvSpPr/>
              <p:nvPr/>
            </p:nvSpPr>
            <p:spPr>
              <a:xfrm>
                <a:off x="5532302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847076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4" name="テキスト ボックス 96"/>
              <p:cNvSpPr txBox="1"/>
              <p:nvPr/>
            </p:nvSpPr>
            <p:spPr>
              <a:xfrm>
                <a:off x="4953386" y="20475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35" name="円/楕円 34"/>
              <p:cNvSpPr/>
              <p:nvPr/>
            </p:nvSpPr>
            <p:spPr>
              <a:xfrm>
                <a:off x="5313426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679292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7" name="円/楕円 36"/>
              <p:cNvSpPr/>
              <p:nvPr/>
            </p:nvSpPr>
            <p:spPr>
              <a:xfrm>
                <a:off x="3119561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817482" y="2767651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22" name="直線矢印コネクタ 21"/>
            <p:cNvCxnSpPr/>
            <p:nvPr/>
          </p:nvCxnSpPr>
          <p:spPr>
            <a:xfrm flipH="1">
              <a:off x="5074541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グループ化 39"/>
          <p:cNvGrpSpPr/>
          <p:nvPr/>
        </p:nvGrpSpPr>
        <p:grpSpPr>
          <a:xfrm>
            <a:off x="5838090" y="5157261"/>
            <a:ext cx="966158" cy="1090334"/>
            <a:chOff x="4700357" y="3025695"/>
            <a:chExt cx="966158" cy="1090334"/>
          </a:xfrm>
        </p:grpSpPr>
        <p:sp>
          <p:nvSpPr>
            <p:cNvPr id="42" name="円/楕円 41"/>
            <p:cNvSpPr/>
            <p:nvPr/>
          </p:nvSpPr>
          <p:spPr>
            <a:xfrm>
              <a:off x="4952135" y="3330211"/>
              <a:ext cx="714380" cy="785818"/>
            </a:xfrm>
            <a:prstGeom prst="ellipse">
              <a:avLst/>
            </a:prstGeom>
            <a:solidFill>
              <a:srgbClr val="FF00FF"/>
            </a:solidFill>
            <a:ln>
              <a:solidFill>
                <a:schemeClr val="tx1"/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5237887" y="368740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5202168" y="3588855"/>
              <a:ext cx="214313" cy="214313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96"/>
            <p:cNvSpPr txBox="1"/>
            <p:nvPr/>
          </p:nvSpPr>
          <p:spPr>
            <a:xfrm>
              <a:off x="4700357" y="3025695"/>
              <a:ext cx="80502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/>
                <a:t>“K</a:t>
              </a:r>
              <a:r>
                <a:rPr lang="en-US" altLang="ja-JP" i="1" baseline="30000" dirty="0" smtClean="0"/>
                <a:t>-</a:t>
              </a:r>
              <a:r>
                <a:rPr lang="en-US" altLang="ja-JP" i="1" dirty="0" smtClean="0"/>
                <a:t>pp”</a:t>
              </a:r>
              <a:endParaRPr lang="ja-JP" altLang="en-US" i="1" baseline="-25000" dirty="0"/>
            </a:p>
          </p:txBody>
        </p:sp>
        <p:sp>
          <p:nvSpPr>
            <p:cNvPr id="54" name="円/楕円 53"/>
            <p:cNvSpPr/>
            <p:nvPr/>
          </p:nvSpPr>
          <p:spPr>
            <a:xfrm>
              <a:off x="4992359" y="3399896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7" name="右矢印 56"/>
          <p:cNvSpPr/>
          <p:nvPr/>
        </p:nvSpPr>
        <p:spPr>
          <a:xfrm>
            <a:off x="3660821" y="34484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5616116" y="411307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1" lang="en-US" altLang="ja-JP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kumimoji="1" lang="ja-JP" alt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4607531" y="4105525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1" lang="en-US" altLang="ja-JP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kumimoji="1" lang="ja-JP" alt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6810106" y="5337212"/>
            <a:ext cx="16778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</a:p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681026" y="5337212"/>
            <a:ext cx="13869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</a:t>
            </a:r>
          </a:p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401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87524" y="944724"/>
            <a:ext cx="8507288" cy="2701221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Theoretically, “K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pp” is expected to be produced via </a:t>
            </a:r>
            <a:r>
              <a:rPr lang="en-US" altLang="ja-JP" b="1" u="sng" dirty="0" smtClean="0">
                <a:latin typeface="Symbol" panose="05050102010706020507" pitchFamily="18" charset="2"/>
              </a:rPr>
              <a:t>L</a:t>
            </a:r>
            <a:r>
              <a:rPr lang="en-US" altLang="ja-JP" b="1" u="sng" dirty="0" smtClean="0"/>
              <a:t>(1405)+</a:t>
            </a:r>
            <a:r>
              <a:rPr lang="en-US" altLang="ja-JP" b="1" u="sng" dirty="0" err="1" smtClean="0"/>
              <a:t>p</a:t>
            </a:r>
            <a:r>
              <a:rPr lang="en-US" altLang="ja-JP" b="1" u="sng" dirty="0" err="1" smtClean="0">
                <a:sym typeface="Wingdings" panose="05000000000000000000" pitchFamily="2" charset="2"/>
              </a:rPr>
              <a:t>”K</a:t>
            </a:r>
            <a:r>
              <a:rPr lang="en-US" altLang="ja-JP" b="1" u="sng" baseline="30000" dirty="0" err="1" smtClean="0">
                <a:sym typeface="Wingdings" panose="05000000000000000000" pitchFamily="2" charset="2"/>
              </a:rPr>
              <a:t>-</a:t>
            </a:r>
            <a:r>
              <a:rPr lang="en-US" altLang="ja-JP" b="1" u="sng" dirty="0" err="1" smtClean="0">
                <a:sym typeface="Wingdings" panose="05000000000000000000" pitchFamily="2" charset="2"/>
              </a:rPr>
              <a:t>pp</a:t>
            </a:r>
            <a:r>
              <a:rPr lang="en-US" altLang="ja-JP" b="1" u="sng" dirty="0" smtClean="0">
                <a:sym typeface="Wingdings" panose="05000000000000000000" pitchFamily="2" charset="2"/>
              </a:rPr>
              <a:t>” door-way process</a:t>
            </a:r>
          </a:p>
          <a:p>
            <a:pPr lvl="1"/>
            <a:r>
              <a:rPr kumimoji="1" lang="en-US" altLang="ja-JP" dirty="0" smtClean="0">
                <a:sym typeface="Wingdings" panose="05000000000000000000" pitchFamily="2" charset="2"/>
              </a:rPr>
              <a:t>comparison between </a:t>
            </a:r>
            <a:r>
              <a:rPr kumimoji="1" lang="en-US" altLang="ja-JP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dirty="0" smtClean="0">
                <a:sym typeface="Wingdings" panose="05000000000000000000" pitchFamily="2" charset="2"/>
              </a:rPr>
              <a:t>(1405)p and “K</a:t>
            </a:r>
            <a:r>
              <a:rPr kumimoji="1" lang="en-US" altLang="ja-JP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dirty="0" smtClean="0">
                <a:sym typeface="Wingdings" panose="05000000000000000000" pitchFamily="2" charset="2"/>
              </a:rPr>
              <a:t>pp”  production would give us an important information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16</a:t>
            </a:fld>
            <a:endParaRPr kumimoji="1" lang="ja-JP" altLang="en-US"/>
          </a:p>
        </p:txBody>
      </p:sp>
      <p:grpSp>
        <p:nvGrpSpPr>
          <p:cNvPr id="111" name="グループ化 110"/>
          <p:cNvGrpSpPr/>
          <p:nvPr/>
        </p:nvGrpSpPr>
        <p:grpSpPr>
          <a:xfrm>
            <a:off x="966821" y="5100579"/>
            <a:ext cx="2921111" cy="1665476"/>
            <a:chOff x="834591" y="3159843"/>
            <a:chExt cx="2921111" cy="1665476"/>
          </a:xfrm>
        </p:grpSpPr>
        <p:sp>
          <p:nvSpPr>
            <p:cNvPr id="112" name="円/楕円 111"/>
            <p:cNvSpPr/>
            <p:nvPr/>
          </p:nvSpPr>
          <p:spPr>
            <a:xfrm>
              <a:off x="1826889" y="3775047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13" name="直線矢印コネクタ 112"/>
            <p:cNvCxnSpPr/>
            <p:nvPr/>
          </p:nvCxnSpPr>
          <p:spPr>
            <a:xfrm>
              <a:off x="2184077" y="3951259"/>
              <a:ext cx="157162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テキスト ボックス 35"/>
            <p:cNvSpPr txBox="1">
              <a:spLocks noChangeArrowheads="1"/>
            </p:cNvSpPr>
            <p:nvPr/>
          </p:nvSpPr>
          <p:spPr bwMode="auto">
            <a:xfrm>
              <a:off x="2157089" y="3548034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115" name="円/楕円 114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cxnSp>
          <p:nvCxnSpPr>
            <p:cNvPr id="117" name="直線矢印コネクタ 116"/>
            <p:cNvCxnSpPr/>
            <p:nvPr/>
          </p:nvCxnSpPr>
          <p:spPr>
            <a:xfrm flipH="1" flipV="1">
              <a:off x="941562" y="3431853"/>
              <a:ext cx="324036" cy="1732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円/楕円 117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  <p:cxnSp>
          <p:nvCxnSpPr>
            <p:cNvPr id="120" name="直線矢印コネクタ 119"/>
            <p:cNvCxnSpPr/>
            <p:nvPr/>
          </p:nvCxnSpPr>
          <p:spPr>
            <a:xfrm flipH="1">
              <a:off x="834591" y="4247254"/>
              <a:ext cx="452703" cy="225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2" name="直線矢印コネクタ 121"/>
          <p:cNvCxnSpPr>
            <a:stCxn id="129" idx="3"/>
          </p:cNvCxnSpPr>
          <p:nvPr/>
        </p:nvCxnSpPr>
        <p:spPr>
          <a:xfrm flipH="1">
            <a:off x="3660821" y="3976191"/>
            <a:ext cx="1465880" cy="101247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矢印コネクタ 122"/>
          <p:cNvCxnSpPr/>
          <p:nvPr/>
        </p:nvCxnSpPr>
        <p:spPr>
          <a:xfrm>
            <a:off x="5259497" y="3976191"/>
            <a:ext cx="356351" cy="101247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テキスト ボックス 123"/>
          <p:cNvSpPr txBox="1"/>
          <p:nvPr/>
        </p:nvSpPr>
        <p:spPr>
          <a:xfrm>
            <a:off x="5661299" y="4276775"/>
            <a:ext cx="2727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formation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971600" y="4302667"/>
            <a:ext cx="2383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6" name="グループ化 125"/>
          <p:cNvGrpSpPr/>
          <p:nvPr/>
        </p:nvGrpSpPr>
        <p:grpSpPr>
          <a:xfrm>
            <a:off x="1197503" y="3068960"/>
            <a:ext cx="6682086" cy="1089412"/>
            <a:chOff x="1493658" y="956041"/>
            <a:chExt cx="6682086" cy="1089412"/>
          </a:xfrm>
        </p:grpSpPr>
        <p:grpSp>
          <p:nvGrpSpPr>
            <p:cNvPr id="127" name="グループ化 126"/>
            <p:cNvGrpSpPr/>
            <p:nvPr/>
          </p:nvGrpSpPr>
          <p:grpSpPr>
            <a:xfrm>
              <a:off x="1493658" y="956041"/>
              <a:ext cx="6682086" cy="1089412"/>
              <a:chOff x="1367644" y="2047571"/>
              <a:chExt cx="6682086" cy="1089412"/>
            </a:xfrm>
          </p:grpSpPr>
          <p:sp>
            <p:nvSpPr>
              <p:cNvPr id="129" name="円/楕円 128"/>
              <p:cNvSpPr/>
              <p:nvPr/>
            </p:nvSpPr>
            <p:spPr>
              <a:xfrm>
                <a:off x="5192223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円/楕円 129"/>
              <p:cNvSpPr/>
              <p:nvPr/>
            </p:nvSpPr>
            <p:spPr>
              <a:xfrm>
                <a:off x="3082144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円/楕円 130"/>
              <p:cNvSpPr/>
              <p:nvPr/>
            </p:nvSpPr>
            <p:spPr>
              <a:xfrm>
                <a:off x="2867831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円/楕円 131"/>
              <p:cNvSpPr/>
              <p:nvPr/>
            </p:nvSpPr>
            <p:spPr>
              <a:xfrm>
                <a:off x="1581956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3" name="直線矢印コネクタ 132"/>
              <p:cNvCxnSpPr/>
              <p:nvPr/>
            </p:nvCxnSpPr>
            <p:spPr>
              <a:xfrm>
                <a:off x="1796269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円/楕円 133"/>
              <p:cNvSpPr/>
              <p:nvPr/>
            </p:nvSpPr>
            <p:spPr>
              <a:xfrm>
                <a:off x="6120917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5" name="直線矢印コネクタ 134"/>
              <p:cNvCxnSpPr/>
              <p:nvPr/>
            </p:nvCxnSpPr>
            <p:spPr>
              <a:xfrm>
                <a:off x="6478105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367644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37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451117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38" name="円/楕円 137"/>
              <p:cNvSpPr/>
              <p:nvPr/>
            </p:nvSpPr>
            <p:spPr>
              <a:xfrm>
                <a:off x="5532302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847076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40" name="テキスト ボックス 96"/>
              <p:cNvSpPr txBox="1"/>
              <p:nvPr/>
            </p:nvSpPr>
            <p:spPr>
              <a:xfrm>
                <a:off x="4953386" y="20475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141" name="円/楕円 140"/>
              <p:cNvSpPr/>
              <p:nvPr/>
            </p:nvSpPr>
            <p:spPr>
              <a:xfrm>
                <a:off x="5313426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679292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43" name="円/楕円 142"/>
              <p:cNvSpPr/>
              <p:nvPr/>
            </p:nvSpPr>
            <p:spPr>
              <a:xfrm>
                <a:off x="3119561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817482" y="2767651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128" name="直線矢印コネクタ 127"/>
            <p:cNvCxnSpPr/>
            <p:nvPr/>
          </p:nvCxnSpPr>
          <p:spPr>
            <a:xfrm flipH="1">
              <a:off x="5074541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グループ化 144"/>
          <p:cNvGrpSpPr/>
          <p:nvPr/>
        </p:nvGrpSpPr>
        <p:grpSpPr>
          <a:xfrm>
            <a:off x="5088028" y="4803998"/>
            <a:ext cx="3511641" cy="1819464"/>
            <a:chOff x="4912787" y="2691079"/>
            <a:chExt cx="3511641" cy="1819464"/>
          </a:xfrm>
        </p:grpSpPr>
        <p:grpSp>
          <p:nvGrpSpPr>
            <p:cNvPr id="146" name="グループ化 145"/>
            <p:cNvGrpSpPr/>
            <p:nvPr/>
          </p:nvGrpSpPr>
          <p:grpSpPr>
            <a:xfrm>
              <a:off x="4912787" y="2691079"/>
              <a:ext cx="3511641" cy="1819464"/>
              <a:chOff x="4298001" y="2672432"/>
              <a:chExt cx="3511641" cy="1819464"/>
            </a:xfrm>
          </p:grpSpPr>
          <p:sp>
            <p:nvSpPr>
              <p:cNvPr id="148" name="円/楕円 147"/>
              <p:cNvSpPr/>
              <p:nvPr/>
            </p:nvSpPr>
            <p:spPr>
              <a:xfrm>
                <a:off x="4952135" y="3330211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円/楕円 148"/>
              <p:cNvSpPr/>
              <p:nvPr/>
            </p:nvSpPr>
            <p:spPr>
              <a:xfrm>
                <a:off x="5880829" y="3572464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0" name="直線矢印コネクタ 149"/>
              <p:cNvCxnSpPr/>
              <p:nvPr/>
            </p:nvCxnSpPr>
            <p:spPr>
              <a:xfrm>
                <a:off x="6238017" y="3748676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11029" y="3345451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52" name="円/楕円 151"/>
              <p:cNvSpPr/>
              <p:nvPr/>
            </p:nvSpPr>
            <p:spPr>
              <a:xfrm>
                <a:off x="5237887" y="368740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円/楕円 152"/>
              <p:cNvSpPr/>
              <p:nvPr/>
            </p:nvSpPr>
            <p:spPr>
              <a:xfrm>
                <a:off x="5202168" y="35888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テキスト ボックス 96"/>
              <p:cNvSpPr txBox="1"/>
              <p:nvPr/>
            </p:nvSpPr>
            <p:spPr>
              <a:xfrm>
                <a:off x="4700357" y="3025695"/>
                <a:ext cx="8050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/>
                  <a:t>“K</a:t>
                </a:r>
                <a:r>
                  <a:rPr lang="en-US" altLang="ja-JP" i="1" baseline="30000" dirty="0" smtClean="0"/>
                  <a:t>-</a:t>
                </a:r>
                <a:r>
                  <a:rPr lang="en-US" altLang="ja-JP" i="1" dirty="0" smtClean="0"/>
                  <a:t>pp”</a:t>
                </a:r>
                <a:endParaRPr lang="ja-JP" altLang="en-US" i="1" baseline="-25000" dirty="0"/>
              </a:p>
            </p:txBody>
          </p:sp>
          <p:sp>
            <p:nvSpPr>
              <p:cNvPr id="155" name="円/楕円 154"/>
              <p:cNvSpPr/>
              <p:nvPr/>
            </p:nvSpPr>
            <p:spPr>
              <a:xfrm>
                <a:off x="4565206" y="4134709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6" name="直線矢印コネクタ 155"/>
              <p:cNvCxnSpPr>
                <a:endCxn id="155" idx="7"/>
              </p:cNvCxnSpPr>
              <p:nvPr/>
            </p:nvCxnSpPr>
            <p:spPr>
              <a:xfrm flipH="1">
                <a:off x="4870085" y="3950327"/>
                <a:ext cx="203253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正方形/長方形 156"/>
              <p:cNvSpPr/>
              <p:nvPr/>
            </p:nvSpPr>
            <p:spPr>
              <a:xfrm>
                <a:off x="4298001" y="3878405"/>
                <a:ext cx="34336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endParaRPr lang="ja-JP" altLang="en-US" dirty="0"/>
              </a:p>
            </p:txBody>
          </p:sp>
          <p:sp>
            <p:nvSpPr>
              <p:cNvPr id="158" name="円/楕円 157"/>
              <p:cNvSpPr/>
              <p:nvPr/>
            </p:nvSpPr>
            <p:spPr>
              <a:xfrm>
                <a:off x="5748631" y="29821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19305" y="267243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60" name="円/楕円 159"/>
              <p:cNvSpPr/>
              <p:nvPr/>
            </p:nvSpPr>
            <p:spPr>
              <a:xfrm>
                <a:off x="4992359" y="339989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1" name="直線矢印コネクタ 160"/>
              <p:cNvCxnSpPr/>
              <p:nvPr/>
            </p:nvCxnSpPr>
            <p:spPr>
              <a:xfrm flipV="1">
                <a:off x="5547590" y="3266337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7" name="直線矢印コネクタ 146"/>
            <p:cNvCxnSpPr/>
            <p:nvPr/>
          </p:nvCxnSpPr>
          <p:spPr>
            <a:xfrm flipH="1">
              <a:off x="5269219" y="3767323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" name="テキスト ボックス 164"/>
          <p:cNvSpPr txBox="1"/>
          <p:nvPr/>
        </p:nvSpPr>
        <p:spPr>
          <a:xfrm>
            <a:off x="2520521" y="4595644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1" lang="en-US" altLang="ja-JP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kumimoji="1" lang="ja-JP" altLang="en-US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7" name="右矢印 166"/>
          <p:cNvSpPr/>
          <p:nvPr/>
        </p:nvSpPr>
        <p:spPr>
          <a:xfrm>
            <a:off x="3660821" y="34484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6727461" y="4644425"/>
            <a:ext cx="19489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1" lang="en-US" altLang="ja-JP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Observed!</a:t>
            </a:r>
            <a:endParaRPr kumimoji="1" lang="ja-JP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7" name="角丸四角形 176"/>
          <p:cNvSpPr/>
          <p:nvPr/>
        </p:nvSpPr>
        <p:spPr>
          <a:xfrm>
            <a:off x="495324" y="4276774"/>
            <a:ext cx="3572620" cy="24892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w</a:t>
            </a:r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8" name="角丸四角形 177"/>
          <p:cNvSpPr/>
          <p:nvPr/>
        </p:nvSpPr>
        <p:spPr>
          <a:xfrm>
            <a:off x="5109536" y="4286821"/>
            <a:ext cx="3572620" cy="24892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タイトル 1"/>
          <p:cNvSpPr txBox="1">
            <a:spLocks/>
          </p:cNvSpPr>
          <p:nvPr/>
        </p:nvSpPr>
        <p:spPr>
          <a:xfrm>
            <a:off x="457200" y="80628"/>
            <a:ext cx="8229600" cy="7560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(1405)p and </a:t>
            </a:r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lang="ja-JP" alt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903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 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latin typeface="+mn-lt"/>
              </a:rPr>
              <a:t>pn</a:t>
            </a:r>
            <a:r>
              <a:rPr kumimoji="1" lang="en-US" altLang="ja-JP" b="1" dirty="0" smtClean="0">
                <a:latin typeface="+mn-lt"/>
              </a:rPr>
              <a:t> @ E15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 smtClean="0"/>
                  <a:t>Exclusive measurement </a:t>
                </a:r>
                <a:r>
                  <a:rPr lang="en-US" altLang="ja-JP" sz="28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 smtClean="0"/>
                  <a:t> final state in K</a:t>
                </a:r>
                <a:r>
                  <a:rPr lang="en-US" altLang="ja-JP" sz="2800" b="1" u="sng" baseline="30000" dirty="0" smtClean="0"/>
                  <a:t>-</a:t>
                </a:r>
                <a:r>
                  <a:rPr lang="en-US" altLang="ja-JP" sz="2800" b="1" u="sng" dirty="0" smtClean="0"/>
                  <a:t>+</a:t>
                </a:r>
                <a:r>
                  <a:rPr lang="en-US" altLang="ja-JP" sz="2800" b="1" u="sng" baseline="30000" dirty="0" smtClean="0"/>
                  <a:t>3</a:t>
                </a:r>
                <a:r>
                  <a:rPr lang="en-US" altLang="ja-JP" sz="2800" b="1" u="sng" dirty="0" smtClean="0"/>
                  <a:t>He</a:t>
                </a:r>
                <a:endParaRPr lang="en-US" altLang="ja-JP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b="1" u="sng" dirty="0" smtClean="0"/>
              <a:t>Experimental challenge</a:t>
            </a:r>
            <a:r>
              <a:rPr lang="en-US" altLang="ja-JP" sz="2400" dirty="0" smtClean="0"/>
              <a:t> of neutron detection with thin scintillation counter (t=3cm)</a:t>
            </a:r>
            <a:endParaRPr kumimoji="1" lang="ja-JP" altLang="en-US" sz="2400" dirty="0"/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10cm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t = 3cm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79cm</a:t>
            </a:r>
            <a:endParaRPr kumimoji="1" lang="ja-JP" altLang="en-US" sz="14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3600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etection efficiency ~ 3%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10355"/>
                    <a:ext cx="6120680" cy="2173254"/>
                    <a:chOff x="1402315" y="2266390"/>
                    <a:chExt cx="6120680" cy="2173254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66390"/>
                      <a:ext cx="6120680" cy="2102984"/>
                      <a:chOff x="250338" y="64712"/>
                      <a:chExt cx="6120680" cy="2102984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68892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382686" y="64712"/>
                        <a:ext cx="494046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“X”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816445" y="51405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5103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414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+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230288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/>
              <a:t>-</a:t>
            </a:r>
            <a:r>
              <a:rPr kumimoji="1" lang="en-US" altLang="ja-JP" sz="32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 smtClean="0"/>
              <a:t>+</a:t>
            </a:r>
            <a:r>
              <a:rPr kumimoji="1" lang="en-US" altLang="ja-JP" sz="3200" b="1" dirty="0" err="1" smtClean="0"/>
              <a:t>p</a:t>
            </a:r>
            <a:r>
              <a:rPr kumimoji="1" lang="en-US" altLang="ja-JP" sz="3200" b="1" dirty="0" smtClean="0"/>
              <a:t> </a:t>
            </a:r>
            <a:r>
              <a:rPr kumimoji="1" lang="en-US" altLang="ja-JP" sz="3200" b="1" dirty="0" err="1" smtClean="0"/>
              <a:t>n</a:t>
            </a:r>
            <a:r>
              <a:rPr kumimoji="1" lang="en-US" altLang="ja-JP" sz="3200" b="1" baseline="-25000" dirty="0" err="1" smtClean="0"/>
              <a:t>miss</a:t>
            </a:r>
            <a:endParaRPr kumimoji="1" lang="ja-JP" altLang="en-US" sz="3200" b="1" baseline="-25000" dirty="0"/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630502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/>
              <a:t>+</a:t>
            </a:r>
            <a:r>
              <a:rPr kumimoji="1" lang="en-US" altLang="ja-JP" sz="32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 smtClean="0"/>
              <a:t>-</a:t>
            </a:r>
            <a:r>
              <a:rPr kumimoji="1" lang="en-US" altLang="ja-JP" sz="3200" b="1" dirty="0" err="1" smtClean="0"/>
              <a:t>p</a:t>
            </a:r>
            <a:r>
              <a:rPr kumimoji="1" lang="en-US" altLang="ja-JP" sz="3200" b="1" dirty="0" smtClean="0"/>
              <a:t> </a:t>
            </a:r>
            <a:r>
              <a:rPr kumimoji="1" lang="en-US" altLang="ja-JP" sz="3200" b="1" dirty="0" err="1" smtClean="0"/>
              <a:t>n</a:t>
            </a:r>
            <a:r>
              <a:rPr kumimoji="1" lang="en-US" altLang="ja-JP" sz="3200" b="1" baseline="-25000" dirty="0" err="1" smtClean="0"/>
              <a:t>miss</a:t>
            </a:r>
            <a:endParaRPr kumimoji="1" lang="ja-JP" altLang="en-US" sz="3200" b="1" baseline="-25000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2919273" y="4551053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円/楕円 50"/>
          <p:cNvSpPr/>
          <p:nvPr/>
        </p:nvSpPr>
        <p:spPr>
          <a:xfrm rot="1344692">
            <a:off x="3879648" y="6082950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3969061"/>
            <a:ext cx="0" cy="976753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32118" y="481399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146470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2404034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35496" y="3320988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96440" y="3331732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sz="2800" b="1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94547" y="3602610"/>
            <a:ext cx="981397" cy="0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076056" y="3577664"/>
            <a:ext cx="1116126" cy="31357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041069"/>
            <a:ext cx="0" cy="904745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96873" y="481322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sz="28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546684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9" name="直線矢印コネクタ 48"/>
          <p:cNvCxnSpPr/>
          <p:nvPr/>
        </p:nvCxnSpPr>
        <p:spPr>
          <a:xfrm flipV="1">
            <a:off x="6804248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6" r="12955" b="9736"/>
          <a:stretch/>
        </p:blipFill>
        <p:spPr>
          <a:xfrm>
            <a:off x="4644008" y="1182110"/>
            <a:ext cx="4119622" cy="312485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9" r="5145"/>
          <a:stretch/>
        </p:blipFill>
        <p:spPr>
          <a:xfrm>
            <a:off x="4608004" y="4306963"/>
            <a:ext cx="4535996" cy="255103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cos(</a:t>
            </a:r>
            <a:r>
              <a:rPr lang="en-US" altLang="ja-JP" b="1" dirty="0" err="1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/>
              <a:t>n</a:t>
            </a:r>
            <a:r>
              <a:rPr lang="en-US" altLang="ja-JP" b="1" baseline="30000" dirty="0" err="1"/>
              <a:t>CM</a:t>
            </a:r>
            <a:r>
              <a:rPr lang="en-US" altLang="ja-JP" b="1" dirty="0"/>
              <a:t>)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5890205" y="5969255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6250753" y="598561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4806082" y="5139135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コンテンツ プレースホルダー 2"/>
              <p:cNvSpPr txBox="1">
                <a:spLocks/>
              </p:cNvSpPr>
              <p:nvPr/>
            </p:nvSpPr>
            <p:spPr>
              <a:xfrm>
                <a:off x="107504" y="1304764"/>
                <a:ext cx="4680520" cy="2700299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𝜮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800" b="1" dirty="0" smtClean="0"/>
                  <a:t> events are separated using kinematical-fit</a:t>
                </a:r>
              </a:p>
              <a:p>
                <a:pPr lvl="1"/>
                <a:r>
                  <a:rPr lang="en-US" altLang="ja-JP" sz="2400" dirty="0" smtClean="0"/>
                  <a:t>Constraints:</a:t>
                </a:r>
              </a:p>
              <a:p>
                <a:pPr lvl="2"/>
                <a:r>
                  <a:rPr lang="en-US" altLang="ja-JP" sz="2000" dirty="0" smtClean="0"/>
                  <a:t>M(</a:t>
                </a:r>
                <a:r>
                  <a:rPr lang="en-US" altLang="ja-JP" sz="2000" dirty="0" err="1" smtClean="0">
                    <a:latin typeface="Symbol" panose="05050102010706020507" pitchFamily="18" charset="2"/>
                  </a:rPr>
                  <a:t>S</a:t>
                </a:r>
                <a:r>
                  <a:rPr lang="en-US" altLang="ja-JP" sz="2000" dirty="0" err="1" smtClean="0">
                    <a:sym typeface="Wingdings" panose="05000000000000000000" pitchFamily="2" charset="2"/>
                  </a:rPr>
                  <a:t>n</a:t>
                </a:r>
                <a:r>
                  <a:rPr lang="en-US" altLang="ja-JP" sz="20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</a:t>
                </a:r>
                <a:r>
                  <a:rPr lang="en-US" altLang="ja-JP" sz="2000" dirty="0" smtClean="0"/>
                  <a:t>)</a:t>
                </a:r>
                <a:endParaRPr lang="en-US" altLang="ja-JP" sz="2000" dirty="0" smtClean="0">
                  <a:sym typeface="Wingdings" panose="05000000000000000000" pitchFamily="2" charset="2"/>
                </a:endParaRPr>
              </a:p>
              <a:p>
                <a:pPr lvl="2"/>
                <a:r>
                  <a:rPr lang="en-US" altLang="ja-JP" sz="2000" dirty="0" smtClean="0"/>
                  <a:t>4-momentum conservation</a:t>
                </a:r>
              </a:p>
              <a:p>
                <a:pPr lvl="1"/>
                <a:r>
                  <a:rPr lang="en-US" altLang="ja-JP" sz="2400" dirty="0"/>
                  <a:t>Event </a:t>
                </a:r>
                <a:r>
                  <a:rPr lang="en-US" altLang="ja-JP" sz="2400" dirty="0" smtClean="0"/>
                  <a:t>selection </a:t>
                </a:r>
                <a:r>
                  <a:rPr lang="en-US" altLang="ja-JP" sz="2400" dirty="0"/>
                  <a:t>by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c</a:t>
                </a:r>
                <a:r>
                  <a:rPr lang="en-US" altLang="ja-JP" sz="2400" baseline="30000" dirty="0"/>
                  <a:t>2</a:t>
                </a:r>
                <a:r>
                  <a:rPr lang="en-US" altLang="ja-JP" sz="2400" dirty="0"/>
                  <a:t> </a:t>
                </a:r>
                <a:r>
                  <a:rPr lang="en-US" altLang="ja-JP" sz="2400" dirty="0" smtClean="0"/>
                  <a:t>probability (0.01&lt;p)</a:t>
                </a:r>
                <a:endParaRPr lang="ja-JP" altLang="en-US" sz="2400" baseline="30000" dirty="0"/>
              </a:p>
            </p:txBody>
          </p:sp>
        </mc:Choice>
        <mc:Fallback xmlns="">
          <p:sp>
            <p:nvSpPr>
              <p:cNvPr id="26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304764"/>
                <a:ext cx="4680520" cy="2700299"/>
              </a:xfrm>
              <a:prstGeom prst="rect">
                <a:avLst/>
              </a:prstGeom>
              <a:blipFill rotWithShape="1">
                <a:blip r:embed="rId5"/>
                <a:stretch>
                  <a:fillRect t="-2709" r="-2216" b="-45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/>
              <p:cNvSpPr txBox="1"/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テキスト ボックス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blipFill rotWithShape="1">
                <a:blip r:embed="rId7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テキスト ボックス 33"/>
          <p:cNvSpPr txBox="1"/>
          <p:nvPr/>
        </p:nvSpPr>
        <p:spPr>
          <a:xfrm>
            <a:off x="5652120" y="807095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4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868026" y="216886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 rot="19417915">
            <a:off x="7197765" y="25772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01" y="3933056"/>
            <a:ext cx="3879277" cy="28054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323528" y="4689140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621839" y="4905164"/>
            <a:ext cx="1111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FF0000"/>
                </a:solidFill>
              </a:rPr>
              <a:t>unmeasured</a:t>
            </a:r>
            <a:endParaRPr kumimoji="1" lang="ja-JP" altLang="en-US" sz="1400" b="1" i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79612" y="6129300"/>
            <a:ext cx="1567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B050"/>
                </a:solidFill>
              </a:rPr>
              <a:t>constraint: </a:t>
            </a:r>
            <a:r>
              <a:rPr lang="en-US" altLang="ja-JP" sz="1400" b="1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400" b="1" i="1" dirty="0" smtClean="0">
                <a:solidFill>
                  <a:srgbClr val="00B050"/>
                </a:solidFill>
              </a:rPr>
              <a:t> mass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94546" y="4165920"/>
            <a:ext cx="2601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 smtClean="0">
                <a:solidFill>
                  <a:srgbClr val="00B050"/>
                </a:solidFill>
              </a:rPr>
              <a:t>constraint: 4-mom. conservation</a:t>
            </a:r>
          </a:p>
          <a:p>
            <a:pPr algn="ctr"/>
            <a:r>
              <a:rPr lang="en-US" altLang="ja-JP" sz="1400" b="1" i="1" dirty="0" smtClean="0">
                <a:solidFill>
                  <a:srgbClr val="00B050"/>
                </a:solidFill>
              </a:rPr>
              <a:t>=  n mass constraint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13849" y="5857527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877645" y="562524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217905" y="4535251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239852" y="5533491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06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9" grpId="0" animBg="1"/>
      <p:bldP spid="32" grpId="0" animBg="1"/>
      <p:bldP spid="3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6" r="12955" b="9736"/>
          <a:stretch/>
        </p:blipFill>
        <p:spPr>
          <a:xfrm>
            <a:off x="4644008" y="1182110"/>
            <a:ext cx="4119622" cy="3124854"/>
          </a:xfrm>
          <a:prstGeom prst="rect">
            <a:avLst/>
          </a:prstGeom>
        </p:spPr>
      </p:pic>
      <p:sp>
        <p:nvSpPr>
          <p:cNvPr id="2" name="角丸四角形 1"/>
          <p:cNvSpPr/>
          <p:nvPr/>
        </p:nvSpPr>
        <p:spPr>
          <a:xfrm>
            <a:off x="395536" y="4077072"/>
            <a:ext cx="3708412" cy="27809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2" r="4617"/>
          <a:stretch/>
        </p:blipFill>
        <p:spPr>
          <a:xfrm>
            <a:off x="4628842" y="4306964"/>
            <a:ext cx="4515158" cy="252068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868026" y="216886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5309714" y="4821173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7197765" y="25772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652120" y="807095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4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6" name="コンテンツ プレースホルダー 2"/>
          <p:cNvSpPr txBox="1">
            <a:spLocks/>
          </p:cNvSpPr>
          <p:nvPr/>
        </p:nvSpPr>
        <p:spPr>
          <a:xfrm>
            <a:off x="80500" y="1484784"/>
            <a:ext cx="4544934" cy="23042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/>
              <a:t>T</a:t>
            </a:r>
            <a:r>
              <a:rPr lang="en-US" altLang="ja-JP" sz="2800" b="1" dirty="0" smtClean="0"/>
              <a:t>o compare “K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pp” and </a:t>
            </a:r>
            <a:r>
              <a:rPr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baseline="30000" dirty="0" smtClean="0">
                <a:latin typeface="Symbol" panose="05050102010706020507" pitchFamily="18" charset="2"/>
              </a:rPr>
              <a:t>*</a:t>
            </a:r>
            <a:r>
              <a:rPr lang="en-US" altLang="ja-JP" sz="2800" b="1" dirty="0"/>
              <a:t> </a:t>
            </a:r>
            <a:r>
              <a:rPr lang="en-US" altLang="ja-JP" sz="2800" b="1" dirty="0" smtClean="0"/>
              <a:t>production CS’s,  we select </a:t>
            </a:r>
            <a:r>
              <a:rPr lang="en-US" altLang="ja-JP" sz="2800" b="1" dirty="0" err="1" smtClean="0"/>
              <a:t>q</a:t>
            </a:r>
            <a:r>
              <a:rPr lang="en-US" altLang="ja-JP" sz="2800" b="1" baseline="-25000" dirty="0" err="1" smtClean="0"/>
              <a:t>Kn</a:t>
            </a:r>
            <a:r>
              <a:rPr lang="en-US" altLang="ja-JP" sz="2800" b="1" dirty="0" smtClean="0"/>
              <a:t>&lt;0.65 GeV/c region</a:t>
            </a:r>
          </a:p>
          <a:p>
            <a:pPr lvl="1"/>
            <a:r>
              <a:rPr lang="en-US" altLang="ja-JP" sz="2400" dirty="0" smtClean="0"/>
              <a:t>“K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pp</a:t>
            </a:r>
            <a:r>
              <a:rPr lang="en-US" altLang="ja-JP" sz="2400" dirty="0"/>
              <a:t>” and </a:t>
            </a:r>
            <a:r>
              <a:rPr lang="en-US" altLang="ja-JP" sz="2400" dirty="0">
                <a:latin typeface="Symbol" panose="05050102010706020507" pitchFamily="18" charset="2"/>
              </a:rPr>
              <a:t>L</a:t>
            </a:r>
            <a:r>
              <a:rPr lang="en-US" altLang="ja-JP" sz="2400" baseline="30000" dirty="0"/>
              <a:t>*</a:t>
            </a:r>
            <a:r>
              <a:rPr lang="en-US" altLang="ja-JP" sz="2400" dirty="0"/>
              <a:t> signals </a:t>
            </a:r>
            <a:r>
              <a:rPr lang="en-US" altLang="ja-JP" sz="2400" dirty="0" smtClean="0"/>
              <a:t>can be seen in this region</a:t>
            </a:r>
            <a:endParaRPr lang="en-US" altLang="ja-JP" sz="2400" dirty="0"/>
          </a:p>
        </p:txBody>
      </p:sp>
      <p:cxnSp>
        <p:nvCxnSpPr>
          <p:cNvPr id="5" name="直線コネクタ 4"/>
          <p:cNvCxnSpPr/>
          <p:nvPr/>
        </p:nvCxnSpPr>
        <p:spPr>
          <a:xfrm>
            <a:off x="5364088" y="5553236"/>
            <a:ext cx="3260671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6156176" y="5553236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/>
          <p:cNvSpPr/>
          <p:nvPr/>
        </p:nvSpPr>
        <p:spPr>
          <a:xfrm>
            <a:off x="5113776" y="5837202"/>
            <a:ext cx="11144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&lt;0.65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 rot="16200000">
            <a:off x="5890205" y="4451056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41" name="テキスト ボックス 40"/>
          <p:cNvSpPr txBox="1"/>
          <p:nvPr/>
        </p:nvSpPr>
        <p:spPr>
          <a:xfrm rot="16200000">
            <a:off x="6250753" y="446741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" t="33846" r="30560" b="8203"/>
          <a:stretch/>
        </p:blipFill>
        <p:spPr bwMode="auto">
          <a:xfrm>
            <a:off x="710418" y="4581128"/>
            <a:ext cx="2856518" cy="215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テキスト ボックス 32"/>
          <p:cNvSpPr txBox="1"/>
          <p:nvPr/>
        </p:nvSpPr>
        <p:spPr>
          <a:xfrm>
            <a:off x="2986108" y="6246351"/>
            <a:ext cx="873957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b="1" dirty="0" smtClean="0">
                <a:solidFill>
                  <a:schemeClr val="bg1"/>
                </a:solidFill>
              </a:rPr>
              <a:t>)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 rot="16200000">
            <a:off x="594858" y="4591137"/>
            <a:ext cx="474745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b="1" baseline="-25000" dirty="0">
              <a:solidFill>
                <a:schemeClr val="bg1"/>
              </a:solidFill>
            </a:endParaRPr>
          </a:p>
        </p:txBody>
      </p:sp>
      <p:cxnSp>
        <p:nvCxnSpPr>
          <p:cNvPr id="35" name="直線コネクタ 34"/>
          <p:cNvCxnSpPr/>
          <p:nvPr/>
        </p:nvCxnSpPr>
        <p:spPr>
          <a:xfrm>
            <a:off x="1177468" y="5589240"/>
            <a:ext cx="2444802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正方形/長方形 36"/>
          <p:cNvSpPr/>
          <p:nvPr/>
        </p:nvSpPr>
        <p:spPr>
          <a:xfrm>
            <a:off x="2974503" y="5841268"/>
            <a:ext cx="10214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b="1" baseline="-25000" dirty="0" err="1" smtClean="0">
                <a:solidFill>
                  <a:srgbClr val="FF0000"/>
                </a:solidFill>
              </a:rPr>
              <a:t>Kn</a:t>
            </a:r>
            <a:r>
              <a:rPr lang="en-US" altLang="ja-JP" b="1" dirty="0" smtClean="0">
                <a:solidFill>
                  <a:srgbClr val="FF0000"/>
                </a:solidFill>
              </a:rPr>
              <a:t>&lt;0.65</a:t>
            </a:r>
            <a:endParaRPr lang="en-US" altLang="ja-JP" b="1" dirty="0">
              <a:solidFill>
                <a:srgbClr val="FF0000"/>
              </a:solidFill>
            </a:endParaRPr>
          </a:p>
        </p:txBody>
      </p:sp>
      <p:cxnSp>
        <p:nvCxnSpPr>
          <p:cNvPr id="38" name="直線矢印コネクタ 37"/>
          <p:cNvCxnSpPr/>
          <p:nvPr/>
        </p:nvCxnSpPr>
        <p:spPr>
          <a:xfrm>
            <a:off x="2915816" y="5599247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/>
        </p:nvSpPr>
        <p:spPr>
          <a:xfrm>
            <a:off x="879915" y="4077072"/>
            <a:ext cx="2647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cf.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K</a:t>
            </a:r>
            <a:r>
              <a:rPr lang="en-US" altLang="ja-JP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n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832140" y="4365104"/>
            <a:ext cx="2767104" cy="52322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+ K</a:t>
            </a:r>
            <a:r>
              <a:rPr lang="en-US" altLang="ja-JP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*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ja-JP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324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/>
      <p:bldP spid="11" grpId="0"/>
      <p:bldP spid="33" grpId="0" animBg="1"/>
      <p:bldP spid="34" grpId="0" animBg="1"/>
      <p:bldP spid="37" grpId="0" animBg="1"/>
      <p:bldP spid="8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" r="12370"/>
          <a:stretch/>
        </p:blipFill>
        <p:spPr>
          <a:xfrm>
            <a:off x="1835696" y="989945"/>
            <a:ext cx="6176648" cy="5853316"/>
          </a:xfrm>
          <a:prstGeom prst="rect">
            <a:avLst/>
          </a:prstGeom>
        </p:spPr>
      </p:pic>
      <p:pic>
        <p:nvPicPr>
          <p:cNvPr id="13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1" r="6622"/>
          <a:stretch/>
        </p:blipFill>
        <p:spPr>
          <a:xfrm>
            <a:off x="1899785" y="1048621"/>
            <a:ext cx="6128599" cy="5794640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Y</a:t>
            </a:r>
            <a:r>
              <a:rPr lang="en-US" altLang="ja-JP" b="1" baseline="30000" dirty="0" smtClean="0"/>
              <a:t>*</a:t>
            </a:r>
            <a:r>
              <a:rPr lang="en-US" altLang="ja-JP" b="1" dirty="0" smtClean="0"/>
              <a:t> </a:t>
            </a:r>
            <a:r>
              <a:rPr lang="en-US" altLang="ja-JP" b="1" dirty="0"/>
              <a:t>CS (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r>
              <a:rPr lang="en-US" altLang="ja-JP" b="1" dirty="0"/>
              <a:t>&lt;0.65)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6040739" y="1232756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739" y="1232756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テキスト ボックス 22"/>
          <p:cNvSpPr txBox="1"/>
          <p:nvPr/>
        </p:nvSpPr>
        <p:spPr>
          <a:xfrm rot="16200000">
            <a:off x="3930810" y="1318708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4858945" y="134930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5974824" y="2263602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solidFill>
                  <a:srgbClr val="0070C0"/>
                </a:solidFill>
              </a:rPr>
              <a:t>(1520)</a:t>
            </a:r>
            <a:endParaRPr kumimoji="1" lang="ja-JP" altLang="en-US" sz="2800" b="1" baseline="-25000" dirty="0">
              <a:solidFill>
                <a:srgbClr val="0070C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baseline="30000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sz="2800" b="1" dirty="0" smtClean="0">
                <a:solidFill>
                  <a:srgbClr val="0070C0"/>
                </a:solidFill>
              </a:rPr>
              <a:t>(1385)</a:t>
            </a:r>
            <a:endParaRPr kumimoji="1" lang="ja-JP" altLang="en-US" sz="2800" b="1" baseline="-25000" dirty="0">
              <a:solidFill>
                <a:srgbClr val="0070C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344308" y="4149080"/>
            <a:ext cx="1888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2400" b="1" dirty="0" err="1" smtClean="0">
                <a:solidFill>
                  <a:srgbClr val="FF0000"/>
                </a:solidFill>
              </a:rPr>
              <a:t>pn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2400" b="1" dirty="0" smtClean="0">
                <a:solidFill>
                  <a:srgbClr val="FF0000"/>
                </a:solidFill>
              </a:rPr>
              <a:t>phases-space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直線矢印コネクタ 6"/>
          <p:cNvCxnSpPr>
            <a:stCxn id="30" idx="1"/>
          </p:cNvCxnSpPr>
          <p:nvPr/>
        </p:nvCxnSpPr>
        <p:spPr>
          <a:xfrm flipH="1">
            <a:off x="5472100" y="2949993"/>
            <a:ext cx="2321494" cy="25312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2" idx="1"/>
          </p:cNvCxnSpPr>
          <p:nvPr/>
        </p:nvCxnSpPr>
        <p:spPr>
          <a:xfrm flipH="1">
            <a:off x="6216789" y="4564579"/>
            <a:ext cx="1127519" cy="14252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876360" cy="138760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6210196" y="1780663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= 3.0 nb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</a:t>
            </a:r>
            <a:endParaRPr kumimoji="1" lang="ja-JP" altLang="en-US" sz="24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1835696" y="4564579"/>
            <a:ext cx="2929073" cy="14983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230393" y="4725144"/>
            <a:ext cx="18474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en-US" altLang="ja-JP" sz="2400" dirty="0">
                <a:sym typeface="Wingdings" panose="05000000000000000000" pitchFamily="2" charset="2"/>
              </a:rPr>
              <a:t>~ </a:t>
            </a:r>
            <a:r>
              <a:rPr lang="en-US" altLang="ja-JP" sz="2400" dirty="0"/>
              <a:t>40-80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endParaRPr lang="en-US" altLang="ja-JP" sz="2400" dirty="0" smtClean="0"/>
          </a:p>
          <a:p>
            <a:pPr marL="0" lvl="1" algn="ctr"/>
            <a:r>
              <a:rPr lang="en-US" altLang="ja-JP" sz="2000" i="1" dirty="0" smtClean="0"/>
              <a:t>[evaluated from</a:t>
            </a:r>
          </a:p>
          <a:p>
            <a:pPr marL="0" lvl="1" algn="ctr"/>
            <a:r>
              <a:rPr lang="en-US" altLang="ja-JP" sz="2000" i="1" dirty="0" smtClean="0"/>
              <a:t>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</a:t>
            </a:r>
            <a:r>
              <a:rPr lang="en-US" altLang="ja-JP" sz="2000" dirty="0" smtClean="0"/>
              <a:t>(1385)</a:t>
            </a:r>
            <a:r>
              <a:rPr lang="en-US" altLang="ja-JP" sz="2000" dirty="0" smtClean="0">
                <a:sym typeface="Wingdings" panose="05000000000000000000" pitchFamily="2" charset="2"/>
              </a:rPr>
              <a:t></a:t>
            </a:r>
            <a:r>
              <a:rPr lang="en-US" altLang="ja-JP" sz="20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000" baseline="30000" dirty="0" err="1" smtClean="0">
                <a:sym typeface="Wingdings" panose="05000000000000000000" pitchFamily="2" charset="2"/>
              </a:rPr>
              <a:t>+</a:t>
            </a:r>
            <a:r>
              <a:rPr lang="en-US" altLang="ja-JP" sz="20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endParaRPr lang="en-US" altLang="ja-JP" sz="2000" dirty="0" smtClean="0">
              <a:latin typeface="Symbol" panose="05050102010706020507" pitchFamily="18" charset="2"/>
              <a:sym typeface="Wingdings" panose="05000000000000000000" pitchFamily="2" charset="2"/>
            </a:endParaRPr>
          </a:p>
          <a:p>
            <a:pPr marL="0" lvl="1" algn="ctr"/>
            <a:r>
              <a:rPr lang="en-US" altLang="ja-JP" sz="2000" i="1" dirty="0" smtClean="0">
                <a:sym typeface="Wingdings" panose="05000000000000000000" pitchFamily="2" charset="2"/>
              </a:rPr>
              <a:t>measurement</a:t>
            </a:r>
            <a:r>
              <a:rPr lang="en-US" altLang="ja-JP" sz="2000" i="1" dirty="0" smtClean="0"/>
              <a:t>]</a:t>
            </a:r>
            <a:endParaRPr lang="ja-JP" altLang="en-US" sz="2000" i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ym typeface="Wingdings" panose="05000000000000000000" pitchFamily="2" charset="2"/>
              </a:rPr>
              <a:t>~ 70 </a:t>
            </a:r>
            <a:r>
              <a:rPr lang="en-US" altLang="ja-JP" sz="2400" dirty="0" err="1">
                <a:latin typeface="Symbol" panose="05050102010706020507" pitchFamily="18" charset="2"/>
              </a:rPr>
              <a:t>m</a:t>
            </a:r>
            <a:r>
              <a:rPr lang="en-US" altLang="ja-JP" sz="2400" dirty="0" err="1"/>
              <a:t>b</a:t>
            </a:r>
            <a:endParaRPr kumimoji="1" lang="ja-JP" altLang="en-US" sz="24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-10190" y="1736812"/>
            <a:ext cx="2133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chemeClr val="bg1"/>
                </a:solidFill>
              </a:rPr>
              <a:t>130-140 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en-US" altLang="ja-JP" sz="2800" b="1" dirty="0" err="1">
                <a:solidFill>
                  <a:schemeClr val="bg1"/>
                </a:solidFill>
              </a:rPr>
              <a:t>b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31961" y="2168860"/>
            <a:ext cx="16258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err="1">
                <a:solidFill>
                  <a:schemeClr val="bg1"/>
                </a:solidFill>
              </a:rPr>
              <a:t>Flatté</a:t>
            </a:r>
            <a:r>
              <a:rPr lang="en-US" altLang="ja-JP" sz="1600" dirty="0">
                <a:solidFill>
                  <a:schemeClr val="bg1"/>
                </a:solidFill>
              </a:rPr>
              <a:t> </a:t>
            </a:r>
            <a:r>
              <a:rPr lang="en-US" altLang="ja-JP" sz="1600" dirty="0" err="1">
                <a:solidFill>
                  <a:schemeClr val="bg1"/>
                </a:solidFill>
              </a:rPr>
              <a:t>param</a:t>
            </a:r>
            <a:r>
              <a:rPr lang="en-US" altLang="ja-JP" sz="1600" dirty="0" smtClean="0">
                <a:solidFill>
                  <a:schemeClr val="bg1"/>
                </a:solidFill>
              </a:rPr>
              <a:t>.:</a:t>
            </a:r>
            <a:endParaRPr lang="en-US" altLang="ja-JP" sz="1600" dirty="0">
              <a:solidFill>
                <a:schemeClr val="bg1"/>
              </a:solidFill>
            </a:endParaRPr>
          </a:p>
          <a:p>
            <a:pPr algn="ctr"/>
            <a:r>
              <a:rPr lang="en-US" altLang="ja-JP" sz="1600" dirty="0" err="1" smtClean="0">
                <a:solidFill>
                  <a:schemeClr val="bg1"/>
                </a:solidFill>
              </a:rPr>
              <a:t>m</a:t>
            </a:r>
            <a:r>
              <a:rPr lang="en-US" altLang="ja-JP" sz="1600" baseline="-25000" dirty="0" err="1" smtClean="0">
                <a:solidFill>
                  <a:schemeClr val="bg1"/>
                </a:solidFill>
              </a:rPr>
              <a:t>R</a:t>
            </a:r>
            <a:r>
              <a:rPr lang="en-US" altLang="ja-JP" sz="1600" dirty="0" smtClean="0">
                <a:solidFill>
                  <a:schemeClr val="bg1"/>
                </a:solidFill>
              </a:rPr>
              <a:t> </a:t>
            </a:r>
            <a:r>
              <a:rPr lang="en-US" altLang="ja-JP" sz="1600" dirty="0">
                <a:solidFill>
                  <a:schemeClr val="bg1"/>
                </a:solidFill>
              </a:rPr>
              <a:t>~ 1418 </a:t>
            </a:r>
            <a:r>
              <a:rPr lang="en-US" altLang="ja-JP" sz="1600" dirty="0" smtClean="0">
                <a:solidFill>
                  <a:schemeClr val="bg1"/>
                </a:solidFill>
              </a:rPr>
              <a:t>MeV/c</a:t>
            </a:r>
          </a:p>
          <a:p>
            <a:pPr algn="ctr"/>
            <a:r>
              <a:rPr lang="en-US" altLang="ja-JP" sz="1600" dirty="0" err="1" smtClean="0">
                <a:solidFill>
                  <a:schemeClr val="bg1"/>
                </a:solidFill>
              </a:rPr>
              <a:t>g</a:t>
            </a:r>
            <a:r>
              <a:rPr lang="en-US" altLang="ja-JP" sz="1600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1600" dirty="0" smtClean="0">
                <a:solidFill>
                  <a:schemeClr val="bg1"/>
                </a:solidFill>
                <a:latin typeface="Symbol" panose="05050102010706020507" pitchFamily="18" charset="2"/>
              </a:rPr>
              <a:t> </a:t>
            </a:r>
            <a:r>
              <a:rPr lang="en-US" altLang="ja-JP" sz="1600" dirty="0" smtClean="0">
                <a:solidFill>
                  <a:schemeClr val="bg1"/>
                </a:solidFill>
              </a:rPr>
              <a:t>~ 1.9E-1</a:t>
            </a:r>
          </a:p>
          <a:p>
            <a:pPr algn="ctr"/>
            <a:r>
              <a:rPr lang="en-US" altLang="ja-JP" sz="1600" dirty="0" smtClean="0">
                <a:solidFill>
                  <a:schemeClr val="bg1"/>
                </a:solidFill>
              </a:rPr>
              <a:t> </a:t>
            </a:r>
            <a:r>
              <a:rPr lang="en-US" altLang="ja-JP" sz="1600" dirty="0" err="1" smtClean="0">
                <a:solidFill>
                  <a:schemeClr val="bg1"/>
                </a:solidFill>
              </a:rPr>
              <a:t>g</a:t>
            </a:r>
            <a:r>
              <a:rPr lang="en-US" altLang="ja-JP" sz="1600" baseline="-25000" dirty="0" err="1" smtClean="0">
                <a:solidFill>
                  <a:schemeClr val="bg1"/>
                </a:solidFill>
              </a:rPr>
              <a:t>KN</a:t>
            </a:r>
            <a:r>
              <a:rPr lang="en-US" altLang="ja-JP" sz="1600" dirty="0" smtClean="0">
                <a:solidFill>
                  <a:schemeClr val="bg1"/>
                </a:solidFill>
              </a:rPr>
              <a:t> ~ 1.7E-2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5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30" grpId="0"/>
      <p:bldP spid="31" grpId="0"/>
      <p:bldP spid="38" grpId="0"/>
      <p:bldP spid="2" grpId="0"/>
      <p:bldP spid="29" grpId="0"/>
      <p:bldP spid="42" grpId="0"/>
      <p:bldP spid="51" grpId="0"/>
      <p:bldP spid="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p:grpSp>
        <p:nvGrpSpPr>
          <p:cNvPr id="6146" name="グループ化 6145"/>
          <p:cNvGrpSpPr/>
          <p:nvPr/>
        </p:nvGrpSpPr>
        <p:grpSpPr>
          <a:xfrm>
            <a:off x="429922" y="2987660"/>
            <a:ext cx="2921111" cy="1665476"/>
            <a:chOff x="834591" y="3159843"/>
            <a:chExt cx="2921111" cy="1665476"/>
          </a:xfrm>
        </p:grpSpPr>
        <p:sp>
          <p:nvSpPr>
            <p:cNvPr id="86" name="円/楕円 85"/>
            <p:cNvSpPr/>
            <p:nvPr/>
          </p:nvSpPr>
          <p:spPr>
            <a:xfrm>
              <a:off x="1826889" y="3775047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87" name="直線矢印コネクタ 86"/>
            <p:cNvCxnSpPr/>
            <p:nvPr/>
          </p:nvCxnSpPr>
          <p:spPr>
            <a:xfrm>
              <a:off x="2184077" y="3951259"/>
              <a:ext cx="157162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35"/>
            <p:cNvSpPr txBox="1">
              <a:spLocks noChangeArrowheads="1"/>
            </p:cNvSpPr>
            <p:nvPr/>
          </p:nvSpPr>
          <p:spPr bwMode="auto">
            <a:xfrm>
              <a:off x="2157089" y="3548034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 flipH="1" flipV="1">
              <a:off x="941562" y="3431853"/>
              <a:ext cx="324036" cy="1732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円/楕円 93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  <p:cxnSp>
          <p:nvCxnSpPr>
            <p:cNvPr id="98" name="直線矢印コネクタ 97"/>
            <p:cNvCxnSpPr/>
            <p:nvPr/>
          </p:nvCxnSpPr>
          <p:spPr>
            <a:xfrm flipH="1">
              <a:off x="834591" y="4247254"/>
              <a:ext cx="452703" cy="225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2781" y="4081718"/>
            <a:ext cx="2112276" cy="189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1936" y="4035310"/>
            <a:ext cx="2330999" cy="19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テキスト ボックス 182"/>
              <p:cNvSpPr txBox="1"/>
              <p:nvPr/>
            </p:nvSpPr>
            <p:spPr>
              <a:xfrm>
                <a:off x="2922408" y="4005064"/>
                <a:ext cx="1264064" cy="4178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0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3" name="テキスト ボックス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408" y="4005064"/>
                <a:ext cx="1264064" cy="417807"/>
              </a:xfrm>
              <a:prstGeom prst="rect">
                <a:avLst/>
              </a:prstGeom>
              <a:blipFill rotWithShape="1">
                <a:blip r:embed="rId5"/>
                <a:stretch>
                  <a:fillRect l="-4808" t="-2899" r="-4327" b="-2463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テキスト ボックス 183"/>
          <p:cNvSpPr txBox="1"/>
          <p:nvPr/>
        </p:nvSpPr>
        <p:spPr>
          <a:xfrm>
            <a:off x="7696147" y="4131894"/>
            <a:ext cx="952505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6153" name="角丸四角形 6152"/>
          <p:cNvSpPr/>
          <p:nvPr/>
        </p:nvSpPr>
        <p:spPr>
          <a:xfrm>
            <a:off x="143508" y="2394244"/>
            <a:ext cx="4032448" cy="36454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6" name="角丸四角形 185"/>
          <p:cNvSpPr/>
          <p:nvPr/>
        </p:nvSpPr>
        <p:spPr>
          <a:xfrm>
            <a:off x="4896036" y="2394244"/>
            <a:ext cx="4032448" cy="36454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155" name="直線矢印コネクタ 6154"/>
          <p:cNvCxnSpPr/>
          <p:nvPr/>
        </p:nvCxnSpPr>
        <p:spPr>
          <a:xfrm flipH="1">
            <a:off x="3665600" y="1925810"/>
            <a:ext cx="1590552" cy="84804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矢印コネクタ 188"/>
          <p:cNvCxnSpPr/>
          <p:nvPr/>
        </p:nvCxnSpPr>
        <p:spPr>
          <a:xfrm>
            <a:off x="5315143" y="2014638"/>
            <a:ext cx="43443" cy="901014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2" name="テキスト ボックス 6161"/>
          <p:cNvSpPr txBox="1"/>
          <p:nvPr/>
        </p:nvSpPr>
        <p:spPr>
          <a:xfrm>
            <a:off x="6013215" y="2420888"/>
            <a:ext cx="194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1036719" y="2420888"/>
            <a:ext cx="2383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63" name="テキスト ボックス 6162"/>
          <p:cNvSpPr txBox="1"/>
          <p:nvPr/>
        </p:nvSpPr>
        <p:spPr>
          <a:xfrm>
            <a:off x="102371" y="6103058"/>
            <a:ext cx="8914556" cy="6463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CS of 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36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compared to “K</a:t>
            </a:r>
            <a:r>
              <a:rPr kumimoji="1" lang="en-US" altLang="ja-JP" sz="36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formation</a:t>
            </a:r>
            <a:endParaRPr kumimoji="1" lang="ja-JP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1043608" y="872716"/>
            <a:ext cx="6984776" cy="1422426"/>
            <a:chOff x="971600" y="872716"/>
            <a:chExt cx="6984776" cy="1422426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971600" y="872716"/>
              <a:ext cx="6984776" cy="1422426"/>
              <a:chOff x="845586" y="1964246"/>
              <a:chExt cx="6984776" cy="1422426"/>
            </a:xfrm>
          </p:grpSpPr>
          <p:sp>
            <p:nvSpPr>
              <p:cNvPr id="56" name="円/楕円 55"/>
              <p:cNvSpPr/>
              <p:nvPr/>
            </p:nvSpPr>
            <p:spPr>
              <a:xfrm>
                <a:off x="4972855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円/楕円 56"/>
              <p:cNvSpPr/>
              <p:nvPr/>
            </p:nvSpPr>
            <p:spPr>
              <a:xfrm>
                <a:off x="2560086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円/楕円 57"/>
              <p:cNvSpPr/>
              <p:nvPr/>
            </p:nvSpPr>
            <p:spPr>
              <a:xfrm>
                <a:off x="2345773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1059898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線矢印コネクタ 59"/>
              <p:cNvCxnSpPr/>
              <p:nvPr/>
            </p:nvCxnSpPr>
            <p:spPr>
              <a:xfrm>
                <a:off x="1274211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円/楕円 60"/>
              <p:cNvSpPr/>
              <p:nvPr/>
            </p:nvSpPr>
            <p:spPr>
              <a:xfrm>
                <a:off x="5901549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直線矢印コネクタ 61"/>
              <p:cNvCxnSpPr/>
              <p:nvPr/>
            </p:nvCxnSpPr>
            <p:spPr>
              <a:xfrm>
                <a:off x="6258737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845586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31749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5282837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325018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8" name="テキスト ボックス 96"/>
              <p:cNvSpPr txBox="1"/>
              <p:nvPr/>
            </p:nvSpPr>
            <p:spPr>
              <a:xfrm>
                <a:off x="4639643" y="1964246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5094058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157234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41" name="円/楕円 40"/>
              <p:cNvSpPr/>
              <p:nvPr/>
            </p:nvSpPr>
            <p:spPr>
              <a:xfrm>
                <a:off x="2597503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533988" y="3017340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66" name="直線矢印コネクタ 65"/>
            <p:cNvCxnSpPr/>
            <p:nvPr/>
          </p:nvCxnSpPr>
          <p:spPr>
            <a:xfrm flipH="1">
              <a:off x="4855173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/>
          <p:cNvGrpSpPr/>
          <p:nvPr/>
        </p:nvGrpSpPr>
        <p:grpSpPr>
          <a:xfrm>
            <a:off x="4912787" y="2915652"/>
            <a:ext cx="3511641" cy="1594891"/>
            <a:chOff x="4912787" y="2915652"/>
            <a:chExt cx="3511641" cy="1594891"/>
          </a:xfrm>
        </p:grpSpPr>
        <p:grpSp>
          <p:nvGrpSpPr>
            <p:cNvPr id="160" name="グループ化 159"/>
            <p:cNvGrpSpPr/>
            <p:nvPr/>
          </p:nvGrpSpPr>
          <p:grpSpPr>
            <a:xfrm>
              <a:off x="4912787" y="2915652"/>
              <a:ext cx="3511641" cy="1594891"/>
              <a:chOff x="4298001" y="2897005"/>
              <a:chExt cx="3511641" cy="1594891"/>
            </a:xfrm>
          </p:grpSpPr>
          <p:sp>
            <p:nvSpPr>
              <p:cNvPr id="161" name="円/楕円 160"/>
              <p:cNvSpPr/>
              <p:nvPr/>
            </p:nvSpPr>
            <p:spPr>
              <a:xfrm>
                <a:off x="4952135" y="3330211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円/楕円 161"/>
              <p:cNvSpPr/>
              <p:nvPr/>
            </p:nvSpPr>
            <p:spPr>
              <a:xfrm>
                <a:off x="5880829" y="3572464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3" name="直線矢印コネクタ 162"/>
              <p:cNvCxnSpPr/>
              <p:nvPr/>
            </p:nvCxnSpPr>
            <p:spPr>
              <a:xfrm>
                <a:off x="6238017" y="3748676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11029" y="3345451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65" name="円/楕円 164"/>
              <p:cNvSpPr/>
              <p:nvPr/>
            </p:nvSpPr>
            <p:spPr>
              <a:xfrm>
                <a:off x="5237887" y="368740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円/楕円 165"/>
              <p:cNvSpPr/>
              <p:nvPr/>
            </p:nvSpPr>
            <p:spPr>
              <a:xfrm>
                <a:off x="5202168" y="35888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テキスト ボックス 96"/>
              <p:cNvSpPr txBox="1"/>
              <p:nvPr/>
            </p:nvSpPr>
            <p:spPr>
              <a:xfrm>
                <a:off x="4700357" y="3025695"/>
                <a:ext cx="8050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/>
                  <a:t>“K</a:t>
                </a:r>
                <a:r>
                  <a:rPr lang="en-US" altLang="ja-JP" i="1" baseline="30000" dirty="0" smtClean="0"/>
                  <a:t>-</a:t>
                </a:r>
                <a:r>
                  <a:rPr lang="en-US" altLang="ja-JP" i="1" dirty="0" smtClean="0"/>
                  <a:t>pp”</a:t>
                </a:r>
                <a:endParaRPr lang="ja-JP" altLang="en-US" i="1" baseline="-25000" dirty="0"/>
              </a:p>
            </p:txBody>
          </p:sp>
          <p:sp>
            <p:nvSpPr>
              <p:cNvPr id="169" name="円/楕円 168"/>
              <p:cNvSpPr/>
              <p:nvPr/>
            </p:nvSpPr>
            <p:spPr>
              <a:xfrm>
                <a:off x="4565206" y="4134709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0" name="直線矢印コネクタ 169"/>
              <p:cNvCxnSpPr>
                <a:endCxn id="169" idx="7"/>
              </p:cNvCxnSpPr>
              <p:nvPr/>
            </p:nvCxnSpPr>
            <p:spPr>
              <a:xfrm flipH="1">
                <a:off x="4870085" y="3950327"/>
                <a:ext cx="203253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正方形/長方形 170"/>
              <p:cNvSpPr/>
              <p:nvPr/>
            </p:nvSpPr>
            <p:spPr>
              <a:xfrm>
                <a:off x="4298001" y="3878405"/>
                <a:ext cx="34336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endParaRPr lang="ja-JP" altLang="en-US" dirty="0"/>
              </a:p>
            </p:txBody>
          </p:sp>
          <p:sp>
            <p:nvSpPr>
              <p:cNvPr id="172" name="円/楕円 171"/>
              <p:cNvSpPr/>
              <p:nvPr/>
            </p:nvSpPr>
            <p:spPr>
              <a:xfrm>
                <a:off x="5748631" y="29821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098992" y="2897005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74" name="円/楕円 173"/>
              <p:cNvSpPr/>
              <p:nvPr/>
            </p:nvSpPr>
            <p:spPr>
              <a:xfrm>
                <a:off x="4992359" y="339989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5" name="直線矢印コネクタ 174"/>
              <p:cNvCxnSpPr/>
              <p:nvPr/>
            </p:nvCxnSpPr>
            <p:spPr>
              <a:xfrm flipV="1">
                <a:off x="5547590" y="3266337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直線矢印コネクタ 70"/>
            <p:cNvCxnSpPr/>
            <p:nvPr/>
          </p:nvCxnSpPr>
          <p:spPr>
            <a:xfrm flipH="1">
              <a:off x="5269219" y="3767323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正方形/長方形 1"/>
          <p:cNvSpPr/>
          <p:nvPr/>
        </p:nvSpPr>
        <p:spPr>
          <a:xfrm>
            <a:off x="2098550" y="2940636"/>
            <a:ext cx="17347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ja-JP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7177836" y="2924944"/>
            <a:ext cx="1500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20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ja-JP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右矢印 6"/>
          <p:cNvSpPr/>
          <p:nvPr/>
        </p:nvSpPr>
        <p:spPr>
          <a:xfrm>
            <a:off x="3665600" y="13407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Production of </a:t>
            </a:r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(1405)p and </a:t>
            </a:r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042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313293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6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lang="en-US" altLang="ja-JP" sz="6000" b="1" dirty="0" smtClean="0"/>
              <a:t> </a:t>
            </a:r>
            <a:r>
              <a:rPr lang="en-US" altLang="ja-JP" sz="6000" b="1" dirty="0"/>
              <a:t>in </a:t>
            </a:r>
            <a:r>
              <a:rPr lang="en-US" altLang="ja-JP" sz="6000" b="1" baseline="30000" dirty="0"/>
              <a:t>3</a:t>
            </a:r>
            <a:r>
              <a:rPr lang="en-US" altLang="ja-JP" sz="6000" b="1" dirty="0"/>
              <a:t>He(K</a:t>
            </a:r>
            <a:r>
              <a:rPr lang="en-US" altLang="ja-JP" sz="6000" b="1" baseline="30000" dirty="0"/>
              <a:t>-</a:t>
            </a:r>
            <a:r>
              <a:rPr lang="en-US" altLang="ja-JP" sz="6000" b="1" dirty="0"/>
              <a:t>,</a:t>
            </a:r>
            <a:r>
              <a:rPr lang="en-US" altLang="ja-JP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6000" b="1" dirty="0"/>
              <a:t>)n</a:t>
            </a:r>
            <a:endParaRPr kumimoji="1" lang="ja-JP" altLang="en-US" sz="6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79612" y="3636313"/>
            <a:ext cx="6944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i="1" dirty="0" smtClean="0"/>
              <a:t>Search for “K</a:t>
            </a:r>
            <a:r>
              <a:rPr lang="en-US" altLang="ja-JP" sz="3200" b="1" i="1" baseline="30000" dirty="0" smtClean="0"/>
              <a:t>-</a:t>
            </a:r>
            <a:r>
              <a:rPr lang="en-US" altLang="ja-JP" sz="3200" b="1" i="1" dirty="0" smtClean="0"/>
              <a:t>pp” </a:t>
            </a:r>
            <a:r>
              <a:rPr lang="en-US" altLang="ja-JP" sz="3200" b="1" i="1" dirty="0" smtClean="0">
                <a:sym typeface="Wingdings" panose="05000000000000000000" pitchFamily="2" charset="2"/>
              </a:rPr>
              <a:t></a:t>
            </a:r>
            <a:r>
              <a:rPr lang="en-US" altLang="ja-JP" sz="3200" b="1" i="1" dirty="0" smtClean="0">
                <a:latin typeface="Symbol" panose="05050102010706020507" pitchFamily="18" charset="2"/>
              </a:rPr>
              <a:t> </a:t>
            </a:r>
            <a:r>
              <a:rPr lang="en-US" altLang="ja-JP" sz="3200" b="1" i="1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3200" b="1" i="1" dirty="0" err="1" smtClean="0"/>
              <a:t>N</a:t>
            </a:r>
            <a:r>
              <a:rPr lang="en-US" altLang="ja-JP" sz="3200" b="1" i="1" dirty="0" smtClean="0"/>
              <a:t> </a:t>
            </a:r>
            <a:r>
              <a:rPr lang="en-US" altLang="ja-JP" sz="3200" b="1" i="1" dirty="0"/>
              <a:t>decay channel</a:t>
            </a:r>
            <a:endParaRPr kumimoji="1" lang="ja-JP" alt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4956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858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22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457200" y="80628"/>
            <a:ext cx="8229600" cy="7560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Two Decay Mode of </a:t>
            </a:r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lang="ja-JP" altLang="en-US" b="1" dirty="0">
              <a:latin typeface="+mn-lt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19812" y="2319590"/>
            <a:ext cx="3495572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FINUDA/DISTO/E27/E15…</a:t>
            </a:r>
            <a:endParaRPr kumimoji="1" lang="ja-JP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19812" y="5589240"/>
            <a:ext cx="3227102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measurement so far</a:t>
            </a:r>
            <a:endParaRPr kumimoji="1" lang="ja-JP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087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22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457200" y="80628"/>
            <a:ext cx="8229600" cy="7560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Two Decay Mode of </a:t>
            </a:r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lang="ja-JP" altLang="en-US" b="1" dirty="0">
              <a:latin typeface="+mn-lt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19812" y="5589240"/>
            <a:ext cx="3227102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measurement so far</a:t>
            </a:r>
            <a:endParaRPr kumimoji="1" lang="ja-JP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22232" y="1467941"/>
            <a:ext cx="4473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Theoretically,</a:t>
            </a:r>
          </a:p>
          <a:p>
            <a:pPr algn="ctr"/>
            <a:r>
              <a:rPr kumimoji="1" lang="en-US" altLang="ja-JP" sz="28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dirty="0" smtClean="0"/>
              <a:t> decay is expected to be</a:t>
            </a:r>
          </a:p>
          <a:p>
            <a:pPr algn="ctr"/>
            <a:r>
              <a:rPr kumimoji="1" lang="en-US" altLang="ja-JP" sz="2800" b="1" dirty="0" smtClean="0"/>
              <a:t>the dominant channel</a:t>
            </a:r>
          </a:p>
        </p:txBody>
      </p:sp>
      <p:grpSp>
        <p:nvGrpSpPr>
          <p:cNvPr id="14" name="グループ化 13"/>
          <p:cNvGrpSpPr/>
          <p:nvPr/>
        </p:nvGrpSpPr>
        <p:grpSpPr>
          <a:xfrm>
            <a:off x="352462" y="1016732"/>
            <a:ext cx="3851920" cy="2286797"/>
            <a:chOff x="5292080" y="908720"/>
            <a:chExt cx="3851920" cy="2286797"/>
          </a:xfrm>
        </p:grpSpPr>
        <p:grpSp>
          <p:nvGrpSpPr>
            <p:cNvPr id="15" name="グループ化 14"/>
            <p:cNvGrpSpPr/>
            <p:nvPr/>
          </p:nvGrpSpPr>
          <p:grpSpPr>
            <a:xfrm>
              <a:off x="5292080" y="908720"/>
              <a:ext cx="3579361" cy="2286797"/>
              <a:chOff x="5292080" y="908720"/>
              <a:chExt cx="3579361" cy="2286797"/>
            </a:xfrm>
          </p:grpSpPr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5704" y="1207873"/>
                <a:ext cx="2975737" cy="1916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5"/>
              <p:cNvSpPr txBox="1">
                <a:spLocks noChangeArrowheads="1"/>
              </p:cNvSpPr>
              <p:nvPr/>
            </p:nvSpPr>
            <p:spPr bwMode="auto">
              <a:xfrm>
                <a:off x="6073933" y="908720"/>
                <a:ext cx="27825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400" dirty="0" err="1" smtClean="0"/>
                  <a:t>S.Ohnish</a:t>
                </a:r>
                <a:r>
                  <a:rPr lang="en-US" altLang="ja-JP" sz="1400" dirty="0" smtClean="0"/>
                  <a:t> </a:t>
                </a:r>
                <a:r>
                  <a:rPr lang="en-US" altLang="ja-JP" sz="1400" dirty="0"/>
                  <a:t>et al</a:t>
                </a:r>
                <a:r>
                  <a:rPr lang="en-US" altLang="ja-JP" sz="1400" dirty="0" smtClean="0"/>
                  <a:t>.,PRC88(2013)025204</a:t>
                </a:r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 rot="16200000">
                <a:off x="4451273" y="1831490"/>
                <a:ext cx="22048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400" dirty="0"/>
                  <a:t>kaon absorption </a:t>
                </a:r>
                <a:r>
                  <a:rPr lang="en-US" altLang="ja-JP" sz="1400" dirty="0" smtClean="0"/>
                  <a:t>probability</a:t>
                </a:r>
              </a:p>
              <a:p>
                <a:pPr algn="ctr"/>
                <a:r>
                  <a:rPr kumimoji="1" lang="en-US" altLang="ja-JP" sz="1400" dirty="0" smtClean="0"/>
                  <a:t>of </a:t>
                </a:r>
                <a:r>
                  <a:rPr kumimoji="1" lang="en-US" altLang="ja-JP" sz="1400" dirty="0" smtClean="0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1400" baseline="30000" dirty="0" smtClean="0"/>
                  <a:t>*</a:t>
                </a:r>
                <a:r>
                  <a:rPr kumimoji="1" lang="en-US" altLang="ja-JP" sz="1400" dirty="0" err="1" smtClean="0"/>
                  <a:t>N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</a:t>
                </a:r>
                <a:r>
                  <a:rPr kumimoji="1" lang="en-US" altLang="ja-JP" sz="14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N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/</a:t>
                </a:r>
                <a:r>
                  <a:rPr kumimoji="1" lang="en-US" altLang="ja-JP" sz="1400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N</a:t>
                </a:r>
                <a:endParaRPr kumimoji="1" lang="ja-JP" altLang="en-US" sz="1400" dirty="0"/>
              </a:p>
            </p:txBody>
          </p:sp>
          <p:cxnSp>
            <p:nvCxnSpPr>
              <p:cNvPr id="21" name="直線矢印コネクタ 20"/>
              <p:cNvCxnSpPr/>
              <p:nvPr/>
            </p:nvCxnSpPr>
            <p:spPr>
              <a:xfrm flipH="1" flipV="1">
                <a:off x="8244408" y="1574995"/>
                <a:ext cx="54006" cy="2160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矢印コネクタ 21"/>
              <p:cNvCxnSpPr/>
              <p:nvPr/>
            </p:nvCxnSpPr>
            <p:spPr>
              <a:xfrm flipH="1">
                <a:off x="7884368" y="2511099"/>
                <a:ext cx="324036" cy="1080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テキスト ボックス 15"/>
            <p:cNvSpPr txBox="1"/>
            <p:nvPr/>
          </p:nvSpPr>
          <p:spPr>
            <a:xfrm>
              <a:off x="8023180" y="2270393"/>
              <a:ext cx="10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Symbol" panose="05050102010706020507" pitchFamily="18" charset="2"/>
                </a:rPr>
                <a:t>L</a:t>
              </a:r>
              <a:r>
                <a:rPr kumimoji="1" lang="en-US" altLang="ja-JP" sz="1400" dirty="0" smtClean="0"/>
                <a:t>N channel</a:t>
              </a:r>
              <a:endParaRPr kumimoji="1" lang="ja-JP" altLang="en-US" sz="1400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8023180" y="1719011"/>
              <a:ext cx="1120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latin typeface="Symbol" panose="05050102010706020507" pitchFamily="18" charset="2"/>
                  <a:ea typeface="Segoe UI Black" panose="020B0A02040204020203" pitchFamily="34" charset="0"/>
                  <a:cs typeface="Segoe UI Black" panose="020B0A02040204020203" pitchFamily="34" charset="0"/>
                </a:rPr>
                <a:t>pS</a:t>
              </a:r>
              <a:r>
                <a:rPr kumimoji="1" lang="en-US" altLang="ja-JP" sz="1400" dirty="0" err="1" smtClean="0"/>
                <a:t>N</a:t>
              </a:r>
              <a:r>
                <a:rPr kumimoji="1" lang="en-US" altLang="ja-JP" sz="1400" dirty="0" smtClean="0"/>
                <a:t> channel</a:t>
              </a:r>
              <a:endParaRPr kumimoji="1" lang="ja-JP" altLang="en-US" sz="1400" dirty="0"/>
            </a:p>
          </p:txBody>
        </p:sp>
      </p:grpSp>
      <p:sp>
        <p:nvSpPr>
          <p:cNvPr id="3" name="角丸四角形 2"/>
          <p:cNvSpPr/>
          <p:nvPr/>
        </p:nvSpPr>
        <p:spPr>
          <a:xfrm>
            <a:off x="251520" y="944724"/>
            <a:ext cx="8543794" cy="26282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2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1" r="12808"/>
          <a:stretch/>
        </p:blipFill>
        <p:spPr>
          <a:xfrm>
            <a:off x="1871700" y="880840"/>
            <a:ext cx="4986436" cy="393595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" r="3665"/>
          <a:stretch/>
        </p:blipFill>
        <p:spPr>
          <a:xfrm>
            <a:off x="1871700" y="4405213"/>
            <a:ext cx="5505489" cy="243754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>
                <a:latin typeface="+mn-lt"/>
              </a:rPr>
              <a:t>p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cos(</a:t>
            </a:r>
            <a:r>
              <a:rPr lang="en-US" altLang="ja-JP" b="1" dirty="0" err="1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/>
              <a:t>n</a:t>
            </a:r>
            <a:r>
              <a:rPr lang="en-US" altLang="ja-JP" b="1" baseline="30000" dirty="0" err="1"/>
              <a:t>CM</a:t>
            </a:r>
            <a:r>
              <a:rPr lang="en-US" altLang="ja-JP" b="1" dirty="0"/>
              <a:t>)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3203486" y="1128977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err="1" smtClean="0"/>
              <a:t>p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3641791" y="1145335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pp)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4911761" y="973813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761" y="973813"/>
                <a:ext cx="1670650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378693" y="5319154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 rot="19417915">
            <a:off x="5104248" y="192043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55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kuma\Desktop\fit_piSpn_2S-2_woL14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00" y="518688"/>
            <a:ext cx="5219341" cy="42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9" r="4366"/>
          <a:stretch/>
        </p:blipFill>
        <p:spPr>
          <a:xfrm>
            <a:off x="1835697" y="4374822"/>
            <a:ext cx="5394137" cy="24745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>
                <a:latin typeface="+mn-lt"/>
              </a:rPr>
              <a:t>p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16200000">
            <a:off x="1781323" y="5229136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2676380" y="5625244"/>
            <a:ext cx="3870028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627785" y="2545740"/>
            <a:ext cx="121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2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752021" y="1376772"/>
            <a:ext cx="2140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4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&lt;0.65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GeV/c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3589150" y="3016116"/>
            <a:ext cx="406787" cy="98894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3563889" y="5625244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2447765" y="5873206"/>
            <a:ext cx="11144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&lt;0.65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3170606" y="1128977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err="1" smtClean="0"/>
              <a:t>p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5" name="テキスト ボックス 24"/>
          <p:cNvSpPr txBox="1"/>
          <p:nvPr/>
        </p:nvSpPr>
        <p:spPr>
          <a:xfrm rot="16200000">
            <a:off x="3608911" y="1145335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pp)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4875758" y="973813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758" y="973813"/>
                <a:ext cx="1670650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5"/>
          <p:cNvSpPr>
            <a:spLocks/>
          </p:cNvSpPr>
          <p:nvPr/>
        </p:nvSpPr>
        <p:spPr bwMode="auto">
          <a:xfrm rot="19417915">
            <a:off x="4672200" y="2073151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0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sakuma\Desktop\fit_piSpn_2S-2_woL14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96952"/>
            <a:ext cx="6660740" cy="386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28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18"/>
          <a:stretch/>
        </p:blipFill>
        <p:spPr bwMode="auto">
          <a:xfrm>
            <a:off x="2519772" y="0"/>
            <a:ext cx="6120679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/>
          </p:cNvSpPr>
          <p:nvPr/>
        </p:nvSpPr>
        <p:spPr bwMode="auto">
          <a:xfrm rot="19638817">
            <a:off x="6490527" y="4507127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788692" y="1052736"/>
            <a:ext cx="1258678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8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8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391980" y="2528900"/>
            <a:ext cx="1210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20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067944" y="5822104"/>
            <a:ext cx="1027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2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3427" y="2927846"/>
            <a:ext cx="3869136" cy="10772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decay is dominant</a:t>
            </a:r>
          </a:p>
          <a:p>
            <a:pPr algn="ctr"/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below M(K</a:t>
            </a:r>
            <a:r>
              <a:rPr lang="en-US" altLang="ja-JP" sz="32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pp)</a:t>
            </a:r>
          </a:p>
        </p:txBody>
      </p:sp>
      <p:cxnSp>
        <p:nvCxnSpPr>
          <p:cNvPr id="3" name="直線矢印コネクタ 2"/>
          <p:cNvCxnSpPr/>
          <p:nvPr/>
        </p:nvCxnSpPr>
        <p:spPr>
          <a:xfrm flipV="1">
            <a:off x="3882563" y="3117281"/>
            <a:ext cx="1157489" cy="311719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>
            <a:stCxn id="13" idx="3"/>
          </p:cNvCxnSpPr>
          <p:nvPr/>
        </p:nvCxnSpPr>
        <p:spPr>
          <a:xfrm>
            <a:off x="3882563" y="3466455"/>
            <a:ext cx="1213226" cy="2554833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5976156" y="3861048"/>
                <a:ext cx="1888146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p)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156" y="3861048"/>
                <a:ext cx="1888146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6452" t="-5556" r="-5161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正方形/長方形 13"/>
          <p:cNvSpPr/>
          <p:nvPr/>
        </p:nvSpPr>
        <p:spPr>
          <a:xfrm>
            <a:off x="6593702" y="3465004"/>
            <a:ext cx="1794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0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&lt;0.65 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GeV/c</a:t>
            </a:r>
            <a:endParaRPr lang="ja-JP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27" y="4573949"/>
            <a:ext cx="2565510" cy="185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14" y="648272"/>
            <a:ext cx="2565510" cy="185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26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2" y="520006"/>
            <a:ext cx="6002639" cy="576253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29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</a:t>
                </a:r>
                <a:r>
                  <a:rPr lang="en-US" altLang="ja-JP" b="1" dirty="0" smtClean="0"/>
                  <a:t>vs.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3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/>
          <p:cNvSpPr txBox="1"/>
          <p:nvPr/>
        </p:nvSpPr>
        <p:spPr>
          <a:xfrm rot="16200000">
            <a:off x="2295709" y="5185156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</a:t>
            </a:r>
            <a:r>
              <a:rPr kumimoji="1" lang="en-US" altLang="ja-JP" sz="12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b="1" dirty="0" err="1" smtClean="0"/>
              <a:t>p</a:t>
            </a:r>
            <a:r>
              <a:rPr kumimoji="1" lang="en-US" altLang="ja-JP" sz="1200" b="1" dirty="0" smtClean="0"/>
              <a:t>)</a:t>
            </a:r>
            <a:endParaRPr kumimoji="1" lang="ja-JP" altLang="en-US" sz="1200" b="1" dirty="0"/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2679729" y="517019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691680" y="3872081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</a:t>
            </a:r>
            <a:r>
              <a:rPr kumimoji="1" lang="en-US" altLang="ja-JP" sz="12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b="1" dirty="0" smtClean="0"/>
              <a:t>)</a:t>
            </a:r>
            <a:endParaRPr kumimoji="1" lang="ja-JP" altLang="en-US" sz="12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691680" y="3429000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p)</a:t>
            </a:r>
            <a:endParaRPr kumimoji="1" lang="ja-JP" altLang="en-US" sz="1200" b="1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210080" y="3767845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rot="-5400000">
            <a:off x="3166478" y="4635134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-508" y="3537012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095836" y="4869172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QF</a:t>
            </a:r>
            <a:endParaRPr kumimoji="1" lang="ja-JP" altLang="en-US" sz="2400" b="1" baseline="-25000" dirty="0"/>
          </a:p>
        </p:txBody>
      </p:sp>
      <p:sp>
        <p:nvSpPr>
          <p:cNvPr id="30" name="テキスト ボックス 29"/>
          <p:cNvSpPr txBox="1"/>
          <p:nvPr/>
        </p:nvSpPr>
        <p:spPr>
          <a:xfrm rot="18840000">
            <a:off x="3013713" y="2486404"/>
            <a:ext cx="178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</a:rPr>
              <a:t>kinematical limit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>
            <a:off x="3350616" y="118600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26582" y="6231635"/>
            <a:ext cx="5693739" cy="5232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</a:rPr>
              <a:t>Small </a:t>
            </a:r>
            <a:r>
              <a:rPr lang="en-US" altLang="ja-JP" sz="2800" b="1" dirty="0">
                <a:solidFill>
                  <a:schemeClr val="bg1"/>
                </a:solidFill>
              </a:rPr>
              <a:t>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2650655" y="3592761"/>
            <a:ext cx="610242" cy="610242"/>
          </a:xfrm>
          <a:prstGeom prst="ellipse">
            <a:avLst/>
          </a:prstGeom>
          <a:noFill/>
          <a:ln w="158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1691680" y="4221089"/>
            <a:ext cx="1255002" cy="2010546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 rot="18425259">
            <a:off x="2583152" y="3543806"/>
            <a:ext cx="727061" cy="7012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 Region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2" name="グループ化 91"/>
          <p:cNvGrpSpPr/>
          <p:nvPr/>
        </p:nvGrpSpPr>
        <p:grpSpPr>
          <a:xfrm>
            <a:off x="6731948" y="1573070"/>
            <a:ext cx="2265506" cy="4341632"/>
            <a:chOff x="6842998" y="1715660"/>
            <a:chExt cx="2265506" cy="4341632"/>
          </a:xfrm>
        </p:grpSpPr>
        <p:grpSp>
          <p:nvGrpSpPr>
            <p:cNvPr id="57" name="グループ化 56"/>
            <p:cNvGrpSpPr/>
            <p:nvPr/>
          </p:nvGrpSpPr>
          <p:grpSpPr>
            <a:xfrm>
              <a:off x="6842998" y="1715660"/>
              <a:ext cx="2109105" cy="957256"/>
              <a:chOff x="1493658" y="1057382"/>
              <a:chExt cx="2109105" cy="957256"/>
            </a:xfrm>
          </p:grpSpPr>
          <p:sp>
            <p:nvSpPr>
              <p:cNvPr id="58" name="円/楕円 57"/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円/楕円 59"/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1" name="直線矢印コネクタ 60"/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973090" y="105738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グループ化 65"/>
            <p:cNvGrpSpPr/>
            <p:nvPr/>
          </p:nvGrpSpPr>
          <p:grpSpPr>
            <a:xfrm>
              <a:off x="7062929" y="4535832"/>
              <a:ext cx="1893192" cy="1521460"/>
              <a:chOff x="834591" y="3159843"/>
              <a:chExt cx="1893192" cy="1521460"/>
            </a:xfrm>
          </p:grpSpPr>
          <p:sp>
            <p:nvSpPr>
              <p:cNvPr id="67" name="円/楕円 66"/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8" name="直線矢印コネクタ 67"/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1278051" y="349317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テキスト ボックス 96"/>
              <p:cNvSpPr txBox="1"/>
              <p:nvPr/>
            </p:nvSpPr>
            <p:spPr>
              <a:xfrm>
                <a:off x="978607" y="43119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b="1" i="1" dirty="0" smtClean="0"/>
                  <a:t>(1405)</a:t>
                </a:r>
                <a:endParaRPr lang="ja-JP" altLang="en-US" b="1" i="1" baseline="-25000" dirty="0"/>
              </a:p>
            </p:txBody>
          </p:sp>
          <p:cxnSp>
            <p:nvCxnSpPr>
              <p:cNvPr id="72" name="直線矢印コネクタ 71"/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円/楕円 72"/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160245" y="3159843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75" name="直線矢印コネクタ 74"/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グループ化 75"/>
            <p:cNvGrpSpPr/>
            <p:nvPr/>
          </p:nvGrpSpPr>
          <p:grpSpPr>
            <a:xfrm>
              <a:off x="6954917" y="3104964"/>
              <a:ext cx="2153587" cy="1089412"/>
              <a:chOff x="5082709" y="1016732"/>
              <a:chExt cx="2153587" cy="1089412"/>
            </a:xfrm>
          </p:grpSpPr>
          <p:sp>
            <p:nvSpPr>
              <p:cNvPr id="77" name="円/楕円 76"/>
              <p:cNvSpPr/>
              <p:nvPr/>
            </p:nvSpPr>
            <p:spPr>
              <a:xfrm>
                <a:off x="6303044" y="143478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>
                <a:off x="6696236" y="1612587"/>
                <a:ext cx="540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569868" y="120777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80" name="円/楕円 79"/>
              <p:cNvSpPr/>
              <p:nvPr/>
            </p:nvSpPr>
            <p:spPr>
              <a:xfrm>
                <a:off x="5376754" y="160265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テキスト ボックス 96"/>
              <p:cNvSpPr txBox="1"/>
              <p:nvPr/>
            </p:nvSpPr>
            <p:spPr>
              <a:xfrm>
                <a:off x="5082709" y="1016732"/>
                <a:ext cx="30649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/>
                  <a:t>p</a:t>
                </a:r>
                <a:endParaRPr lang="ja-JP" altLang="en-US" baseline="-25000" dirty="0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5229577" y="1307617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27905" y="173681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84" name="直線矢印コネクタ 83"/>
              <p:cNvCxnSpPr/>
              <p:nvPr/>
            </p:nvCxnSpPr>
            <p:spPr>
              <a:xfrm flipH="1">
                <a:off x="5794230" y="1610999"/>
                <a:ext cx="18857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円/楕円 84"/>
              <p:cNvSpPr/>
              <p:nvPr/>
            </p:nvSpPr>
            <p:spPr>
              <a:xfrm>
                <a:off x="6003375" y="148649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下矢印 85"/>
            <p:cNvSpPr/>
            <p:nvPr/>
          </p:nvSpPr>
          <p:spPr>
            <a:xfrm>
              <a:off x="7676604" y="2831784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7" name="下矢印 86"/>
            <p:cNvSpPr/>
            <p:nvPr/>
          </p:nvSpPr>
          <p:spPr>
            <a:xfrm>
              <a:off x="7676604" y="4199936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/>
              <p:cNvSpPr txBox="1"/>
              <p:nvPr/>
            </p:nvSpPr>
            <p:spPr>
              <a:xfrm>
                <a:off x="4103948" y="5106416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8" name="テキスト ボックス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5106416"/>
                <a:ext cx="1670650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5474" t="-5063" r="-5109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/>
              <p:cNvSpPr txBox="1"/>
              <p:nvPr/>
            </p:nvSpPr>
            <p:spPr>
              <a:xfrm rot="16200000">
                <a:off x="1275770" y="165891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9" name="テキスト ボックス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275770" y="1658914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063" t="-5350" r="-29114" b="-6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054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6497" y="1719252"/>
            <a:ext cx="3424035" cy="352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Conclusions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30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0" y="1088740"/>
                <a:ext cx="6048164" cy="5364596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ja-JP" sz="3600" b="1" dirty="0" smtClean="0">
                    <a:sym typeface="Wingdings" panose="05000000000000000000" pitchFamily="2" charset="2"/>
                  </a:rPr>
                  <a:t>We have observed a resonance peak below the 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pp threshold in 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3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He(K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,</a:t>
                </a:r>
                <a:r>
                  <a:rPr lang="en-US" altLang="ja-JP" sz="3600" b="1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err="1" smtClean="0">
                    <a:sym typeface="Wingdings" panose="05000000000000000000" pitchFamily="2" charset="2"/>
                  </a:rPr>
                  <a:t>p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)n, “K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pp”</a:t>
                </a:r>
                <a:endParaRPr lang="en-US" altLang="ja-JP" sz="3600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>
                    <a:sym typeface="Wingdings" panose="05000000000000000000" pitchFamily="2" charset="2"/>
                  </a:rPr>
                  <a:t>Binding energy: ~50 MeV</a:t>
                </a:r>
              </a:p>
              <a:p>
                <a:pPr lvl="1"/>
                <a:r>
                  <a:rPr lang="en-US" altLang="ja-JP" dirty="0">
                    <a:sym typeface="Wingdings" panose="05000000000000000000" pitchFamily="2" charset="2"/>
                  </a:rPr>
                  <a:t>Width: ~100 MeV</a:t>
                </a:r>
              </a:p>
              <a:p>
                <a:pPr lvl="1"/>
                <a:r>
                  <a:rPr lang="en-US" altLang="ja-JP" dirty="0">
                    <a:sym typeface="Wingdings" panose="05000000000000000000" pitchFamily="2" charset="2"/>
                  </a:rPr>
                  <a:t>S-wave form factor: ~400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MeV</a:t>
                </a:r>
              </a:p>
              <a:p>
                <a:endParaRPr lang="en-US" altLang="ja-JP" sz="5700" b="1" dirty="0" smtClean="0">
                  <a:latin typeface="Symbol" panose="05050102010706020507" pitchFamily="18" charset="2"/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(1405) was clearly observed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/>
                  <a:t>p </a:t>
                </a:r>
                <a:r>
                  <a:rPr lang="en-US" altLang="ja-JP" sz="3600" b="1" dirty="0" err="1"/>
                  <a:t>n</a:t>
                </a:r>
                <a:r>
                  <a:rPr lang="en-US" altLang="ja-JP" sz="3600" b="1" baseline="-25000" dirty="0" err="1"/>
                  <a:t>miss</a:t>
                </a:r>
                <a:r>
                  <a:rPr lang="en-US" altLang="ja-JP" sz="3600" b="1" dirty="0"/>
                  <a:t> </a:t>
                </a:r>
                <a:r>
                  <a:rPr lang="en-US" altLang="ja-JP" sz="3600" b="1" dirty="0" smtClean="0"/>
                  <a:t>final state</a:t>
                </a:r>
                <a:endParaRPr lang="en-US" altLang="ja-JP" sz="3600" b="1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/>
                  <a:t>Large CS of </a:t>
                </a:r>
                <a:r>
                  <a:rPr lang="en-US" altLang="ja-JP" dirty="0">
                    <a:latin typeface="Symbol" panose="05050102010706020507" pitchFamily="18" charset="2"/>
                  </a:rPr>
                  <a:t>L</a:t>
                </a:r>
                <a:r>
                  <a:rPr lang="en-US" altLang="ja-JP" dirty="0"/>
                  <a:t>*compared to “</a:t>
                </a:r>
                <a:r>
                  <a:rPr lang="en-US" altLang="ja-JP" dirty="0" smtClean="0"/>
                  <a:t>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</a:t>
                </a:r>
                <a:r>
                  <a:rPr lang="en-US" altLang="ja-JP" dirty="0" smtClean="0"/>
                  <a:t>” formation</a:t>
                </a:r>
                <a:endParaRPr lang="en-US" altLang="ja-JP" dirty="0"/>
              </a:p>
              <a:p>
                <a:endParaRPr lang="en-US" altLang="ja-JP" sz="5700" b="1" dirty="0" smtClean="0"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>
                    <a:sym typeface="Wingdings" panose="05000000000000000000" pitchFamily="2" charset="2"/>
                  </a:rPr>
                  <a:t>Weak structure below the K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pp threshold is seen 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in IM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/>
                  <a:t>p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)</a:t>
                </a:r>
              </a:p>
              <a:p>
                <a:pPr lvl="1"/>
                <a:r>
                  <a:rPr lang="en-US" altLang="ja-JP" dirty="0">
                    <a:sym typeface="Wingdings" panose="05000000000000000000" pitchFamily="2" charset="2"/>
                  </a:rPr>
                  <a:t>Non-</a:t>
                </a:r>
                <a:r>
                  <a:rPr lang="en-US" altLang="ja-JP" dirty="0" err="1">
                    <a:sym typeface="Wingdings" panose="05000000000000000000" pitchFamily="2" charset="2"/>
                  </a:rPr>
                  <a:t>meonic</a:t>
                </a:r>
                <a:r>
                  <a:rPr lang="en-US" altLang="ja-JP" dirty="0">
                    <a:sym typeface="Wingdings" panose="05000000000000000000" pitchFamily="2" charset="2"/>
                  </a:rPr>
                  <a:t> YN decay modes would be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dominant</a:t>
                </a:r>
                <a:endParaRPr lang="en-US" altLang="ja-JP" dirty="0"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88740"/>
                <a:ext cx="6048164" cy="5364596"/>
              </a:xfrm>
              <a:blipFill rotWithShape="1">
                <a:blip r:embed="rId3"/>
                <a:stretch>
                  <a:fillRect l="-1411" t="-2045" r="-8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/>
          <p:cNvSpPr txBox="1"/>
          <p:nvPr/>
        </p:nvSpPr>
        <p:spPr>
          <a:xfrm>
            <a:off x="935596" y="6201308"/>
            <a:ext cx="7183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need further investigation of 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“K</a:t>
            </a:r>
            <a:r>
              <a:rPr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 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35596" y="2852936"/>
            <a:ext cx="5001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35596" y="4597968"/>
            <a:ext cx="4692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theoretical feedbacks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98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b="1" dirty="0" smtClean="0"/>
              <a:t>What we have to do next</a:t>
            </a:r>
            <a:endParaRPr kumimoji="1" lang="ja-JP" altLang="en-US" b="1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51520" y="1470484"/>
            <a:ext cx="8640959" cy="3917031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b="1" dirty="0" smtClean="0"/>
              <a:t>More quantitative studies of the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</a:p>
          <a:p>
            <a:pPr lvl="1"/>
            <a:r>
              <a:rPr kumimoji="1" lang="en-US" altLang="ja-JP" dirty="0" smtClean="0"/>
              <a:t>J</a:t>
            </a:r>
            <a:r>
              <a:rPr kumimoji="1" lang="en-US" altLang="ja-JP" baseline="30000" dirty="0" smtClean="0"/>
              <a:t>P</a:t>
            </a:r>
            <a:endParaRPr kumimoji="1" lang="en-US" altLang="ja-JP" dirty="0" smtClean="0"/>
          </a:p>
          <a:p>
            <a:pPr lvl="2"/>
            <a:r>
              <a:rPr kumimoji="1" lang="en-US" altLang="ja-JP" dirty="0" smtClean="0"/>
              <a:t>Angular distributions are consistent with a J</a:t>
            </a:r>
            <a:r>
              <a:rPr kumimoji="1" lang="en-US" altLang="ja-JP" baseline="30000" dirty="0" smtClean="0"/>
              <a:t>P</a:t>
            </a:r>
            <a:r>
              <a:rPr kumimoji="1" lang="en-US" altLang="ja-JP" dirty="0" smtClean="0"/>
              <a:t>=0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 assumption in current statistics</a:t>
            </a:r>
          </a:p>
          <a:p>
            <a:pPr lvl="1"/>
            <a:r>
              <a:rPr kumimoji="1" lang="en-US" altLang="ja-JP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 decay </a:t>
            </a:r>
            <a:r>
              <a:rPr lang="en-US" altLang="ja-JP" dirty="0" smtClean="0"/>
              <a:t>mode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Due to phase-space, or, detector </a:t>
            </a:r>
            <a:r>
              <a:rPr lang="en-US" altLang="ja-JP" dirty="0" smtClean="0"/>
              <a:t>acceptance(?)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lang="en-US" altLang="ja-JP" b="1" dirty="0" smtClean="0"/>
              <a:t>Series of the </a:t>
            </a:r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 searches:</a:t>
            </a:r>
            <a:endParaRPr lang="en-US" altLang="ja-JP" b="1" dirty="0"/>
          </a:p>
          <a:p>
            <a:pPr lvl="1"/>
            <a:r>
              <a:rPr lang="en-US" altLang="ja-JP" dirty="0" smtClean="0"/>
              <a:t>“K</a:t>
            </a:r>
            <a:r>
              <a:rPr lang="en-US" altLang="ja-JP" baseline="30000" dirty="0" smtClean="0"/>
              <a:t>-</a:t>
            </a:r>
            <a:r>
              <a:rPr lang="en-US" altLang="ja-JP" dirty="0" err="1" smtClean="0"/>
              <a:t>ppn</a:t>
            </a:r>
            <a:r>
              <a:rPr lang="en-US" altLang="ja-JP" dirty="0" smtClean="0"/>
              <a:t>” via [K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 + </a:t>
            </a:r>
            <a:r>
              <a:rPr lang="en-US" altLang="ja-JP" baseline="30000" dirty="0" smtClean="0"/>
              <a:t>4</a:t>
            </a:r>
            <a:r>
              <a:rPr lang="en-US" altLang="ja-JP" dirty="0" smtClean="0"/>
              <a:t>He], “K</a:t>
            </a:r>
            <a:r>
              <a:rPr lang="en-US" altLang="ja-JP" baseline="30000" dirty="0" smtClean="0"/>
              <a:t>-</a:t>
            </a:r>
            <a:r>
              <a:rPr lang="en-US" altLang="ja-JP" dirty="0" err="1" smtClean="0"/>
              <a:t>ppnn</a:t>
            </a:r>
            <a:r>
              <a:rPr lang="en-US" altLang="ja-JP" dirty="0" smtClean="0"/>
              <a:t>/K</a:t>
            </a:r>
            <a:r>
              <a:rPr lang="en-US" altLang="ja-JP" baseline="30000" dirty="0" smtClean="0"/>
              <a:t>-</a:t>
            </a:r>
            <a:r>
              <a:rPr lang="en-US" altLang="ja-JP" dirty="0" err="1" smtClean="0"/>
              <a:t>pppnn</a:t>
            </a:r>
            <a:r>
              <a:rPr lang="en-US" altLang="ja-JP" dirty="0" smtClean="0"/>
              <a:t>” via [K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 + </a:t>
            </a:r>
            <a:r>
              <a:rPr lang="en-US" altLang="ja-JP" baseline="30000" dirty="0" smtClean="0"/>
              <a:t>6</a:t>
            </a:r>
            <a:r>
              <a:rPr lang="en-US" altLang="ja-JP" dirty="0" smtClean="0"/>
              <a:t>Li], etc.</a:t>
            </a:r>
          </a:p>
          <a:p>
            <a:pPr lvl="1"/>
            <a:r>
              <a:rPr kumimoji="1" lang="en-US" altLang="ja-JP" dirty="0" smtClean="0"/>
              <a:t>“K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K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pp” via [</a:t>
            </a:r>
            <a:r>
              <a:rPr kumimoji="1" lang="en-US" altLang="ja-JP" dirty="0" err="1" smtClean="0"/>
              <a:t>p</a:t>
            </a:r>
            <a:r>
              <a:rPr kumimoji="1" lang="en-US" altLang="ja-JP" baseline="30000" dirty="0" err="1" smtClean="0"/>
              <a:t>bar</a:t>
            </a:r>
            <a:r>
              <a:rPr kumimoji="1" lang="en-US" altLang="ja-JP" dirty="0" smtClean="0"/>
              <a:t> + </a:t>
            </a:r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 annihilation]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83459" y="5613047"/>
            <a:ext cx="5977085" cy="120032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need a 4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detector system</a:t>
            </a:r>
          </a:p>
          <a:p>
            <a:pPr algn="ctr"/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 sensitive detectors</a:t>
            </a:r>
          </a:p>
        </p:txBody>
      </p:sp>
    </p:spTree>
    <p:extLst>
      <p:ext uri="{BB962C8B-B14F-4D97-AF65-F5344CB8AC3E}">
        <p14:creationId xmlns:p14="http://schemas.microsoft.com/office/powerpoint/2010/main" val="384677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t="13649" r="1955" b="9156"/>
          <a:stretch/>
        </p:blipFill>
        <p:spPr>
          <a:xfrm>
            <a:off x="218652" y="1700808"/>
            <a:ext cx="8709832" cy="5049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92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Thank You!</a:t>
            </a:r>
            <a:endParaRPr kumimoji="1" lang="ja-JP" altLang="en-US" sz="54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60594" y="1124744"/>
            <a:ext cx="4222812" cy="748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E15 Collaboration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9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856" y="28575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8000" b="1" dirty="0" smtClean="0"/>
              <a:t>Spares</a:t>
            </a:r>
            <a:endParaRPr kumimoji="1" lang="ja-JP" altLang="en-US" sz="8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10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/>
          <p:cNvGrpSpPr/>
          <p:nvPr/>
        </p:nvGrpSpPr>
        <p:grpSpPr>
          <a:xfrm>
            <a:off x="3224100" y="4175541"/>
            <a:ext cx="2644044" cy="2581091"/>
            <a:chOff x="4051670" y="1686374"/>
            <a:chExt cx="4642447" cy="528282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4481" t="37063" r="4669"/>
            <a:stretch>
              <a:fillRect/>
            </a:stretch>
          </p:blipFill>
          <p:spPr bwMode="auto">
            <a:xfrm>
              <a:off x="4116147" y="1686374"/>
              <a:ext cx="4577970" cy="528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4051670" y="2152504"/>
              <a:ext cx="178740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2400" dirty="0">
                  <a:solidFill>
                    <a:srgbClr val="FF3300"/>
                  </a:solidFill>
                  <a:sym typeface="Symbol" pitchFamily="18" charset="2"/>
                </a:rPr>
                <a:t></a:t>
              </a:r>
              <a:r>
                <a:rPr lang="ja-JP" altLang="en-US" sz="2400" dirty="0">
                  <a:solidFill>
                    <a:srgbClr val="FF3300"/>
                  </a:solidFill>
                </a:rPr>
                <a:t>ＫＮ</a:t>
              </a: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6764507" y="1778393"/>
              <a:ext cx="154239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dirty="0" err="1">
                  <a:solidFill>
                    <a:srgbClr val="FF3300"/>
                  </a:solidFill>
                  <a:latin typeface="Symbol" pitchFamily="18" charset="2"/>
                </a:rPr>
                <a:t>pS</a:t>
              </a:r>
              <a:endParaRPr lang="en-US" altLang="ja-JP" sz="2400" dirty="0">
                <a:solidFill>
                  <a:srgbClr val="FF3300"/>
                </a:solidFill>
                <a:latin typeface="Symbol" pitchFamily="18" charset="2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4000" b="1" dirty="0" err="1" smtClean="0"/>
              <a:t>K</a:t>
            </a:r>
            <a:r>
              <a:rPr lang="en-US" altLang="ja-JP" sz="4000" b="1" baseline="30000" dirty="0" err="1" smtClean="0"/>
              <a:t>bar</a:t>
            </a:r>
            <a:r>
              <a:rPr lang="en-US" altLang="ja-JP" sz="4000" b="1" dirty="0" err="1" smtClean="0"/>
              <a:t>N</a:t>
            </a:r>
            <a:r>
              <a:rPr lang="en-US" altLang="ja-JP" b="1" dirty="0" smtClean="0"/>
              <a:t> interaction</a:t>
            </a:r>
            <a:r>
              <a:rPr lang="en-US" altLang="ja-JP" sz="3600" b="1" dirty="0" smtClean="0"/>
              <a:t> </a:t>
            </a:r>
            <a:r>
              <a:rPr lang="en-US" altLang="ja-JP" sz="2700" b="1" dirty="0" smtClean="0"/>
              <a:t>- A good probe for low-energy QCD </a:t>
            </a:r>
            <a:endParaRPr kumimoji="1" lang="ja-JP" altLang="en-US" sz="2200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34</a:t>
            </a:fld>
            <a:endParaRPr kumimoji="1" lang="ja-JP" altLang="en-US"/>
          </a:p>
        </p:txBody>
      </p:sp>
      <p:grpSp>
        <p:nvGrpSpPr>
          <p:cNvPr id="9" name="グループ化 8"/>
          <p:cNvGrpSpPr/>
          <p:nvPr/>
        </p:nvGrpSpPr>
        <p:grpSpPr>
          <a:xfrm>
            <a:off x="1835696" y="808057"/>
            <a:ext cx="4968552" cy="3413031"/>
            <a:chOff x="0" y="3455712"/>
            <a:chExt cx="4968552" cy="34130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391"/>
            <a:stretch/>
          </p:blipFill>
          <p:spPr bwMode="auto">
            <a:xfrm>
              <a:off x="0" y="3603673"/>
              <a:ext cx="4968552" cy="326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99592" y="3455712"/>
              <a:ext cx="382666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dirty="0" err="1" smtClean="0"/>
                <a:t>S.Ohnish</a:t>
              </a:r>
              <a:r>
                <a:rPr lang="en-US" altLang="ja-JP" dirty="0" smtClean="0"/>
                <a:t> </a:t>
              </a:r>
              <a:r>
                <a:rPr lang="en-US" altLang="ja-JP" dirty="0"/>
                <a:t>et al</a:t>
              </a:r>
              <a:r>
                <a:rPr lang="en-US" altLang="ja-JP" dirty="0" smtClean="0"/>
                <a:t>.,PRC93(2016)</a:t>
              </a:r>
              <a:r>
                <a:rPr lang="en-US" altLang="ja-JP" dirty="0"/>
                <a:t> 025207</a:t>
              </a:r>
              <a:endParaRPr lang="en-US" altLang="ja-JP" dirty="0" smtClean="0"/>
            </a:p>
          </p:txBody>
        </p:sp>
        <p:cxnSp>
          <p:nvCxnSpPr>
            <p:cNvPr id="13" name="直線コネクタ 12"/>
            <p:cNvCxnSpPr/>
            <p:nvPr/>
          </p:nvCxnSpPr>
          <p:spPr>
            <a:xfrm flipV="1">
              <a:off x="3852428" y="4683793"/>
              <a:ext cx="0" cy="136815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テキスト ボックス 23"/>
            <p:cNvSpPr txBox="1"/>
            <p:nvPr/>
          </p:nvSpPr>
          <p:spPr>
            <a:xfrm>
              <a:off x="3528392" y="4417247"/>
              <a:ext cx="6206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  <a:r>
                <a:rPr kumimoji="1" lang="en-US" altLang="ja-JP" sz="1600" b="1" i="1" baseline="300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bar</a:t>
              </a:r>
              <a:r>
                <a:rPr kumimoji="1" lang="en-US" altLang="ja-JP" sz="16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</a:t>
              </a:r>
              <a:endParaRPr kumimoji="1" lang="ja-JP" alt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/>
          <a:srcRect r="50000"/>
          <a:stretch/>
        </p:blipFill>
        <p:spPr bwMode="auto">
          <a:xfrm>
            <a:off x="263162" y="3537012"/>
            <a:ext cx="1918018" cy="325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 descr="C:\Users\sakuma\Desktop\図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5" y="4797152"/>
            <a:ext cx="1884397" cy="96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259632" y="5572929"/>
                <a:ext cx="133209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400" b="0" i="1" smtClean="0">
                          <a:latin typeface="Cambria Math"/>
                        </a:rPr>
                        <m:t>𝐼</m:t>
                      </m:r>
                      <m:r>
                        <a:rPr kumimoji="1" lang="en-US" altLang="ja-JP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1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1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14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572929"/>
                <a:ext cx="1332096" cy="49564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グループ化 7"/>
          <p:cNvGrpSpPr/>
          <p:nvPr/>
        </p:nvGrpSpPr>
        <p:grpSpPr>
          <a:xfrm>
            <a:off x="5984771" y="3897052"/>
            <a:ext cx="3113233" cy="2881550"/>
            <a:chOff x="4896036" y="2312876"/>
            <a:chExt cx="4095750" cy="37909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036" y="2312876"/>
              <a:ext cx="4095750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正方形/長方形 3"/>
            <p:cNvSpPr/>
            <p:nvPr/>
          </p:nvSpPr>
          <p:spPr>
            <a:xfrm>
              <a:off x="7452320" y="2780928"/>
              <a:ext cx="1152128" cy="252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6333930" y="3117738"/>
            <a:ext cx="2738570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M. Bazzi et al.,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(SIDDHARTA Coll.),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Phys. Lett. B704(2011)113</a:t>
            </a:r>
            <a:r>
              <a:rPr lang="it-IT" altLang="it-IT" dirty="0" smtClean="0">
                <a:latin typeface="+mn-lt"/>
              </a:rPr>
              <a:t> 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5724128" y="2174207"/>
            <a:ext cx="112573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152400">
              <a:srgbClr val="00B050">
                <a:alpha val="4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角丸四角形 27"/>
          <p:cNvSpPr/>
          <p:nvPr/>
        </p:nvSpPr>
        <p:spPr>
          <a:xfrm>
            <a:off x="3224100" y="2174207"/>
            <a:ext cx="2392016" cy="1146781"/>
          </a:xfrm>
          <a:prstGeom prst="roundRect">
            <a:avLst/>
          </a:prstGeom>
          <a:gradFill flip="none" rotWithShape="1">
            <a:gsLst>
              <a:gs pos="0">
                <a:srgbClr val="00B050"/>
              </a:gs>
              <a:gs pos="50000">
                <a:srgbClr val="92D050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ffectLst>
            <a:glow rad="228600">
              <a:srgbClr val="92D050">
                <a:alpha val="40000"/>
              </a:srgbClr>
            </a:glow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383868" y="1808820"/>
            <a:ext cx="8675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500" b="1" dirty="0" smtClean="0">
                <a:solidFill>
                  <a:schemeClr val="bg1"/>
                </a:solidFill>
              </a:rPr>
              <a:t>?</a:t>
            </a:r>
            <a:endParaRPr kumimoji="1" lang="ja-JP" altLang="en-US" sz="11500" b="1" dirty="0">
              <a:solidFill>
                <a:schemeClr val="bg1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 flipH="1" flipV="1">
            <a:off x="5811857" y="3117738"/>
            <a:ext cx="1729530" cy="132665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V="1">
            <a:off x="4420108" y="3117738"/>
            <a:ext cx="943980" cy="138394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 flipV="1">
            <a:off x="2181180" y="3117738"/>
            <a:ext cx="2138792" cy="1102762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角丸四角形 2056"/>
          <p:cNvSpPr/>
          <p:nvPr/>
        </p:nvSpPr>
        <p:spPr>
          <a:xfrm>
            <a:off x="95315" y="3429000"/>
            <a:ext cx="2784497" cy="3386609"/>
          </a:xfrm>
          <a:prstGeom prst="roundRect">
            <a:avLst/>
          </a:prstGeom>
          <a:noFill/>
          <a:ln w="50800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387887" y="1544595"/>
            <a:ext cx="221727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/>
              <a:t>Calculation on</a:t>
            </a:r>
          </a:p>
          <a:p>
            <a:pPr algn="ctr"/>
            <a:r>
              <a:rPr lang="en-US" altLang="ja-JP" sz="2400" b="1" dirty="0" err="1" smtClean="0"/>
              <a:t>K</a:t>
            </a:r>
            <a:r>
              <a:rPr lang="en-US" altLang="ja-JP" sz="2400" b="1" baseline="30000" dirty="0" err="1" smtClean="0"/>
              <a:t>bar</a:t>
            </a:r>
            <a:r>
              <a:rPr lang="en-US" altLang="ja-JP" sz="2400" b="1" dirty="0" err="1" smtClean="0"/>
              <a:t>N</a:t>
            </a:r>
            <a:r>
              <a:rPr lang="en-US" altLang="ja-JP" sz="2400" b="1" dirty="0" smtClean="0"/>
              <a:t> amplitude</a:t>
            </a:r>
          </a:p>
          <a:p>
            <a:pPr algn="ctr"/>
            <a:r>
              <a:rPr lang="en-US" altLang="ja-JP" sz="2400" b="1" dirty="0" smtClean="0"/>
              <a:t> </a:t>
            </a:r>
            <a:r>
              <a:rPr lang="en-US" altLang="ja-JP" sz="2400" b="1" dirty="0"/>
              <a:t>in </a:t>
            </a:r>
            <a:r>
              <a:rPr lang="en-US" altLang="ja-JP" sz="2400" b="1" dirty="0" smtClean="0"/>
              <a:t>I </a:t>
            </a:r>
            <a:r>
              <a:rPr lang="en-US" altLang="ja-JP" sz="2400" b="1" dirty="0"/>
              <a:t>= 0</a:t>
            </a:r>
            <a:endParaRPr kumimoji="1" lang="ja-JP" altLang="en-US" sz="24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345594" y="6057292"/>
            <a:ext cx="2606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i="1" dirty="0" smtClean="0">
                <a:solidFill>
                  <a:srgbClr val="FF0000"/>
                </a:solidFill>
              </a:rPr>
              <a:t>expected to be produced </a:t>
            </a:r>
            <a:r>
              <a:rPr lang="en-US" altLang="ja-JP" sz="1600" i="1" dirty="0">
                <a:solidFill>
                  <a:srgbClr val="FF0000"/>
                </a:solidFill>
              </a:rPr>
              <a:t>as </a:t>
            </a:r>
            <a:r>
              <a:rPr lang="en-US" altLang="ja-JP" sz="1600" i="1" dirty="0" smtClean="0">
                <a:solidFill>
                  <a:srgbClr val="FF0000"/>
                </a:solidFill>
              </a:rPr>
              <a:t>a</a:t>
            </a:r>
          </a:p>
          <a:p>
            <a:pPr algn="ctr"/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 </a:t>
            </a:r>
            <a:r>
              <a:rPr lang="en-US" altLang="ja-JP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doorway</a:t>
            </a:r>
            <a:endParaRPr lang="ja-JP" altLang="en-US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62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9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3149"/>
            <a:ext cx="4606363" cy="32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958" y="3541837"/>
            <a:ext cx="4502141" cy="3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 Theoretical Interpretation of E15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36</a:t>
            </a:fld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59" y="1016732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73500" y="1127721"/>
            <a:ext cx="367786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Chiral unitary approach</a:t>
            </a:r>
            <a:endParaRPr kumimoji="1" lang="ja-JP" altLang="en-US" sz="2800" b="1" dirty="0"/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6725028" y="4138061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6108128" y="6196059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548" y="2213181"/>
            <a:ext cx="13632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テキスト ボックス 28"/>
          <p:cNvSpPr txBox="1"/>
          <p:nvPr/>
        </p:nvSpPr>
        <p:spPr>
          <a:xfrm>
            <a:off x="4427984" y="2611969"/>
            <a:ext cx="173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377298" y="2312876"/>
            <a:ext cx="1774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/>
          <p:cNvCxnSpPr>
            <a:stCxn id="29" idx="2"/>
          </p:cNvCxnSpPr>
          <p:nvPr/>
        </p:nvCxnSpPr>
        <p:spPr>
          <a:xfrm>
            <a:off x="5296812" y="3442966"/>
            <a:ext cx="1120855" cy="148194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30" idx="2"/>
          </p:cNvCxnSpPr>
          <p:nvPr/>
        </p:nvCxnSpPr>
        <p:spPr>
          <a:xfrm flipH="1">
            <a:off x="7029735" y="3513205"/>
            <a:ext cx="1234857" cy="146396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-508" y="861174"/>
            <a:ext cx="4543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/>
              <a:t>Sekihara</a:t>
            </a:r>
            <a:r>
              <a:rPr kumimoji="1" lang="en-US" altLang="ja-JP" sz="2000" b="1" i="1" dirty="0" smtClean="0"/>
              <a:t>, </a:t>
            </a:r>
            <a:r>
              <a:rPr kumimoji="1" lang="en-US" altLang="ja-JP" sz="2000" b="1" i="1" dirty="0" err="1" smtClean="0"/>
              <a:t>Oset</a:t>
            </a:r>
            <a:r>
              <a:rPr kumimoji="1" lang="en-US" altLang="ja-JP" sz="2000" b="1" i="1" dirty="0" smtClean="0"/>
              <a:t>, Ramos, </a:t>
            </a:r>
            <a:r>
              <a:rPr lang="en-US" altLang="ja-JP" sz="2000" b="1" i="1" dirty="0"/>
              <a:t>arXiv:1607.02058</a:t>
            </a:r>
            <a:endParaRPr kumimoji="1" lang="ja-JP" altLang="en-US" sz="2000" b="1" i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99" y="2189670"/>
            <a:ext cx="13308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54477" y="2394272"/>
            <a:ext cx="1861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Uncorrelated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</a:p>
        </p:txBody>
      </p:sp>
      <p:cxnSp>
        <p:nvCxnSpPr>
          <p:cNvPr id="32" name="直線矢印コネクタ 31"/>
          <p:cNvCxnSpPr>
            <a:stCxn id="31" idx="2"/>
          </p:cNvCxnSpPr>
          <p:nvPr/>
        </p:nvCxnSpPr>
        <p:spPr>
          <a:xfrm>
            <a:off x="984988" y="3594601"/>
            <a:ext cx="1427445" cy="98652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H="1" flipV="1">
            <a:off x="5127224" y="1654352"/>
            <a:ext cx="1652941" cy="10545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V="1">
            <a:off x="2373698" y="4135217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 rot="16200000">
            <a:off x="1756798" y="6193215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229535" y="4396752"/>
            <a:ext cx="95891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B=16MeV</a:t>
            </a:r>
          </a:p>
          <a:p>
            <a:r>
              <a:rPr lang="en-US" altLang="ja-JP" sz="1400" b="1" dirty="0" smtClean="0">
                <a:latin typeface="Symbol" panose="05050102010706020507" pitchFamily="18" charset="2"/>
              </a:rPr>
              <a:t>G</a:t>
            </a:r>
            <a:r>
              <a:rPr lang="en-US" altLang="ja-JP" sz="1400" b="1" dirty="0" smtClean="0"/>
              <a:t>=72 MeV</a:t>
            </a:r>
            <a:endParaRPr kumimoji="1" lang="ja-JP" altLang="en-US" sz="1400" b="1" dirty="0"/>
          </a:p>
        </p:txBody>
      </p:sp>
      <p:sp>
        <p:nvSpPr>
          <p:cNvPr id="2053" name="テキスト ボックス 2052"/>
          <p:cNvSpPr txBox="1"/>
          <p:nvPr/>
        </p:nvSpPr>
        <p:spPr>
          <a:xfrm>
            <a:off x="7497787" y="4771020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66203" y="4747285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3221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or NOT? --- Other Possibilities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37</a:t>
            </a:fld>
            <a:endParaRPr kumimoji="1" lang="ja-JP" altLang="en-US"/>
          </a:p>
        </p:txBody>
      </p:sp>
      <p:sp>
        <p:nvSpPr>
          <p:cNvPr id="11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57200" y="1467944"/>
            <a:ext cx="8229600" cy="5220580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b="1" u="sng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u="sng" dirty="0" smtClean="0"/>
              <a:t>(1405)N bound state</a:t>
            </a:r>
          </a:p>
          <a:p>
            <a:pPr lvl="1"/>
            <a:r>
              <a:rPr lang="en-US" altLang="ja-JP" sz="2400" dirty="0"/>
              <a:t>l</a:t>
            </a:r>
            <a:r>
              <a:rPr lang="en-US" altLang="ja-JP" sz="2400" dirty="0" smtClean="0"/>
              <a:t>oosely-bound system, I=1/2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=0</a:t>
            </a:r>
            <a:r>
              <a:rPr lang="en-US" altLang="ja-JP" sz="2400" baseline="30000" dirty="0" smtClean="0"/>
              <a:t>-</a:t>
            </a:r>
            <a:endParaRPr lang="en-US" altLang="ja-JP" sz="2400" dirty="0" smtClean="0"/>
          </a:p>
          <a:p>
            <a:pPr lvl="1"/>
            <a:r>
              <a:rPr lang="en-US" altLang="ja-JP" sz="2400" dirty="0"/>
              <a:t>various decay </a:t>
            </a:r>
            <a:r>
              <a:rPr lang="en-US" altLang="ja-JP" sz="2400" dirty="0" smtClean="0"/>
              <a:t>modes, </a:t>
            </a:r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dirty="0" smtClean="0"/>
              <a:t>N/</a:t>
            </a:r>
            <a:r>
              <a:rPr lang="en-US" altLang="ja-JP" sz="2400" dirty="0" smtClean="0">
                <a:latin typeface="Symbol" panose="05050102010706020507" pitchFamily="18" charset="2"/>
              </a:rPr>
              <a:t>S</a:t>
            </a:r>
            <a:r>
              <a:rPr lang="en-US" altLang="ja-JP" sz="2400" dirty="0" smtClean="0"/>
              <a:t>N/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endParaRPr kumimoji="1" lang="en-US" altLang="ja-JP" sz="2400" dirty="0" smtClean="0"/>
          </a:p>
          <a:p>
            <a:endParaRPr kumimoji="1" lang="en-US" altLang="ja-JP" sz="1700" b="1" u="sng" dirty="0" smtClean="0">
              <a:latin typeface="Symbol" panose="05050102010706020507" pitchFamily="18" charset="2"/>
            </a:endParaRPr>
          </a:p>
          <a:p>
            <a:endParaRPr kumimoji="1" lang="en-US" altLang="ja-JP" sz="3000" b="1" u="sng" dirty="0" smtClean="0">
              <a:latin typeface="Symbol" panose="05050102010706020507" pitchFamily="18" charset="2"/>
            </a:endParaRPr>
          </a:p>
          <a:p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2800" b="1" u="sng" dirty="0" err="1" smtClean="0"/>
              <a:t>N-</a:t>
            </a:r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u="sng" dirty="0" err="1" smtClean="0"/>
              <a:t>N</a:t>
            </a:r>
            <a:r>
              <a:rPr kumimoji="1" lang="en-US" altLang="ja-JP" sz="2800" b="1" u="sng" dirty="0" smtClean="0"/>
              <a:t> </a:t>
            </a:r>
            <a:r>
              <a:rPr kumimoji="1" lang="en-US" altLang="ja-JP" sz="2800" b="1" u="sng" dirty="0" err="1" smtClean="0"/>
              <a:t>dibaryon</a:t>
            </a:r>
            <a:endParaRPr kumimoji="1" lang="en-US" altLang="ja-JP" sz="2800" b="1" u="sng" dirty="0" smtClean="0"/>
          </a:p>
          <a:p>
            <a:pPr lvl="1"/>
            <a:r>
              <a:rPr kumimoji="1" lang="en-US" altLang="ja-JP" sz="2400" dirty="0" smtClean="0"/>
              <a:t>structure near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400" dirty="0" err="1" smtClean="0"/>
              <a:t>N</a:t>
            </a:r>
            <a:r>
              <a:rPr lang="en-US" altLang="ja-JP" sz="2400" dirty="0" smtClean="0"/>
              <a:t> threshold</a:t>
            </a:r>
          </a:p>
          <a:p>
            <a:pPr lvl="1"/>
            <a:r>
              <a:rPr lang="en-US" altLang="ja-JP" sz="2400" dirty="0" smtClean="0"/>
              <a:t>I=3/2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=2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 no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 (I=1/2)?</a:t>
            </a:r>
            <a:endParaRPr kumimoji="1" lang="en-US" altLang="ja-JP" sz="2400" dirty="0" smtClean="0"/>
          </a:p>
          <a:p>
            <a:r>
              <a:rPr kumimoji="1" lang="en-US" altLang="ja-JP" sz="2800" b="1" u="sng" dirty="0" smtClean="0"/>
              <a:t>Double-pole </a:t>
            </a:r>
            <a:r>
              <a:rPr kumimoji="1" lang="en-US" altLang="ja-JP" sz="2800" b="1" u="sng" dirty="0" err="1" smtClean="0"/>
              <a:t>K</a:t>
            </a:r>
            <a:r>
              <a:rPr kumimoji="1" lang="en-US" altLang="ja-JP" sz="2800" b="1" u="sng" baseline="30000" dirty="0" err="1" smtClean="0"/>
              <a:t>bar</a:t>
            </a:r>
            <a:r>
              <a:rPr kumimoji="1" lang="en-US" altLang="ja-JP" sz="2800" b="1" u="sng" dirty="0" err="1" smtClean="0"/>
              <a:t>NN</a:t>
            </a:r>
            <a:endParaRPr kumimoji="1" lang="en-US" altLang="ja-JP" sz="2800" b="1" u="sng" dirty="0" smtClean="0"/>
          </a:p>
          <a:p>
            <a:pPr lvl="1"/>
            <a:r>
              <a:rPr lang="en-US" altLang="ja-JP" sz="2400" dirty="0" smtClean="0"/>
              <a:t>loosely-bound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NN</a:t>
            </a:r>
            <a:r>
              <a:rPr lang="en-US" altLang="ja-JP" sz="2400" dirty="0" smtClean="0"/>
              <a:t>, &amp;</a:t>
            </a:r>
          </a:p>
          <a:p>
            <a:pPr lvl="1"/>
            <a:r>
              <a:rPr lang="en-US" altLang="ja-JP" sz="2400" dirty="0" smtClean="0"/>
              <a:t>broad </a:t>
            </a:r>
            <a:r>
              <a:rPr lang="en-US" altLang="ja-JP" sz="2400" dirty="0"/>
              <a:t>resonance near the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threshold </a:t>
            </a:r>
            <a:r>
              <a:rPr lang="en-US" altLang="ja-JP" sz="2400" dirty="0" smtClean="0">
                <a:sym typeface="Wingdings" panose="05000000000000000000" pitchFamily="2" charset="2"/>
              </a:rPr>
              <a:t>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N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</a:t>
            </a:r>
            <a:endParaRPr lang="en-US" altLang="ja-JP" sz="2400" dirty="0"/>
          </a:p>
          <a:p>
            <a:r>
              <a:rPr lang="en-US" altLang="ja-JP" sz="2800" b="1" u="sng" dirty="0"/>
              <a:t>Partial restoration of Chiral </a:t>
            </a:r>
            <a:r>
              <a:rPr lang="en-US" altLang="ja-JP" sz="2800" b="1" u="sng" dirty="0" smtClean="0"/>
              <a:t>symmetry</a:t>
            </a:r>
          </a:p>
          <a:p>
            <a:pPr lvl="1"/>
            <a:r>
              <a:rPr lang="en-US" altLang="ja-JP" sz="2400" dirty="0" smtClean="0"/>
              <a:t>enhancement </a:t>
            </a:r>
            <a:r>
              <a:rPr lang="en-US" altLang="ja-JP" sz="2400" dirty="0"/>
              <a:t>of the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interaction in dense </a:t>
            </a:r>
            <a:r>
              <a:rPr lang="en-US" altLang="ja-JP" sz="2400" dirty="0" smtClean="0"/>
              <a:t>nuclei</a:t>
            </a:r>
            <a:endParaRPr kumimoji="1" lang="ja-JP" altLang="en-US" sz="2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56076" y="3429000"/>
            <a:ext cx="388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altLang="ja-JP" b="1" dirty="0"/>
              <a:t>H. Garcilazo, A. Gal, </a:t>
            </a:r>
            <a:r>
              <a:rPr lang="es-ES" altLang="ja-JP" b="1" dirty="0" smtClean="0"/>
              <a:t>NPA897(2013)167.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685190" y="1503948"/>
            <a:ext cx="341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T. Uchino et al., </a:t>
            </a:r>
            <a:r>
              <a:rPr lang="fr-FR" altLang="ja-JP" b="1" dirty="0" smtClean="0"/>
              <a:t>NPA868(2011)53.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68224" y="4627004"/>
            <a:ext cx="4612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A. Dote, T. Inoue, T. Myo, PTEP (2015) 043D02.</a:t>
            </a:r>
            <a:endParaRPr kumimoji="1" lang="ja-JP" altLang="en-US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36918" y="6516052"/>
            <a:ext cx="6411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S. Maeda, Y. Akaishi, T. Yamazaki, </a:t>
            </a:r>
            <a:r>
              <a:rPr lang="en-US" altLang="ja-JP" b="1" dirty="0" smtClean="0"/>
              <a:t>Proc</a:t>
            </a:r>
            <a:r>
              <a:rPr lang="en-US" altLang="ja-JP" b="1" dirty="0"/>
              <a:t>. </a:t>
            </a:r>
            <a:r>
              <a:rPr lang="en-US" altLang="ja-JP" b="1" dirty="0" err="1"/>
              <a:t>Jpn</a:t>
            </a:r>
            <a:r>
              <a:rPr lang="en-US" altLang="ja-JP" b="1" dirty="0"/>
              <a:t>. Acad., </a:t>
            </a:r>
            <a:r>
              <a:rPr lang="en-US" altLang="ja-JP" b="1" dirty="0" smtClean="0"/>
              <a:t>B89(2013)418.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2743" y="908720"/>
            <a:ext cx="5201167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743" y="2852936"/>
            <a:ext cx="484530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pS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300192" y="38970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369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)n: Decay Channel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38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663788" y="6309320"/>
            <a:ext cx="3754760" cy="5400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&gt; 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p) !?</a:t>
            </a:r>
            <a:endParaRPr kumimoji="1" lang="ja-JP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19" y="1664804"/>
            <a:ext cx="3572185" cy="357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36712"/>
            <a:ext cx="5364088" cy="53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左右矢印 4"/>
          <p:cNvSpPr/>
          <p:nvPr/>
        </p:nvSpPr>
        <p:spPr>
          <a:xfrm>
            <a:off x="4031940" y="980728"/>
            <a:ext cx="5004555" cy="242316"/>
          </a:xfrm>
          <a:prstGeom prst="leftRightArrow">
            <a:avLst/>
          </a:prstGeom>
          <a:gradFill flip="none" rotWithShape="1">
            <a:gsLst>
              <a:gs pos="0">
                <a:schemeClr val="accent1"/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左右矢印 18"/>
          <p:cNvSpPr/>
          <p:nvPr/>
        </p:nvSpPr>
        <p:spPr>
          <a:xfrm>
            <a:off x="4063952" y="2250580"/>
            <a:ext cx="4972543" cy="242316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左右矢印 19"/>
          <p:cNvSpPr/>
          <p:nvPr/>
        </p:nvSpPr>
        <p:spPr>
          <a:xfrm>
            <a:off x="4031940" y="3546724"/>
            <a:ext cx="3744416" cy="242316"/>
          </a:xfrm>
          <a:prstGeom prst="leftRightArrow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左右矢印 20"/>
          <p:cNvSpPr/>
          <p:nvPr/>
        </p:nvSpPr>
        <p:spPr>
          <a:xfrm>
            <a:off x="6634267" y="2456892"/>
            <a:ext cx="2402227" cy="242316"/>
          </a:xfrm>
          <a:prstGeom prst="leftRightArrow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79000">
                <a:schemeClr val="bg1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左右矢印 21"/>
          <p:cNvSpPr/>
          <p:nvPr/>
        </p:nvSpPr>
        <p:spPr>
          <a:xfrm>
            <a:off x="4063952" y="3798752"/>
            <a:ext cx="4972542" cy="242316"/>
          </a:xfrm>
          <a:prstGeom prst="leftRightArrow">
            <a:avLst/>
          </a:prstGeom>
          <a:gradFill>
            <a:gsLst>
              <a:gs pos="0">
                <a:srgbClr val="FF000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左右矢印 22"/>
          <p:cNvSpPr/>
          <p:nvPr/>
        </p:nvSpPr>
        <p:spPr>
          <a:xfrm>
            <a:off x="4054751" y="4833156"/>
            <a:ext cx="4981744" cy="242316"/>
          </a:xfrm>
          <a:prstGeom prst="leftRightArrow">
            <a:avLst/>
          </a:prstGeom>
          <a:gradFill flip="none" rotWithShape="1">
            <a:gsLst>
              <a:gs pos="0">
                <a:srgbClr val="FF0000"/>
              </a:gs>
              <a:gs pos="94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 flipV="1">
            <a:off x="3491880" y="3392996"/>
            <a:ext cx="0" cy="612068"/>
          </a:xfrm>
          <a:prstGeom prst="straightConnector1">
            <a:avLst/>
          </a:prstGeom>
          <a:ln w="635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 rot="16200000">
            <a:off x="2877576" y="3277929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sliced</a:t>
            </a:r>
            <a:endParaRPr kumimoji="1" lang="ja-JP" altLang="en-US" b="1" i="1" dirty="0"/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 rot="19638817">
            <a:off x="2371181" y="1533613"/>
            <a:ext cx="33855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414262" y="3933056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p~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5436096" y="3995772"/>
            <a:ext cx="849926" cy="297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左右矢印 17"/>
          <p:cNvSpPr/>
          <p:nvPr/>
        </p:nvSpPr>
        <p:spPr>
          <a:xfrm>
            <a:off x="4063952" y="5049180"/>
            <a:ext cx="4962503" cy="242316"/>
          </a:xfrm>
          <a:prstGeom prst="leftRightArrow">
            <a:avLst/>
          </a:prstGeom>
          <a:gradFill flip="none" rotWithShape="1">
            <a:gsLst>
              <a:gs pos="0">
                <a:schemeClr val="bg1"/>
              </a:gs>
              <a:gs pos="79000">
                <a:srgbClr val="92D05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716651" y="1952836"/>
            <a:ext cx="0" cy="2880320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1304518" y="1664804"/>
            <a:ext cx="824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6660232" y="5255912"/>
            <a:ext cx="1008112" cy="297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24228" y="5219908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p~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5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39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"/>
            <a:ext cx="9144000" cy="68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9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40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"/>
            <a:ext cx="9144000" cy="68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8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"/>
            <a:ext cx="9144000" cy="68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42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"/>
            <a:ext cx="9144000" cy="68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7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2"/>
            <a:ext cx="9144000" cy="685435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t="33977" r="31121" b="1130"/>
          <a:stretch/>
        </p:blipFill>
        <p:spPr bwMode="auto">
          <a:xfrm>
            <a:off x="5220072" y="1844824"/>
            <a:ext cx="3794760" cy="3226526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196233" y="1808820"/>
            <a:ext cx="959943" cy="523220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DATA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cxnSp>
        <p:nvCxnSpPr>
          <p:cNvPr id="3" name="直線コネクタ 2"/>
          <p:cNvCxnSpPr/>
          <p:nvPr/>
        </p:nvCxnSpPr>
        <p:spPr>
          <a:xfrm flipV="1">
            <a:off x="2411760" y="296652"/>
            <a:ext cx="0" cy="5904656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36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44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/>
          <a:stretch/>
        </p:blipFill>
        <p:spPr>
          <a:xfrm>
            <a:off x="-508" y="2181802"/>
            <a:ext cx="4248000" cy="3746382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/>
          <a:stretch/>
        </p:blipFill>
        <p:spPr>
          <a:xfrm>
            <a:off x="4917733" y="2135080"/>
            <a:ext cx="4203517" cy="37947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11660" y="1778096"/>
            <a:ext cx="144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1/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652120" y="1778096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-cut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899592" y="2275765"/>
            <a:ext cx="0" cy="2922711"/>
          </a:xfrm>
          <a:prstGeom prst="line">
            <a:avLst/>
          </a:prstGeom>
          <a:ln w="31750"/>
          <a:effectLst>
            <a:glow rad="127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899592" y="5198476"/>
            <a:ext cx="291632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矢印 16"/>
          <p:cNvSpPr/>
          <p:nvPr/>
        </p:nvSpPr>
        <p:spPr>
          <a:xfrm>
            <a:off x="982462" y="2858216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右矢印 95"/>
          <p:cNvSpPr/>
          <p:nvPr/>
        </p:nvSpPr>
        <p:spPr>
          <a:xfrm rot="16200000">
            <a:off x="3044206" y="4810368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131840" y="3578296"/>
            <a:ext cx="2859417" cy="9361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555776" y="4517743"/>
            <a:ext cx="12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5MeVee &lt; </a:t>
            </a:r>
            <a:r>
              <a:rPr kumimoji="1" lang="en-US" altLang="ja-JP" sz="1600" b="1" dirty="0" err="1" smtClean="0">
                <a:solidFill>
                  <a:srgbClr val="0070C0"/>
                </a:solidFill>
              </a:rPr>
              <a:t>dE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331640" y="273102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solidFill>
                  <a:srgbClr val="0070C0"/>
                </a:solidFill>
              </a:rPr>
              <a:t>1.372 &lt; 1/</a:t>
            </a:r>
            <a:r>
              <a:rPr lang="en-US" altLang="ja-JP" sz="16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b</a:t>
            </a:r>
          </a:p>
          <a:p>
            <a:pPr algn="ctr"/>
            <a:r>
              <a:rPr lang="en-US" altLang="ja-JP" sz="1600" b="1" dirty="0" smtClean="0">
                <a:solidFill>
                  <a:srgbClr val="0070C0"/>
                </a:solidFill>
              </a:rPr>
              <a:t>(</a:t>
            </a:r>
            <a:r>
              <a:rPr lang="en-US" altLang="ja-JP" sz="16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1600" b="1" baseline="-25000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1600" b="1" dirty="0" smtClean="0">
                <a:solidFill>
                  <a:srgbClr val="0070C0"/>
                </a:solidFill>
              </a:rPr>
              <a:t>&lt;1GeV/c)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88289" y="5966120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1520" y="946465"/>
            <a:ext cx="832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+</a:t>
            </a: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-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events (3 tracks) in CDS with 4 CDH </a:t>
            </a:r>
            <a:r>
              <a:rPr lang="en-US" altLang="ja-JP" sz="2000" dirty="0" smtClean="0"/>
              <a:t>hits </a:t>
            </a:r>
            <a:r>
              <a:rPr lang="en-US" altLang="ja-JP" sz="2000" smtClean="0"/>
              <a:t>are selected</a:t>
            </a:r>
            <a:endParaRPr lang="en-US" altLang="ja-JP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</a:t>
            </a:r>
            <a:r>
              <a:rPr lang="en-US" altLang="ja-JP" sz="2000" dirty="0" smtClean="0"/>
              <a:t> CDH hit with CDC-veto (outer-layer) is applied to identify the “neutral hit”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 rot="1080000">
            <a:off x="4023328" y="3731892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neutron ID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8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45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1" name="コンテンツ プレースホルダ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3"/>
          <a:stretch/>
        </p:blipFill>
        <p:spPr>
          <a:xfrm>
            <a:off x="1381392" y="1110773"/>
            <a:ext cx="6381215" cy="5663899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2900062" y="836712"/>
            <a:ext cx="3364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</a:t>
            </a:r>
            <a:r>
              <a:rPr kumimoji="1" lang="en-US" altLang="ja-JP" sz="2400" b="1" dirty="0" err="1" smtClean="0"/>
              <a:t>n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err="1"/>
              <a:t>+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700782" y="5287758"/>
            <a:ext cx="2299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(1405)p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169653" y="5287759"/>
            <a:ext cx="2299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(1520)p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2900062" y="3629323"/>
            <a:ext cx="951858" cy="163588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 flipH="1" flipV="1">
            <a:off x="4103948" y="4257092"/>
            <a:ext cx="833628" cy="100811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7"/>
          <a:stretch/>
        </p:blipFill>
        <p:spPr bwMode="auto">
          <a:xfrm>
            <a:off x="4653202" y="1304764"/>
            <a:ext cx="2475082" cy="22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円/楕円 17"/>
          <p:cNvSpPr/>
          <p:nvPr/>
        </p:nvSpPr>
        <p:spPr>
          <a:xfrm rot="1344692">
            <a:off x="5468751" y="2714072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6381627" y="2576093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flipV="1">
            <a:off x="3995936" y="5183905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63888" y="572396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355976" y="5733256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 flipV="1">
            <a:off x="4613540" y="5193196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76227" y="3897052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L(1405)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直線矢印コネクタ 28"/>
          <p:cNvCxnSpPr/>
          <p:nvPr/>
        </p:nvCxnSpPr>
        <p:spPr>
          <a:xfrm rot="5400000" flipV="1">
            <a:off x="1680834" y="3813635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71500" y="3419708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L(1520)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 rot="5400000" flipV="1">
            <a:off x="1676107" y="3336291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4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71500" y="1052736"/>
            <a:ext cx="3924436" cy="4140460"/>
          </a:xfrm>
          <a:prstGeom prst="roundRect">
            <a:avLst>
              <a:gd name="adj" fmla="val 5984"/>
            </a:avLst>
          </a:prstGeom>
          <a:solidFill>
            <a:schemeClr val="accent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6" r="6441"/>
          <a:stretch/>
        </p:blipFill>
        <p:spPr>
          <a:xfrm>
            <a:off x="4005979" y="910532"/>
            <a:ext cx="5066521" cy="481630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Y</a:t>
            </a:r>
            <a:r>
              <a:rPr lang="en-US" altLang="ja-JP" b="1" baseline="30000" dirty="0" smtClean="0"/>
              <a:t>*</a:t>
            </a:r>
            <a:r>
              <a:rPr lang="en-US" altLang="ja-JP" b="1" dirty="0" smtClean="0"/>
              <a:t> CS (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r>
              <a:rPr lang="en-US" altLang="ja-JP" b="1" dirty="0"/>
              <a:t>&lt;0.65)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7016675" y="1332921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675" y="1332921"/>
                <a:ext cx="1695785" cy="547907"/>
              </a:xfrm>
              <a:prstGeom prst="rect">
                <a:avLst/>
              </a:prstGeom>
              <a:blipFill rotWithShape="1">
                <a:blip r:embed="rId3"/>
                <a:stretch>
                  <a:fillRect l="-7194" t="-5556" r="-611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テキスト ボックス 22"/>
          <p:cNvSpPr txBox="1"/>
          <p:nvPr/>
        </p:nvSpPr>
        <p:spPr>
          <a:xfrm rot="16200000">
            <a:off x="5623658" y="1168290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6400518" y="115306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6800157" y="195489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92653" y="3131676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(1520)</a:t>
            </a:r>
            <a:endParaRPr kumimoji="1" lang="ja-JP" altLang="en-US" b="1" baseline="-25000" dirty="0">
              <a:solidFill>
                <a:srgbClr val="0070C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932040" y="1664804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4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145963" y="4823864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b="1" baseline="30000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(1385)</a:t>
            </a:r>
            <a:endParaRPr kumimoji="1" lang="ja-JP" altLang="en-US" b="1" baseline="-25000" dirty="0">
              <a:solidFill>
                <a:srgbClr val="0070C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150204" y="3537012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pn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b="1" dirty="0" smtClean="0">
                <a:solidFill>
                  <a:srgbClr val="FF0000"/>
                </a:solidFill>
              </a:rPr>
              <a:t>phases-space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cxnSp>
        <p:nvCxnSpPr>
          <p:cNvPr id="7" name="直線矢印コネクタ 6"/>
          <p:cNvCxnSpPr>
            <a:stCxn id="30" idx="2"/>
          </p:cNvCxnSpPr>
          <p:nvPr/>
        </p:nvCxnSpPr>
        <p:spPr>
          <a:xfrm flipH="1">
            <a:off x="6986955" y="3501008"/>
            <a:ext cx="383554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 flipH="1">
            <a:off x="7150204" y="4183343"/>
            <a:ext cx="727122" cy="6858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5660617" y="2126469"/>
            <a:ext cx="855599" cy="24167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図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7" y="1124745"/>
            <a:ext cx="3600398" cy="34563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2357690" y="1520788"/>
                <a:ext cx="1026178" cy="36933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i="0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ja-JP" altLang="en-US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690" y="1520788"/>
                <a:ext cx="1026178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5357" t="-8197" r="-4762" b="-245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テキスト ボックス 34"/>
          <p:cNvSpPr txBox="1"/>
          <p:nvPr/>
        </p:nvSpPr>
        <p:spPr>
          <a:xfrm>
            <a:off x="719572" y="231287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solidFill>
                  <a:srgbClr val="0070C0"/>
                </a:solidFill>
                <a:latin typeface="Symbol" panose="05050102010706020507" pitchFamily="18" charset="2"/>
              </a:rPr>
              <a:t>+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(1385)</a:t>
            </a:r>
            <a:endParaRPr kumimoji="1" lang="ja-JP" altLang="en-US" b="1" baseline="30000" dirty="0">
              <a:solidFill>
                <a:srgbClr val="0070C0"/>
              </a:solidFill>
            </a:endParaRPr>
          </a:p>
        </p:txBody>
      </p:sp>
      <p:sp>
        <p:nvSpPr>
          <p:cNvPr id="36" name="Rectangle 5"/>
          <p:cNvSpPr>
            <a:spLocks/>
          </p:cNvSpPr>
          <p:nvPr/>
        </p:nvSpPr>
        <p:spPr bwMode="auto">
          <a:xfrm>
            <a:off x="2059169" y="2319604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/>
              <p:cNvSpPr txBox="1"/>
              <p:nvPr/>
            </p:nvSpPr>
            <p:spPr>
              <a:xfrm>
                <a:off x="251520" y="1052736"/>
                <a:ext cx="35283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000" b="1" dirty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000" b="1" i="1" dirty="0">
                        <a:latin typeface="Cambria Math"/>
                        <a:ea typeface="Cambria Math"/>
                      </a:rPr>
                      <m:t>𝜦</m:t>
                    </m:r>
                  </m:oMath>
                </a14:m>
                <a:r>
                  <a:rPr lang="en-US" altLang="ja-JP" sz="2000" b="1" dirty="0" smtClean="0"/>
                  <a:t>n</a:t>
                </a:r>
                <a:r>
                  <a:rPr lang="en-US" altLang="ja-JP" sz="2000" b="1" dirty="0"/>
                  <a:t> </a:t>
                </a:r>
                <a:r>
                  <a:rPr lang="en-US" altLang="ja-JP" sz="2000" b="1" dirty="0" err="1" smtClean="0"/>
                  <a:t>n</a:t>
                </a:r>
                <a:r>
                  <a:rPr lang="en-US" altLang="ja-JP" sz="2000" b="1" baseline="-25000" dirty="0" err="1" smtClean="0"/>
                  <a:t>miss</a:t>
                </a:r>
                <a:r>
                  <a:rPr lang="en-US" altLang="ja-JP" sz="2000" b="1" dirty="0" smtClean="0"/>
                  <a:t> final state</a:t>
                </a:r>
                <a:endParaRPr kumimoji="1" lang="ja-JP" altLang="en-US" sz="2000" b="1" dirty="0"/>
              </a:p>
            </p:txBody>
          </p:sp>
        </mc:Choice>
        <mc:Fallback xmlns="">
          <p:sp>
            <p:nvSpPr>
              <p:cNvPr id="37" name="テキスト ボックス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52736"/>
                <a:ext cx="3528392" cy="400110"/>
              </a:xfrm>
              <a:prstGeom prst="rect">
                <a:avLst/>
              </a:prstGeom>
              <a:blipFill rotWithShape="1">
                <a:blip r:embed="rId6"/>
                <a:stretch>
                  <a:fillRect t="-7692" b="-2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線矢印コネクタ 40"/>
          <p:cNvCxnSpPr/>
          <p:nvPr/>
        </p:nvCxnSpPr>
        <p:spPr>
          <a:xfrm>
            <a:off x="1382853" y="2633051"/>
            <a:ext cx="430997" cy="355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2461922" y="2915558"/>
            <a:ext cx="13179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pL</a:t>
            </a:r>
            <a:r>
              <a:rPr kumimoji="1" lang="en-US" altLang="ja-JP" sz="1600" b="1" dirty="0" err="1" smtClean="0">
                <a:solidFill>
                  <a:srgbClr val="FF0000"/>
                </a:solidFill>
              </a:rPr>
              <a:t>pn</a:t>
            </a:r>
            <a:endParaRPr lang="en-US" altLang="ja-JP" sz="1600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1600" b="1" dirty="0" smtClean="0">
                <a:solidFill>
                  <a:srgbClr val="FF0000"/>
                </a:solidFill>
              </a:rPr>
              <a:t>phases-space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46" name="直線矢印コネクタ 45"/>
          <p:cNvCxnSpPr>
            <a:stCxn id="45" idx="2"/>
          </p:cNvCxnSpPr>
          <p:nvPr/>
        </p:nvCxnSpPr>
        <p:spPr>
          <a:xfrm flipH="1">
            <a:off x="2686744" y="3500333"/>
            <a:ext cx="434173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1286565" y="1601868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 smtClean="0"/>
              <a:t>M(</a:t>
            </a:r>
            <a:r>
              <a:rPr kumimoji="1" lang="en-US" altLang="ja-JP" sz="1100" b="1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1100" b="1" dirty="0" smtClean="0"/>
              <a:t>)</a:t>
            </a:r>
            <a:endParaRPr kumimoji="1" lang="ja-JP" altLang="en-US" sz="1100" b="1" dirty="0"/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1777031" y="1606140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 smtClean="0"/>
              <a:t>M(K</a:t>
            </a:r>
            <a:r>
              <a:rPr kumimoji="1" lang="en-US" altLang="ja-JP" sz="1100" b="1" baseline="30000" dirty="0" smtClean="0"/>
              <a:t>-</a:t>
            </a:r>
            <a:r>
              <a:rPr kumimoji="1" lang="en-US" altLang="ja-JP" sz="1100" b="1" dirty="0" smtClean="0"/>
              <a:t>p)</a:t>
            </a:r>
            <a:endParaRPr kumimoji="1" lang="ja-JP" altLang="en-US" sz="11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98788" y="4581128"/>
            <a:ext cx="4005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chemeClr val="bg1"/>
                </a:solidFill>
              </a:rPr>
              <a:t>we assume </a:t>
            </a:r>
            <a:r>
              <a:rPr lang="en-US" altLang="ja-JP" sz="1600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aseline="30000" dirty="0">
                <a:solidFill>
                  <a:schemeClr val="bg1"/>
                </a:solidFill>
                <a:latin typeface="Symbol" panose="05050102010706020507" pitchFamily="18" charset="2"/>
              </a:rPr>
              <a:t>0</a:t>
            </a:r>
            <a:r>
              <a:rPr lang="en-US" altLang="ja-JP" sz="1600" dirty="0">
                <a:solidFill>
                  <a:schemeClr val="bg1"/>
                </a:solidFill>
              </a:rPr>
              <a:t>(1385) CS at </a:t>
            </a:r>
            <a:r>
              <a:rPr lang="en-US" altLang="ja-JP" sz="1600" dirty="0" smtClean="0">
                <a:solidFill>
                  <a:schemeClr val="bg1"/>
                </a:solidFill>
              </a:rPr>
              <a:t>1.0 </a:t>
            </a:r>
            <a:r>
              <a:rPr lang="en-US" altLang="ja-JP" sz="1600" dirty="0">
                <a:solidFill>
                  <a:schemeClr val="bg1"/>
                </a:solidFill>
              </a:rPr>
              <a:t>GeV/c to be:</a:t>
            </a:r>
          </a:p>
          <a:p>
            <a:pPr algn="ctr"/>
            <a:r>
              <a:rPr lang="en-US" altLang="ja-JP" sz="1600" b="1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dirty="0">
                <a:solidFill>
                  <a:schemeClr val="bg1"/>
                </a:solidFill>
              </a:rPr>
              <a:t>(</a:t>
            </a:r>
            <a:r>
              <a:rPr lang="en-US" altLang="ja-JP" sz="1600" b="1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baseline="30000" dirty="0">
                <a:solidFill>
                  <a:schemeClr val="bg1"/>
                </a:solidFill>
              </a:rPr>
              <a:t>*0</a:t>
            </a:r>
            <a:r>
              <a:rPr lang="en-US" altLang="ja-JP" sz="1600" b="1" dirty="0">
                <a:solidFill>
                  <a:schemeClr val="bg1"/>
                </a:solidFill>
              </a:rPr>
              <a:t>) 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~ 1-2*</a:t>
            </a:r>
            <a:r>
              <a:rPr lang="en-US" altLang="ja-JP" sz="1600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(</a:t>
            </a:r>
            <a:r>
              <a:rPr lang="en-US" altLang="ja-JP" sz="1600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baseline="30000" dirty="0" smtClean="0">
                <a:solidFill>
                  <a:schemeClr val="bg1"/>
                </a:solidFill>
              </a:rPr>
              <a:t>*+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7" name="正方形/長方形 46"/>
          <p:cNvSpPr/>
          <p:nvPr/>
        </p:nvSpPr>
        <p:spPr>
          <a:xfrm>
            <a:off x="1122203" y="5553236"/>
            <a:ext cx="69421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altLang="ja-JP" sz="2400" dirty="0"/>
              <a:t>K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 + </a:t>
            </a:r>
            <a:r>
              <a:rPr lang="en-US" altLang="ja-JP" sz="2400" baseline="30000" dirty="0"/>
              <a:t>3</a:t>
            </a:r>
            <a:r>
              <a:rPr lang="en-US" altLang="ja-JP" sz="2400" dirty="0"/>
              <a:t>He </a:t>
            </a:r>
            <a:r>
              <a:rPr lang="en-US" altLang="ja-JP" sz="2400" dirty="0"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  <a:sym typeface="Wingdings" panose="05000000000000000000" pitchFamily="2" charset="2"/>
              </a:rPr>
              <a:t>0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(1385</a:t>
            </a:r>
            <a:r>
              <a:rPr lang="en-US" altLang="ja-JP" sz="2400" b="1" dirty="0">
                <a:sym typeface="Wingdings" panose="05000000000000000000" pitchFamily="2" charset="2"/>
              </a:rPr>
              <a:t>)</a:t>
            </a:r>
            <a:r>
              <a:rPr lang="en-US" altLang="ja-JP" sz="2400" dirty="0">
                <a:sym typeface="Wingdings" panose="05000000000000000000" pitchFamily="2" charset="2"/>
              </a:rPr>
              <a:t> + p + n: ~ </a:t>
            </a:r>
            <a:r>
              <a:rPr lang="en-US" altLang="ja-JP" sz="2400" dirty="0" smtClean="0"/>
              <a:t>40-80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r>
              <a:rPr lang="en-US" altLang="ja-JP" sz="2400" dirty="0" smtClean="0"/>
              <a:t> (assumption)</a:t>
            </a:r>
            <a:endParaRPr lang="ja-JP" altLang="en-US" sz="2400" dirty="0"/>
          </a:p>
          <a:p>
            <a:pPr marL="0" lvl="1"/>
            <a:r>
              <a:rPr lang="en-US" altLang="ja-JP" sz="2400" dirty="0" smtClean="0"/>
              <a:t>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 + </a:t>
            </a:r>
            <a:r>
              <a:rPr lang="en-US" altLang="ja-JP" sz="2400" baseline="30000" dirty="0" smtClean="0"/>
              <a:t>3</a:t>
            </a:r>
            <a:r>
              <a:rPr lang="en-US" altLang="ja-JP" sz="2400" dirty="0" smtClean="0"/>
              <a:t>He </a:t>
            </a:r>
            <a:r>
              <a:rPr lang="en-US" altLang="ja-JP" sz="2400" dirty="0" smtClean="0"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(1405)</a:t>
            </a:r>
            <a:r>
              <a:rPr lang="en-US" altLang="ja-JP" sz="2400" dirty="0" smtClean="0">
                <a:sym typeface="Wingdings" panose="05000000000000000000" pitchFamily="2" charset="2"/>
              </a:rPr>
              <a:t> + p + n:  ~ </a:t>
            </a:r>
            <a:r>
              <a:rPr lang="en-US" altLang="ja-JP" sz="2400" dirty="0" smtClean="0"/>
              <a:t>130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endParaRPr lang="ja-JP" altLang="en-US" sz="2400" dirty="0" smtClean="0"/>
          </a:p>
          <a:p>
            <a:pPr marL="0" lvl="1"/>
            <a:r>
              <a:rPr lang="en-US" altLang="ja-JP" sz="2400" dirty="0" smtClean="0"/>
              <a:t>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+ </a:t>
            </a:r>
            <a:r>
              <a:rPr lang="en-US" altLang="ja-JP" sz="2400" baseline="30000" dirty="0"/>
              <a:t>3</a:t>
            </a:r>
            <a:r>
              <a:rPr lang="en-US" altLang="ja-JP" sz="2400" dirty="0"/>
              <a:t>He </a:t>
            </a:r>
            <a:r>
              <a:rPr lang="en-US" altLang="ja-JP" sz="2400" dirty="0">
                <a:sym typeface="Wingdings" panose="05000000000000000000" pitchFamily="2" charset="2"/>
              </a:rPr>
              <a:t> </a:t>
            </a:r>
            <a:r>
              <a:rPr lang="en-US" altLang="ja-JP" sz="24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>
                <a:sym typeface="Wingdings" panose="05000000000000000000" pitchFamily="2" charset="2"/>
              </a:rPr>
              <a:t>(1520)</a:t>
            </a:r>
            <a:r>
              <a:rPr lang="en-US" altLang="ja-JP" sz="2400" dirty="0">
                <a:sym typeface="Wingdings" panose="05000000000000000000" pitchFamily="2" charset="2"/>
              </a:rPr>
              <a:t> + p + </a:t>
            </a:r>
            <a:r>
              <a:rPr lang="en-US" altLang="ja-JP" sz="2400" dirty="0" smtClean="0">
                <a:sym typeface="Wingdings" panose="05000000000000000000" pitchFamily="2" charset="2"/>
              </a:rPr>
              <a:t>n:  ~ 70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r>
              <a:rPr lang="en-US" altLang="ja-JP" sz="2400" dirty="0" smtClean="0">
                <a:sym typeface="Wingdings" panose="05000000000000000000" pitchFamily="2" charset="2"/>
              </a:rPr>
              <a:t> </a:t>
            </a:r>
            <a:endParaRPr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9021" y="2672916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~ 40 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sz="1600" b="1" dirty="0" err="1" smtClean="0"/>
              <a:t>b</a:t>
            </a:r>
            <a:endParaRPr kumimoji="1" lang="ja-JP" altLang="en-US" sz="16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94900" y="2463657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= 3.0 nb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</a:t>
            </a:r>
            <a:endParaRPr kumimoji="1" lang="ja-JP" altLang="en-US" sz="24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2015716" y="4004389"/>
            <a:ext cx="4176464" cy="919359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 rot="768800">
            <a:off x="4526725" y="4337158"/>
            <a:ext cx="1416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assumption</a:t>
            </a:r>
            <a:endParaRPr kumimoji="1" lang="ja-JP" altLang="en-US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/>
              <p:cNvSpPr txBox="1"/>
              <p:nvPr/>
            </p:nvSpPr>
            <p:spPr>
              <a:xfrm>
                <a:off x="4968044" y="724634"/>
                <a:ext cx="35283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ja-JP" altLang="en-US" sz="2000" b="1" i="1" dirty="0" smtClean="0">
                        <a:latin typeface="Cambria Math"/>
                      </a:rPr>
                      <m:t>𝝅</m:t>
                    </m:r>
                    <m:r>
                      <a:rPr lang="ja-JP" altLang="en-US" sz="2000" b="1" i="1" dirty="0" smtClean="0">
                        <a:latin typeface="Cambria Math"/>
                        <a:ea typeface="Cambria Math"/>
                      </a:rPr>
                      <m:t>𝚺</m:t>
                    </m:r>
                  </m:oMath>
                </a14:m>
                <a:r>
                  <a:rPr lang="en-US" altLang="ja-JP" sz="2000" b="1" dirty="0" smtClean="0"/>
                  <a:t>p</a:t>
                </a:r>
                <a:r>
                  <a:rPr lang="en-US" altLang="ja-JP" sz="2000" b="1" dirty="0"/>
                  <a:t> </a:t>
                </a:r>
                <a:r>
                  <a:rPr lang="en-US" altLang="ja-JP" sz="2000" b="1" dirty="0" err="1" smtClean="0"/>
                  <a:t>n</a:t>
                </a:r>
                <a:r>
                  <a:rPr lang="en-US" altLang="ja-JP" sz="2000" b="1" baseline="-25000" dirty="0" err="1" smtClean="0"/>
                  <a:t>miss</a:t>
                </a:r>
                <a:r>
                  <a:rPr lang="en-US" altLang="ja-JP" sz="2000" b="1" dirty="0" smtClean="0"/>
                  <a:t> final state</a:t>
                </a:r>
                <a:endParaRPr kumimoji="1" lang="ja-JP" altLang="en-US" sz="2000" b="1" dirty="0"/>
              </a:p>
            </p:txBody>
          </p:sp>
        </mc:Choice>
        <mc:Fallback xmlns="">
          <p:sp>
            <p:nvSpPr>
              <p:cNvPr id="33" name="テキスト ボックス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044" y="724634"/>
                <a:ext cx="3528392" cy="400110"/>
              </a:xfrm>
              <a:prstGeom prst="rect">
                <a:avLst/>
              </a:prstGeom>
              <a:blipFill rotWithShape="1">
                <a:blip r:embed="rId7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814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kuma\Desktop\fit_piSpn_2S-2_woL14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00" y="518688"/>
            <a:ext cx="5219341" cy="42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7" r="7282"/>
          <a:stretch/>
        </p:blipFill>
        <p:spPr>
          <a:xfrm>
            <a:off x="1926000" y="829994"/>
            <a:ext cx="4842244" cy="396715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9" r="4366"/>
          <a:stretch/>
        </p:blipFill>
        <p:spPr>
          <a:xfrm>
            <a:off x="1835697" y="4374822"/>
            <a:ext cx="5394137" cy="24745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>
                <a:latin typeface="+mn-lt"/>
              </a:rPr>
              <a:t>p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16200000">
            <a:off x="1781323" y="5229136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2676380" y="5625244"/>
            <a:ext cx="3870028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627785" y="2545740"/>
            <a:ext cx="121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2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752021" y="1376772"/>
            <a:ext cx="2140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4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&lt;0.65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GeV/c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3589150" y="3016116"/>
            <a:ext cx="406787" cy="98894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3563889" y="5625244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2447765" y="5873206"/>
            <a:ext cx="11144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&lt;0.65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3170606" y="1128977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err="1" smtClean="0"/>
              <a:t>p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5" name="テキスト ボックス 24"/>
          <p:cNvSpPr txBox="1"/>
          <p:nvPr/>
        </p:nvSpPr>
        <p:spPr>
          <a:xfrm rot="16200000">
            <a:off x="3608911" y="1145335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pp)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4875758" y="973813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758" y="973813"/>
                <a:ext cx="1670650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5"/>
          <p:cNvSpPr>
            <a:spLocks/>
          </p:cNvSpPr>
          <p:nvPr/>
        </p:nvSpPr>
        <p:spPr bwMode="auto">
          <a:xfrm rot="19417915">
            <a:off x="4672200" y="2073151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727453" y="2169901"/>
            <a:ext cx="2835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0070C0"/>
                </a:solidFill>
              </a:rPr>
              <a:t>Corresponding to</a:t>
            </a:r>
          </a:p>
          <a:p>
            <a:pPr algn="ctr"/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(1405) mass-region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cxnSp>
        <p:nvCxnSpPr>
          <p:cNvPr id="29" name="直線矢印コネクタ 28"/>
          <p:cNvCxnSpPr>
            <a:stCxn id="38" idx="2"/>
          </p:cNvCxnSpPr>
          <p:nvPr/>
        </p:nvCxnSpPr>
        <p:spPr>
          <a:xfrm flipH="1">
            <a:off x="4463988" y="3000898"/>
            <a:ext cx="2681353" cy="100416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67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r="9617"/>
          <a:stretch/>
        </p:blipFill>
        <p:spPr>
          <a:xfrm>
            <a:off x="448554" y="3969059"/>
            <a:ext cx="3987135" cy="28579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10011"/>
          <a:stretch/>
        </p:blipFill>
        <p:spPr>
          <a:xfrm>
            <a:off x="4767756" y="3969060"/>
            <a:ext cx="3970999" cy="2857929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4572000" y="908720"/>
            <a:ext cx="4284476" cy="2970075"/>
            <a:chOff x="83397" y="990748"/>
            <a:chExt cx="2817641" cy="266024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r="27617"/>
            <a:stretch/>
          </p:blipFill>
          <p:spPr bwMode="auto">
            <a:xfrm>
              <a:off x="83397" y="990748"/>
              <a:ext cx="2817641" cy="26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フリーフォーム 13"/>
            <p:cNvSpPr/>
            <p:nvPr/>
          </p:nvSpPr>
          <p:spPr>
            <a:xfrm>
              <a:off x="603447" y="2280672"/>
              <a:ext cx="1374163" cy="1048258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/>
            <p:cNvSpPr/>
            <p:nvPr/>
          </p:nvSpPr>
          <p:spPr>
            <a:xfrm>
              <a:off x="603447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14619" y="2881463"/>
              <a:ext cx="905057" cy="468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Detector </a:t>
            </a:r>
            <a:r>
              <a:rPr lang="en-US" altLang="ja-JP" b="1" dirty="0" smtClean="0"/>
              <a:t>Acceptance: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 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6510701" y="944724"/>
            <a:ext cx="0" cy="557132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244408" y="4077072"/>
            <a:ext cx="0" cy="2483915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622975" y="5937004"/>
            <a:ext cx="1018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lang="en-US" altLang="ja-JP" sz="1400" b="1" dirty="0" smtClean="0">
                <a:solidFill>
                  <a:srgbClr val="0070C0"/>
                </a:solidFill>
              </a:rPr>
              <a:t>acceptance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49" name="直線コネクタ 48"/>
          <p:cNvCxnSpPr/>
          <p:nvPr/>
        </p:nvCxnSpPr>
        <p:spPr>
          <a:xfrm>
            <a:off x="8244408" y="980728"/>
            <a:ext cx="0" cy="256213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/>
              <p:cNvSpPr txBox="1"/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4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2" name="テキスト ボックス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887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/>
          <p:cNvSpPr txBox="1"/>
          <p:nvPr/>
        </p:nvSpPr>
        <p:spPr>
          <a:xfrm rot="16200000">
            <a:off x="6028101" y="5692344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735352" y="573718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57" name="コンテンツ プレースホルダー 10"/>
          <p:cNvSpPr txBox="1">
            <a:spLocks/>
          </p:cNvSpPr>
          <p:nvPr/>
        </p:nvSpPr>
        <p:spPr>
          <a:xfrm>
            <a:off x="-508" y="958863"/>
            <a:ext cx="5040560" cy="26501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acceptance is different between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At </a:t>
            </a:r>
            <a:r>
              <a:rPr lang="en-US" altLang="ja-JP" sz="2400" dirty="0" smtClean="0"/>
              <a:t>cos</a:t>
            </a:r>
            <a:r>
              <a:rPr lang="en-US" altLang="ja-JP" sz="2400" dirty="0" smtClean="0">
                <a:latin typeface="Symbol" panose="05050102010706020507" pitchFamily="18" charset="2"/>
              </a:rPr>
              <a:t>q</a:t>
            </a:r>
            <a:r>
              <a:rPr lang="en-US" altLang="ja-JP" sz="2400" baseline="-25000" dirty="0" smtClean="0"/>
              <a:t>n</a:t>
            </a:r>
            <a:r>
              <a:rPr lang="en-US" altLang="ja-JP" sz="2400" dirty="0" smtClean="0"/>
              <a:t>~1: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   flat acceptance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pS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limited </a:t>
            </a:r>
            <a:r>
              <a:rPr lang="en-US" altLang="ja-JP" dirty="0"/>
              <a:t>acceptance below </a:t>
            </a:r>
            <a:r>
              <a:rPr lang="en-US" altLang="ja-JP" dirty="0" smtClean="0"/>
              <a:t>the threshold</a:t>
            </a:r>
          </a:p>
        </p:txBody>
      </p:sp>
      <p:sp>
        <p:nvSpPr>
          <p:cNvPr id="58" name="Rectangle 5"/>
          <p:cNvSpPr>
            <a:spLocks/>
          </p:cNvSpPr>
          <p:nvPr/>
        </p:nvSpPr>
        <p:spPr bwMode="auto">
          <a:xfrm>
            <a:off x="4648532" y="306581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4644008" y="602128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フリーフォーム 23"/>
          <p:cNvSpPr/>
          <p:nvPr/>
        </p:nvSpPr>
        <p:spPr>
          <a:xfrm>
            <a:off x="6277679" y="4041068"/>
            <a:ext cx="1570685" cy="2474984"/>
          </a:xfrm>
          <a:custGeom>
            <a:avLst/>
            <a:gdLst>
              <a:gd name="connsiteX0" fmla="*/ 171063 w 1579432"/>
              <a:gd name="connsiteY0" fmla="*/ 0 h 2112532"/>
              <a:gd name="connsiteX1" fmla="*/ 84295 w 1579432"/>
              <a:gd name="connsiteY1" fmla="*/ 186885 h 2112532"/>
              <a:gd name="connsiteX2" fmla="*/ 57597 w 1579432"/>
              <a:gd name="connsiteY2" fmla="*/ 293676 h 2112532"/>
              <a:gd name="connsiteX3" fmla="*/ 10876 w 1579432"/>
              <a:gd name="connsiteY3" fmla="*/ 427165 h 2112532"/>
              <a:gd name="connsiteX4" fmla="*/ 4202 w 1579432"/>
              <a:gd name="connsiteY4" fmla="*/ 594026 h 2112532"/>
              <a:gd name="connsiteX5" fmla="*/ 64272 w 1579432"/>
              <a:gd name="connsiteY5" fmla="*/ 740864 h 2112532"/>
              <a:gd name="connsiteX6" fmla="*/ 171063 w 1579432"/>
              <a:gd name="connsiteY6" fmla="*/ 907726 h 2112532"/>
              <a:gd name="connsiteX7" fmla="*/ 304552 w 1579432"/>
              <a:gd name="connsiteY7" fmla="*/ 1027866 h 2112532"/>
              <a:gd name="connsiteX8" fmla="*/ 471413 w 1579432"/>
              <a:gd name="connsiteY8" fmla="*/ 1181378 h 2112532"/>
              <a:gd name="connsiteX9" fmla="*/ 818485 w 1579432"/>
              <a:gd name="connsiteY9" fmla="*/ 1261472 h 2112532"/>
              <a:gd name="connsiteX10" fmla="*/ 992021 w 1579432"/>
              <a:gd name="connsiteY10" fmla="*/ 1341565 h 2112532"/>
              <a:gd name="connsiteX11" fmla="*/ 1218952 w 1579432"/>
              <a:gd name="connsiteY11" fmla="*/ 1461705 h 2112532"/>
              <a:gd name="connsiteX12" fmla="*/ 1339092 w 1579432"/>
              <a:gd name="connsiteY12" fmla="*/ 1548473 h 2112532"/>
              <a:gd name="connsiteX13" fmla="*/ 1459232 w 1579432"/>
              <a:gd name="connsiteY13" fmla="*/ 1688637 h 2112532"/>
              <a:gd name="connsiteX14" fmla="*/ 1505953 w 1579432"/>
              <a:gd name="connsiteY14" fmla="*/ 1782079 h 2112532"/>
              <a:gd name="connsiteX15" fmla="*/ 1546000 w 1579432"/>
              <a:gd name="connsiteY15" fmla="*/ 1875521 h 2112532"/>
              <a:gd name="connsiteX16" fmla="*/ 1559349 w 1579432"/>
              <a:gd name="connsiteY16" fmla="*/ 1975638 h 2112532"/>
              <a:gd name="connsiteX17" fmla="*/ 1579372 w 1579432"/>
              <a:gd name="connsiteY17" fmla="*/ 2109127 h 2112532"/>
              <a:gd name="connsiteX18" fmla="*/ 1566024 w 1579432"/>
              <a:gd name="connsiteY18" fmla="*/ 2075755 h 211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9432" h="2112532">
                <a:moveTo>
                  <a:pt x="171063" y="0"/>
                </a:moveTo>
                <a:cubicBezTo>
                  <a:pt x="137134" y="68969"/>
                  <a:pt x="103206" y="137939"/>
                  <a:pt x="84295" y="186885"/>
                </a:cubicBezTo>
                <a:cubicBezTo>
                  <a:pt x="65384" y="235831"/>
                  <a:pt x="69833" y="253629"/>
                  <a:pt x="57597" y="293676"/>
                </a:cubicBezTo>
                <a:cubicBezTo>
                  <a:pt x="45361" y="333723"/>
                  <a:pt x="19775" y="377107"/>
                  <a:pt x="10876" y="427165"/>
                </a:cubicBezTo>
                <a:cubicBezTo>
                  <a:pt x="1977" y="477223"/>
                  <a:pt x="-4697" y="541743"/>
                  <a:pt x="4202" y="594026"/>
                </a:cubicBezTo>
                <a:cubicBezTo>
                  <a:pt x="13101" y="646309"/>
                  <a:pt x="36462" y="688581"/>
                  <a:pt x="64272" y="740864"/>
                </a:cubicBezTo>
                <a:cubicBezTo>
                  <a:pt x="92082" y="793147"/>
                  <a:pt x="131016" y="859892"/>
                  <a:pt x="171063" y="907726"/>
                </a:cubicBezTo>
                <a:cubicBezTo>
                  <a:pt x="211110" y="955560"/>
                  <a:pt x="304552" y="1027866"/>
                  <a:pt x="304552" y="1027866"/>
                </a:cubicBezTo>
                <a:cubicBezTo>
                  <a:pt x="354610" y="1073475"/>
                  <a:pt x="385758" y="1142444"/>
                  <a:pt x="471413" y="1181378"/>
                </a:cubicBezTo>
                <a:cubicBezTo>
                  <a:pt x="557068" y="1220312"/>
                  <a:pt x="731717" y="1234774"/>
                  <a:pt x="818485" y="1261472"/>
                </a:cubicBezTo>
                <a:cubicBezTo>
                  <a:pt x="905253" y="1288170"/>
                  <a:pt x="925277" y="1308193"/>
                  <a:pt x="992021" y="1341565"/>
                </a:cubicBezTo>
                <a:cubicBezTo>
                  <a:pt x="1058766" y="1374937"/>
                  <a:pt x="1161107" y="1427220"/>
                  <a:pt x="1218952" y="1461705"/>
                </a:cubicBezTo>
                <a:cubicBezTo>
                  <a:pt x="1276797" y="1496190"/>
                  <a:pt x="1299045" y="1510651"/>
                  <a:pt x="1339092" y="1548473"/>
                </a:cubicBezTo>
                <a:cubicBezTo>
                  <a:pt x="1379139" y="1586295"/>
                  <a:pt x="1431422" y="1649703"/>
                  <a:pt x="1459232" y="1688637"/>
                </a:cubicBezTo>
                <a:cubicBezTo>
                  <a:pt x="1487042" y="1727571"/>
                  <a:pt x="1491492" y="1750932"/>
                  <a:pt x="1505953" y="1782079"/>
                </a:cubicBezTo>
                <a:cubicBezTo>
                  <a:pt x="1520414" y="1813226"/>
                  <a:pt x="1537101" y="1843261"/>
                  <a:pt x="1546000" y="1875521"/>
                </a:cubicBezTo>
                <a:cubicBezTo>
                  <a:pt x="1554899" y="1907781"/>
                  <a:pt x="1553787" y="1936704"/>
                  <a:pt x="1559349" y="1975638"/>
                </a:cubicBezTo>
                <a:cubicBezTo>
                  <a:pt x="1564911" y="2014572"/>
                  <a:pt x="1578260" y="2092441"/>
                  <a:pt x="1579372" y="2109127"/>
                </a:cubicBezTo>
                <a:cubicBezTo>
                  <a:pt x="1580484" y="2125813"/>
                  <a:pt x="1566024" y="2075755"/>
                  <a:pt x="1566024" y="2075755"/>
                </a:cubicBezTo>
              </a:path>
            </a:pathLst>
          </a:cu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𝒏</m:t>
                    </m:r>
                  </m:oMath>
                </a14:m>
                <a:r>
                  <a:rPr lang="en-US" altLang="ja-JP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-PS MC</a:t>
                </a:r>
              </a:p>
              <a:p>
                <a:pPr algn="ctr"/>
                <a:r>
                  <a:rPr lang="en-US" altLang="ja-JP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w/ detector acceptance</a:t>
                </a:r>
                <a:endParaRPr lang="ja-JP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blipFill rotWithShape="1">
                <a:blip r:embed="rId7"/>
                <a:stretch>
                  <a:fillRect l="-3529" t="-4000" r="-4471" b="-1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>
          <a:xfrm>
            <a:off x="287524" y="3878794"/>
            <a:ext cx="4392488" cy="299051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707621" y="536830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1456682" y="537019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239480" y="99424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22423" y="404106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943753" y="4041068"/>
            <a:ext cx="508473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MC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7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 kumimoji="1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mbol" panose="05050102010706020507" pitchFamily="18" charset="2"/>
            <a:ea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29163</TotalTime>
  <Words>2215</Words>
  <Application>Microsoft Office PowerPoint</Application>
  <PresentationFormat>画面に合わせる (4:3)</PresentationFormat>
  <Paragraphs>557</Paragraphs>
  <Slides>48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49" baseType="lpstr">
      <vt:lpstr>Office ​​テーマ</vt:lpstr>
      <vt:lpstr>Search for the Kaonic Bound State  KbarNN at J-PARC</vt:lpstr>
      <vt:lpstr>Kaonic Nuclei</vt:lpstr>
      <vt:lpstr>Present Status of KbarNN = “K-pp”</vt:lpstr>
      <vt:lpstr>J-PARC E15 Experiment</vt:lpstr>
      <vt:lpstr>“K-pp” in 3He(K-,Lp)n</vt:lpstr>
      <vt:lpstr>Experimental Setup @ K1.8BR</vt:lpstr>
      <vt:lpstr>3He + K-  L p n Selection</vt:lpstr>
      <vt:lpstr>IM(Lp) vs. cos(qnCM)</vt:lpstr>
      <vt:lpstr>IM(Lp) vs. Momentum Transfer qKn</vt:lpstr>
      <vt:lpstr>IM(Lp) vs. Momentum Transfer qKn</vt:lpstr>
      <vt:lpstr>PowerPoint プレゼンテーション</vt:lpstr>
      <vt:lpstr>PowerPoint プレゼンテーション</vt:lpstr>
      <vt:lpstr>PowerPoint プレゼンテーション</vt:lpstr>
      <vt:lpstr>Present Status of “K-pp”</vt:lpstr>
      <vt:lpstr>L(1405) in 3He(K-,pSp)n</vt:lpstr>
      <vt:lpstr>PowerPoint プレゼンテーション</vt:lpstr>
      <vt:lpstr>K- 3He  pSpn @ E15</vt:lpstr>
      <vt:lpstr>pSpn Events</vt:lpstr>
      <vt:lpstr>IM(pS) vs. cos(qnCM)</vt:lpstr>
      <vt:lpstr>IM(pS) vs. Momentum Transfer qKn</vt:lpstr>
      <vt:lpstr>Y* CS (qKn&lt;0.65)</vt:lpstr>
      <vt:lpstr>Production of L(1405)p and “K-pp”</vt:lpstr>
      <vt:lpstr>“K-pp” in 3He(K-,pSp)n</vt:lpstr>
      <vt:lpstr>PowerPoint プレゼンテーション</vt:lpstr>
      <vt:lpstr>PowerPoint プレゼンテーション</vt:lpstr>
      <vt:lpstr>IM(pSp) vs. cos(qnCM)</vt:lpstr>
      <vt:lpstr>IM(pSp) vs. Momentum Transfer qKn</vt:lpstr>
      <vt:lpstr>PowerPoint プレゼンテーション</vt:lpstr>
      <vt:lpstr>IM(π^± Σ^∓) vs. IM(π^± Σ^∓ p)</vt:lpstr>
      <vt:lpstr>Conclusions</vt:lpstr>
      <vt:lpstr>What we have to do next</vt:lpstr>
      <vt:lpstr>Thank You!</vt:lpstr>
      <vt:lpstr>Spares</vt:lpstr>
      <vt:lpstr>KbarN interaction - A good probe for low-energy QCD </vt:lpstr>
      <vt:lpstr>PowerPoint プレゼンテーション</vt:lpstr>
      <vt:lpstr>A Theoretical Interpretation of E15</vt:lpstr>
      <vt:lpstr>KbarNN or NOT? --- Other Possibilities</vt:lpstr>
      <vt:lpstr>3He(K-,Lp)n: Decay Channel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Neutron ID with CDS</vt:lpstr>
      <vt:lpstr>L*pn Events</vt:lpstr>
      <vt:lpstr>Y* CS (qKn&lt;0.65)</vt:lpstr>
      <vt:lpstr>IM(pSp) vs. Momentum Transfer qKn</vt:lpstr>
      <vt:lpstr>Detector Acceptance: Lp vs. pSp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2154</cp:revision>
  <cp:lastPrinted>2018-06-05T13:14:45Z</cp:lastPrinted>
  <dcterms:created xsi:type="dcterms:W3CDTF">2013-09-03T00:26:31Z</dcterms:created>
  <dcterms:modified xsi:type="dcterms:W3CDTF">2018-06-10T12:16:54Z</dcterms:modified>
</cp:coreProperties>
</file>