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318" r:id="rId4"/>
    <p:sldId id="259" r:id="rId5"/>
    <p:sldId id="261" r:id="rId6"/>
    <p:sldId id="267" r:id="rId7"/>
    <p:sldId id="266" r:id="rId8"/>
    <p:sldId id="268" r:id="rId9"/>
    <p:sldId id="269" r:id="rId10"/>
    <p:sldId id="270" r:id="rId11"/>
    <p:sldId id="272" r:id="rId12"/>
    <p:sldId id="273" r:id="rId13"/>
    <p:sldId id="274" r:id="rId14"/>
    <p:sldId id="275" r:id="rId15"/>
    <p:sldId id="276" r:id="rId16"/>
    <p:sldId id="279" r:id="rId17"/>
    <p:sldId id="286" r:id="rId18"/>
    <p:sldId id="284" r:id="rId19"/>
    <p:sldId id="285" r:id="rId20"/>
    <p:sldId id="287" r:id="rId21"/>
    <p:sldId id="281" r:id="rId22"/>
    <p:sldId id="320" r:id="rId23"/>
    <p:sldId id="282" r:id="rId24"/>
    <p:sldId id="315" r:id="rId25"/>
    <p:sldId id="291" r:id="rId26"/>
    <p:sldId id="293" r:id="rId27"/>
    <p:sldId id="330" r:id="rId28"/>
    <p:sldId id="297" r:id="rId29"/>
    <p:sldId id="326" r:id="rId30"/>
    <p:sldId id="299" r:id="rId31"/>
    <p:sldId id="305" r:id="rId32"/>
    <p:sldId id="301" r:id="rId33"/>
    <p:sldId id="307" r:id="rId34"/>
    <p:sldId id="308" r:id="rId35"/>
    <p:sldId id="309" r:id="rId36"/>
    <p:sldId id="302" r:id="rId37"/>
    <p:sldId id="303" r:id="rId38"/>
    <p:sldId id="304" r:id="rId39"/>
    <p:sldId id="313" r:id="rId40"/>
    <p:sldId id="327" r:id="rId41"/>
    <p:sldId id="328" r:id="rId42"/>
    <p:sldId id="335" r:id="rId43"/>
    <p:sldId id="314" r:id="rId44"/>
    <p:sldId id="311" r:id="rId45"/>
    <p:sldId id="321" r:id="rId46"/>
    <p:sldId id="322" r:id="rId47"/>
    <p:sldId id="324" r:id="rId48"/>
    <p:sldId id="329" r:id="rId49"/>
    <p:sldId id="317" r:id="rId50"/>
    <p:sldId id="323" r:id="rId51"/>
    <p:sldId id="325" r:id="rId52"/>
    <p:sldId id="332" r:id="rId53"/>
    <p:sldId id="331" r:id="rId54"/>
    <p:sldId id="333" r:id="rId55"/>
    <p:sldId id="334" r:id="rId56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7" d="100"/>
          <a:sy n="117" d="100"/>
        </p:scale>
        <p:origin x="-1411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C6C88-65FE-42DA-A6F9-69121F6E3BB5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12330-C050-49DA-AFDF-FB7BE36F5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592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AB7B-9B73-48D6-934B-5D11E44C30B6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67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37E2-5642-49A4-A8DD-FD6FBB74569C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70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7748D-5E72-47EA-964F-E3C67BC06FE2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22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44E2-6AC8-4433-BF85-6666C0278CE0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89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73BA-78E0-4901-8A92-66F6EF7BAE55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90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98FB-FFAF-4671-ACCA-18DE0880BBBE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61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1F057-E222-4C35-A1F0-70562539BC11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380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526C-2252-4AE7-AC68-C4D601B9841C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38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A049-B11B-4876-9159-EFDF3771E8D3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2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DA5F-9C27-45D6-AC58-7EB986E0ADA4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77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3B5BF-B785-4F5D-B214-67965678AAEC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459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7A6C5-5EE9-49A6-826E-0A2C02A81665}" type="datetime1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27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8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18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0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5" Type="http://schemas.openxmlformats.org/officeDocument/2006/relationships/image" Target="../media/image74.png"/><Relationship Id="rId4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7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73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520.png"/><Relationship Id="rId4" Type="http://schemas.openxmlformats.org/officeDocument/2006/relationships/image" Target="../media/image5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png"/><Relationship Id="rId4" Type="http://schemas.openxmlformats.org/officeDocument/2006/relationships/image" Target="../media/image7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57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0.png"/><Relationship Id="rId5" Type="http://schemas.openxmlformats.org/officeDocument/2006/relationships/image" Target="../media/image690.png"/><Relationship Id="rId4" Type="http://schemas.openxmlformats.org/officeDocument/2006/relationships/image" Target="../media/image8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7" Type="http://schemas.openxmlformats.org/officeDocument/2006/relationships/image" Target="../media/image85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0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32656" y="980728"/>
            <a:ext cx="8278688" cy="1470025"/>
          </a:xfrm>
        </p:spPr>
        <p:txBody>
          <a:bodyPr>
            <a:noAutofit/>
          </a:bodyPr>
          <a:lstStyle/>
          <a:p>
            <a:r>
              <a:rPr lang="en-US" altLang="ja-JP" sz="6000" b="1" dirty="0" err="1" smtClean="0"/>
              <a:t>K</a:t>
            </a:r>
            <a:r>
              <a:rPr lang="en-US" altLang="ja-JP" sz="6000" b="1" baseline="30000" dirty="0" err="1" smtClean="0"/>
              <a:t>bar</a:t>
            </a:r>
            <a:r>
              <a:rPr lang="en-US" altLang="ja-JP" sz="6000" b="1" dirty="0" smtClean="0"/>
              <a:t>-Nuclear </a:t>
            </a:r>
            <a:r>
              <a:rPr lang="en-US" altLang="ja-JP" sz="6000" b="1" dirty="0"/>
              <a:t>Bound </a:t>
            </a:r>
            <a:r>
              <a:rPr lang="en-US" altLang="ja-JP" sz="6000" b="1" dirty="0" smtClean="0"/>
              <a:t>State</a:t>
            </a:r>
            <a:br>
              <a:rPr lang="en-US" altLang="ja-JP" sz="6000" b="1" dirty="0" smtClean="0"/>
            </a:br>
            <a:r>
              <a:rPr lang="en-US" altLang="ja-JP" sz="6000" b="1" dirty="0" smtClean="0"/>
              <a:t>at </a:t>
            </a:r>
            <a:r>
              <a:rPr lang="en-US" altLang="ja-JP" sz="6000" b="1" dirty="0"/>
              <a:t>J-PARC</a:t>
            </a:r>
            <a:endParaRPr kumimoji="1" lang="ja-JP" altLang="en-US" sz="6000" dirty="0"/>
          </a:p>
        </p:txBody>
      </p:sp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>
          <a:xfrm>
            <a:off x="1371600" y="3418148"/>
            <a:ext cx="6400800" cy="1752600"/>
          </a:xfrm>
        </p:spPr>
        <p:txBody>
          <a:bodyPr>
            <a:noAutofit/>
          </a:bodyPr>
          <a:lstStyle/>
          <a:p>
            <a:r>
              <a:rPr lang="en-US" altLang="ja-JP" sz="4000" b="1" dirty="0">
                <a:solidFill>
                  <a:schemeClr val="tx1"/>
                </a:solidFill>
              </a:rPr>
              <a:t>F. Sakuma, RIKEN</a:t>
            </a:r>
            <a:endParaRPr lang="en-US" altLang="ja-JP" sz="2000" b="1" dirty="0">
              <a:solidFill>
                <a:schemeClr val="tx1"/>
              </a:solidFill>
            </a:endParaRPr>
          </a:p>
          <a:p>
            <a:r>
              <a:rPr lang="en-US" altLang="ja-JP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 E15 </a:t>
            </a:r>
            <a:r>
              <a:rPr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collaboration</a:t>
            </a:r>
            <a:endParaRPr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6472921" y="3212976"/>
            <a:ext cx="763375" cy="9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2744775" y="6156593"/>
            <a:ext cx="63637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b="1" dirty="0" smtClean="0"/>
              <a:t>“13th </a:t>
            </a:r>
            <a:r>
              <a:rPr lang="en-US" altLang="ja-JP" sz="1600" b="1" dirty="0"/>
              <a:t>International Conference on Nucleus-Nucleus Collisions (NN2018</a:t>
            </a:r>
            <a:r>
              <a:rPr lang="en-US" altLang="ja-JP" sz="1600" b="1" dirty="0" smtClean="0"/>
              <a:t>)“</a:t>
            </a:r>
          </a:p>
          <a:p>
            <a:pPr algn="ctr"/>
            <a:r>
              <a:rPr lang="fi-FI" altLang="ja-JP" sz="1600" dirty="0"/>
              <a:t>Dec. 4(Tue.)-8(Sat.), 2018 in Omiya, Saitama, Japan</a:t>
            </a:r>
            <a:endParaRPr kumimoji="1" lang="ja-JP" alt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958943"/>
            <a:ext cx="2746124" cy="8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0632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627"/>
    </mc:Choice>
    <mc:Fallback>
      <p:transition spd="slow" advTm="2262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smtClean="0"/>
              <a:t>Meson-Baryon Interaction</a:t>
            </a:r>
            <a:endParaRPr kumimoji="1" lang="ja-JP" altLang="en-US" b="1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3"/>
          <a:stretch/>
        </p:blipFill>
        <p:spPr>
          <a:xfrm>
            <a:off x="467544" y="2868572"/>
            <a:ext cx="4104456" cy="3731288"/>
          </a:xfrm>
          <a:prstGeom prst="rect">
            <a:avLst/>
          </a:prstGeom>
        </p:spPr>
      </p:pic>
      <p:pic>
        <p:nvPicPr>
          <p:cNvPr id="11" name="Picture 2" descr="C:\Users\sakuma\Desktop\941px-Standard_Model_of_Elementary_Particles.svg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6" r="38149" b="41550"/>
          <a:stretch/>
        </p:blipFill>
        <p:spPr bwMode="auto">
          <a:xfrm>
            <a:off x="5004048" y="3284984"/>
            <a:ext cx="4053445" cy="312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8337877" y="6345324"/>
            <a:ext cx="806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i="1" dirty="0" smtClean="0"/>
              <a:t>Wikipedia</a:t>
            </a:r>
            <a:endParaRPr kumimoji="1" lang="ja-JP" altLang="en-US" sz="1200" i="1" dirty="0"/>
          </a:p>
        </p:txBody>
      </p:sp>
      <p:sp>
        <p:nvSpPr>
          <p:cNvPr id="14" name="正方形/長方形 13"/>
          <p:cNvSpPr/>
          <p:nvPr/>
        </p:nvSpPr>
        <p:spPr>
          <a:xfrm>
            <a:off x="6639235" y="4005064"/>
            <a:ext cx="2469269" cy="244827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6" name="グループ化 15"/>
          <p:cNvGrpSpPr/>
          <p:nvPr/>
        </p:nvGrpSpPr>
        <p:grpSpPr>
          <a:xfrm>
            <a:off x="6223379" y="1672692"/>
            <a:ext cx="1311921" cy="1311921"/>
            <a:chOff x="6932487" y="1484784"/>
            <a:chExt cx="1311921" cy="1311921"/>
          </a:xfrm>
        </p:grpSpPr>
        <p:sp>
          <p:nvSpPr>
            <p:cNvPr id="17" name="円/楕円 16"/>
            <p:cNvSpPr>
              <a:spLocks noChangeAspect="1"/>
            </p:cNvSpPr>
            <p:nvPr/>
          </p:nvSpPr>
          <p:spPr>
            <a:xfrm>
              <a:off x="6932487" y="1484784"/>
              <a:ext cx="1311921" cy="1311921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円/楕円 17"/>
                <p:cNvSpPr>
                  <a:spLocks noChangeAspect="1"/>
                </p:cNvSpPr>
                <p:nvPr/>
              </p:nvSpPr>
              <p:spPr>
                <a:xfrm>
                  <a:off x="7020272" y="1860601"/>
                  <a:ext cx="498403" cy="498403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kumimoji="1" lang="en-US" altLang="ja-JP" sz="2800" b="1" i="1" dirty="0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kumimoji="1" lang="en-US" altLang="ja-JP" sz="2800" b="1" i="1" dirty="0" smtClean="0">
                                <a:latin typeface="Cambria Math"/>
                              </a:rPr>
                              <m:t>𝒖</m:t>
                            </m:r>
                          </m:e>
                        </m:acc>
                      </m:oMath>
                    </m:oMathPara>
                  </a14:m>
                  <a:endParaRPr kumimoji="1" lang="ja-JP" altLang="en-US" sz="2800" b="1" dirty="0"/>
                </a:p>
              </p:txBody>
            </p:sp>
          </mc:Choice>
          <mc:Fallback xmlns="">
            <p:sp>
              <p:nvSpPr>
                <p:cNvPr id="16" name="円/楕円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0272" y="1860601"/>
                  <a:ext cx="498403" cy="498403"/>
                </a:xfrm>
                <a:prstGeom prst="ellipse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円/楕円 18"/>
                <p:cNvSpPr>
                  <a:spLocks noChangeAspect="1"/>
                </p:cNvSpPr>
                <p:nvPr/>
              </p:nvSpPr>
              <p:spPr>
                <a:xfrm>
                  <a:off x="7596336" y="1884391"/>
                  <a:ext cx="498403" cy="498403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1" i="1" smtClean="0">
                            <a:latin typeface="Cambria Math"/>
                          </a:rPr>
                          <m:t>𝒅</m:t>
                        </m:r>
                      </m:oMath>
                    </m:oMathPara>
                  </a14:m>
                  <a:endParaRPr kumimoji="1" lang="ja-JP" altLang="en-US" sz="2800" b="1" dirty="0"/>
                </a:p>
              </p:txBody>
            </p:sp>
          </mc:Choice>
          <mc:Fallback xmlns="">
            <p:sp>
              <p:nvSpPr>
                <p:cNvPr id="19" name="円/楕円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6336" y="1884391"/>
                  <a:ext cx="498403" cy="498403"/>
                </a:xfrm>
                <a:prstGeom prst="ellipse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テキスト ボックス 19"/>
          <p:cNvSpPr txBox="1"/>
          <p:nvPr/>
        </p:nvSpPr>
        <p:spPr>
          <a:xfrm>
            <a:off x="7566144" y="1880828"/>
            <a:ext cx="606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3600" b="1" baseline="30000" dirty="0" smtClean="0">
                <a:latin typeface="Symbol" panose="05050102010706020507" pitchFamily="18" charset="2"/>
              </a:rPr>
              <a:t>-</a:t>
            </a:r>
            <a:endParaRPr kumimoji="1" lang="ja-JP" altLang="en-US" sz="3600" b="1" baseline="300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015716" y="3496942"/>
            <a:ext cx="154491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NN potential</a:t>
            </a:r>
            <a:endParaRPr kumimoji="1" lang="ja-JP" altLang="en-US" sz="2000" b="1" dirty="0"/>
          </a:p>
        </p:txBody>
      </p:sp>
      <p:sp>
        <p:nvSpPr>
          <p:cNvPr id="24" name="テキスト ボックス 7"/>
          <p:cNvSpPr txBox="1">
            <a:spLocks noChangeArrowheads="1"/>
          </p:cNvSpPr>
          <p:nvPr/>
        </p:nvSpPr>
        <p:spPr bwMode="auto">
          <a:xfrm>
            <a:off x="1835696" y="6525344"/>
            <a:ext cx="19159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600" dirty="0" smtClean="0">
                <a:solidFill>
                  <a:srgbClr val="00B050"/>
                </a:solidFill>
              </a:rPr>
              <a:t>PRL99(2007)022001.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25" name="コンテンツ プレースホルダー 2"/>
          <p:cNvSpPr txBox="1">
            <a:spLocks/>
          </p:cNvSpPr>
          <p:nvPr/>
        </p:nvSpPr>
        <p:spPr>
          <a:xfrm>
            <a:off x="375291" y="1412776"/>
            <a:ext cx="4700765" cy="2088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i="1" dirty="0" smtClean="0"/>
              <a:t>“virtual”</a:t>
            </a:r>
            <a:r>
              <a:rPr lang="en-US" altLang="ja-JP" dirty="0" smtClean="0"/>
              <a:t> light mesons</a:t>
            </a:r>
          </a:p>
          <a:p>
            <a:pPr lvl="1"/>
            <a:r>
              <a:rPr lang="en-US" altLang="ja-JP" dirty="0" smtClean="0"/>
              <a:t> play an important role in a nucleus as </a:t>
            </a:r>
            <a:r>
              <a:rPr lang="en-US" altLang="ja-JP" b="1" dirty="0" smtClean="0"/>
              <a:t>“glue”</a:t>
            </a:r>
            <a:endParaRPr lang="en-US" altLang="ja-JP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787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181"/>
    </mc:Choice>
    <mc:Fallback>
      <p:transition spd="slow" advTm="4118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smtClean="0"/>
              <a:t>Meson-Baryon Interaction</a:t>
            </a:r>
            <a:endParaRPr kumimoji="1" lang="ja-JP" altLang="en-US" b="1" dirty="0"/>
          </a:p>
        </p:txBody>
      </p:sp>
      <p:pic>
        <p:nvPicPr>
          <p:cNvPr id="8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t="11118" r="6499" b="8376"/>
          <a:stretch>
            <a:fillRect/>
          </a:stretch>
        </p:blipFill>
        <p:spPr bwMode="auto">
          <a:xfrm>
            <a:off x="215516" y="3439084"/>
            <a:ext cx="4464496" cy="319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1737365" y="3068960"/>
            <a:ext cx="197053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LQCD calculation</a:t>
            </a:r>
            <a:endParaRPr kumimoji="1" lang="ja-JP" altLang="en-US" sz="2000" b="1" dirty="0"/>
          </a:p>
        </p:txBody>
      </p:sp>
      <p:sp>
        <p:nvSpPr>
          <p:cNvPr id="19" name="テキスト ボックス 7"/>
          <p:cNvSpPr txBox="1">
            <a:spLocks noChangeArrowheads="1"/>
          </p:cNvSpPr>
          <p:nvPr/>
        </p:nvSpPr>
        <p:spPr bwMode="auto">
          <a:xfrm>
            <a:off x="1835696" y="6525344"/>
            <a:ext cx="19159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r>
              <a:rPr lang="en-US" altLang="ja-JP" sz="1600" dirty="0" smtClean="0">
                <a:solidFill>
                  <a:srgbClr val="00B050"/>
                </a:solidFill>
              </a:rPr>
              <a:t>PRL99(2007)022001.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375291" y="1412776"/>
            <a:ext cx="4700765" cy="2088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i="1" dirty="0" smtClean="0"/>
              <a:t>“virtual”</a:t>
            </a:r>
            <a:r>
              <a:rPr lang="en-US" altLang="ja-JP" dirty="0" smtClean="0"/>
              <a:t> light mesons</a:t>
            </a:r>
          </a:p>
          <a:p>
            <a:pPr lvl="1"/>
            <a:r>
              <a:rPr lang="en-US" altLang="ja-JP" dirty="0" smtClean="0"/>
              <a:t> play an important role in a nucleus as </a:t>
            </a:r>
            <a:r>
              <a:rPr lang="en-US" altLang="ja-JP" b="1" dirty="0" smtClean="0"/>
              <a:t>“glue”</a:t>
            </a:r>
            <a:endParaRPr lang="en-US" altLang="ja-JP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70" y="3284984"/>
            <a:ext cx="4344434" cy="289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7272300" y="4221088"/>
            <a:ext cx="6399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40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kumimoji="1" lang="ja-JP" altLang="en-US" sz="4000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0" name="グループ化 9"/>
          <p:cNvGrpSpPr/>
          <p:nvPr/>
        </p:nvGrpSpPr>
        <p:grpSpPr>
          <a:xfrm>
            <a:off x="6223379" y="1672692"/>
            <a:ext cx="1311921" cy="1311921"/>
            <a:chOff x="6932487" y="1484784"/>
            <a:chExt cx="1311921" cy="1311921"/>
          </a:xfrm>
        </p:grpSpPr>
        <p:sp>
          <p:nvSpPr>
            <p:cNvPr id="11" name="円/楕円 10"/>
            <p:cNvSpPr>
              <a:spLocks noChangeAspect="1"/>
            </p:cNvSpPr>
            <p:nvPr/>
          </p:nvSpPr>
          <p:spPr>
            <a:xfrm>
              <a:off x="6932487" y="1484784"/>
              <a:ext cx="1311921" cy="1311921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円/楕円 11"/>
                <p:cNvSpPr>
                  <a:spLocks noChangeAspect="1"/>
                </p:cNvSpPr>
                <p:nvPr/>
              </p:nvSpPr>
              <p:spPr>
                <a:xfrm>
                  <a:off x="7020272" y="1860601"/>
                  <a:ext cx="498403" cy="498403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kumimoji="1" lang="en-US" altLang="ja-JP" sz="2800" b="1" i="1" dirty="0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kumimoji="1" lang="en-US" altLang="ja-JP" sz="2800" b="1" i="1" dirty="0" smtClean="0">
                                <a:latin typeface="Cambria Math"/>
                              </a:rPr>
                              <m:t>𝒖</m:t>
                            </m:r>
                          </m:e>
                        </m:acc>
                      </m:oMath>
                    </m:oMathPara>
                  </a14:m>
                  <a:endParaRPr kumimoji="1" lang="ja-JP" altLang="en-US" sz="2800" b="1" dirty="0"/>
                </a:p>
              </p:txBody>
            </p:sp>
          </mc:Choice>
          <mc:Fallback xmlns="">
            <p:sp>
              <p:nvSpPr>
                <p:cNvPr id="16" name="円/楕円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0272" y="1860601"/>
                  <a:ext cx="498403" cy="498403"/>
                </a:xfrm>
                <a:prstGeom prst="ellipse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円/楕円 12"/>
                <p:cNvSpPr>
                  <a:spLocks noChangeAspect="1"/>
                </p:cNvSpPr>
                <p:nvPr/>
              </p:nvSpPr>
              <p:spPr>
                <a:xfrm>
                  <a:off x="7596336" y="1884391"/>
                  <a:ext cx="498403" cy="498403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1" i="1" smtClean="0">
                            <a:latin typeface="Cambria Math"/>
                          </a:rPr>
                          <m:t>𝒅</m:t>
                        </m:r>
                      </m:oMath>
                    </m:oMathPara>
                  </a14:m>
                  <a:endParaRPr kumimoji="1" lang="ja-JP" altLang="en-US" sz="2800" b="1" dirty="0"/>
                </a:p>
              </p:txBody>
            </p:sp>
          </mc:Choice>
          <mc:Fallback xmlns="">
            <p:sp>
              <p:nvSpPr>
                <p:cNvPr id="19" name="円/楕円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6336" y="1884391"/>
                  <a:ext cx="498403" cy="498403"/>
                </a:xfrm>
                <a:prstGeom prst="ellipse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4" name="テキスト ボックス 13"/>
          <p:cNvSpPr txBox="1"/>
          <p:nvPr/>
        </p:nvSpPr>
        <p:spPr>
          <a:xfrm>
            <a:off x="7566144" y="1880828"/>
            <a:ext cx="606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3600" b="1" baseline="30000" dirty="0" smtClean="0">
                <a:latin typeface="Symbol" panose="05050102010706020507" pitchFamily="18" charset="2"/>
              </a:rPr>
              <a:t>-</a:t>
            </a:r>
            <a:endParaRPr kumimoji="1" lang="ja-JP" altLang="en-US" sz="3600" b="1" baseline="30000" dirty="0"/>
          </a:p>
        </p:txBody>
      </p:sp>
    </p:spTree>
    <p:extLst>
      <p:ext uri="{BB962C8B-B14F-4D97-AF65-F5344CB8AC3E}">
        <p14:creationId xmlns:p14="http://schemas.microsoft.com/office/powerpoint/2010/main" val="2005921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436"/>
    </mc:Choice>
    <mc:Fallback>
      <p:transition spd="slow" advTm="1343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1"/>
          <a:stretch/>
        </p:blipFill>
        <p:spPr bwMode="auto">
          <a:xfrm>
            <a:off x="-17343" y="2928191"/>
            <a:ext cx="2814234" cy="393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01000" cy="1143000"/>
          </a:xfrm>
        </p:spPr>
        <p:txBody>
          <a:bodyPr>
            <a:normAutofit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K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b="1" dirty="0" smtClean="0"/>
              <a:t> Meson in </a:t>
            </a:r>
            <a:r>
              <a:rPr lang="en-US" altLang="ja-JP" b="1" dirty="0"/>
              <a:t>Nucleus?</a:t>
            </a:r>
            <a:endParaRPr kumimoji="1" lang="ja-JP" altLang="en-US" b="1" dirty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375292" y="1412776"/>
            <a:ext cx="4926532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 smtClean="0"/>
              <a:t>Lightest S=-1 meson, </a:t>
            </a:r>
            <a:r>
              <a:rPr lang="en-US" altLang="ja-JP" b="1" dirty="0" smtClean="0">
                <a:latin typeface="Symbol" panose="05050102010706020507" pitchFamily="18" charset="2"/>
              </a:rPr>
              <a:t>K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-</a:t>
            </a:r>
          </a:p>
          <a:p>
            <a:pPr lvl="1"/>
            <a:r>
              <a:rPr lang="en-US" altLang="ja-JP" dirty="0" err="1" smtClean="0"/>
              <a:t>K</a:t>
            </a:r>
            <a:r>
              <a:rPr lang="en-US" altLang="ja-JP" baseline="30000" dirty="0" err="1" smtClean="0"/>
              <a:t>bar</a:t>
            </a:r>
            <a:r>
              <a:rPr lang="en-US" altLang="ja-JP" dirty="0" smtClean="0"/>
              <a:t>-N interaction: 	</a:t>
            </a:r>
            <a:r>
              <a:rPr lang="en-US" altLang="ja-JP" b="1" dirty="0" smtClean="0"/>
              <a:t>		</a:t>
            </a:r>
            <a:r>
              <a:rPr lang="en-US" altLang="ja-JP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strongly attractive in I=0</a:t>
            </a:r>
          </a:p>
        </p:txBody>
      </p:sp>
      <p:pic>
        <p:nvPicPr>
          <p:cNvPr id="10" name="Picture 2" descr="C:\Users\sakuma\Desktop\941px-Standard_Model_of_Elementary_Particles.svg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6" r="38149" b="41550"/>
          <a:stretch/>
        </p:blipFill>
        <p:spPr bwMode="auto">
          <a:xfrm>
            <a:off x="5004048" y="3284984"/>
            <a:ext cx="4053445" cy="312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正方形/長方形 11"/>
          <p:cNvSpPr/>
          <p:nvPr/>
        </p:nvSpPr>
        <p:spPr>
          <a:xfrm>
            <a:off x="6639235" y="4005064"/>
            <a:ext cx="2469269" cy="118813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6217567" y="1672692"/>
            <a:ext cx="1311921" cy="1311921"/>
            <a:chOff x="6932487" y="1484784"/>
            <a:chExt cx="1311921" cy="1311921"/>
          </a:xfrm>
        </p:grpSpPr>
        <p:sp>
          <p:nvSpPr>
            <p:cNvPr id="14" name="円/楕円 13"/>
            <p:cNvSpPr>
              <a:spLocks noChangeAspect="1"/>
            </p:cNvSpPr>
            <p:nvPr/>
          </p:nvSpPr>
          <p:spPr>
            <a:xfrm>
              <a:off x="6932487" y="1484784"/>
              <a:ext cx="1311921" cy="1311921"/>
            </a:xfrm>
            <a:prstGeom prst="ellipse">
              <a:avLst/>
            </a:prstGeom>
            <a:solidFill>
              <a:srgbClr val="92D050">
                <a:alpha val="5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円/楕円 14"/>
                <p:cNvSpPr>
                  <a:spLocks noChangeAspect="1"/>
                </p:cNvSpPr>
                <p:nvPr/>
              </p:nvSpPr>
              <p:spPr>
                <a:xfrm>
                  <a:off x="7020272" y="1860601"/>
                  <a:ext cx="498403" cy="498403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kumimoji="1" lang="en-US" altLang="ja-JP" sz="2800" b="1" i="1" dirty="0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kumimoji="1" lang="en-US" altLang="ja-JP" sz="2800" b="1" i="1" dirty="0" smtClean="0">
                                <a:latin typeface="Cambria Math"/>
                              </a:rPr>
                              <m:t>𝒖</m:t>
                            </m:r>
                          </m:e>
                        </m:acc>
                      </m:oMath>
                    </m:oMathPara>
                  </a14:m>
                  <a:endParaRPr kumimoji="1" lang="ja-JP" altLang="en-US" sz="2800" b="1" dirty="0"/>
                </a:p>
              </p:txBody>
            </p:sp>
          </mc:Choice>
          <mc:Fallback xmlns="">
            <p:sp>
              <p:nvSpPr>
                <p:cNvPr id="16" name="円/楕円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0272" y="1860601"/>
                  <a:ext cx="498403" cy="498403"/>
                </a:xfrm>
                <a:prstGeom prst="ellipse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円/楕円 15"/>
                <p:cNvSpPr>
                  <a:spLocks noChangeAspect="1"/>
                </p:cNvSpPr>
                <p:nvPr/>
              </p:nvSpPr>
              <p:spPr>
                <a:xfrm>
                  <a:off x="7596336" y="1884391"/>
                  <a:ext cx="498403" cy="49840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1" i="1" smtClean="0">
                            <a:latin typeface="Cambria Math"/>
                          </a:rPr>
                          <m:t>𝒔</m:t>
                        </m:r>
                      </m:oMath>
                    </m:oMathPara>
                  </a14:m>
                  <a:endParaRPr kumimoji="1" lang="ja-JP" altLang="en-US" sz="2800" b="1" dirty="0"/>
                </a:p>
              </p:txBody>
            </p:sp>
          </mc:Choice>
          <mc:Fallback xmlns="">
            <p:sp>
              <p:nvSpPr>
                <p:cNvPr id="16" name="円/楕円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6336" y="1884391"/>
                  <a:ext cx="498403" cy="498403"/>
                </a:xfrm>
                <a:prstGeom prst="ellipse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テキスト ボックス 16"/>
          <p:cNvSpPr txBox="1"/>
          <p:nvPr/>
        </p:nvSpPr>
        <p:spPr>
          <a:xfrm>
            <a:off x="7560332" y="1880828"/>
            <a:ext cx="686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latin typeface="Symbol" panose="05050102010706020507" pitchFamily="18" charset="2"/>
              </a:rPr>
              <a:t>K</a:t>
            </a:r>
            <a:r>
              <a:rPr kumimoji="1" lang="en-US" altLang="ja-JP" sz="3600" b="1" baseline="30000" dirty="0" smtClean="0">
                <a:latin typeface="Symbol" panose="05050102010706020507" pitchFamily="18" charset="2"/>
              </a:rPr>
              <a:t>-</a:t>
            </a:r>
            <a:endParaRPr kumimoji="1" lang="ja-JP" altLang="en-US" sz="3600" b="1" baseline="30000" dirty="0"/>
          </a:p>
        </p:txBody>
      </p:sp>
      <p:sp>
        <p:nvSpPr>
          <p:cNvPr id="19" name="正方形/長方形 18"/>
          <p:cNvSpPr/>
          <p:nvPr/>
        </p:nvSpPr>
        <p:spPr>
          <a:xfrm>
            <a:off x="7789187" y="5193196"/>
            <a:ext cx="1234635" cy="121827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64868" y="4039994"/>
            <a:ext cx="1649812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 smtClean="0"/>
              <a:t>K</a:t>
            </a:r>
            <a:r>
              <a:rPr lang="en-US" altLang="ja-JP" sz="1600" baseline="30000" dirty="0" smtClean="0"/>
              <a:t>-</a:t>
            </a:r>
            <a:r>
              <a:rPr lang="en-US" altLang="ja-JP" sz="1600" dirty="0" smtClean="0"/>
              <a:t>N scattering</a:t>
            </a:r>
          </a:p>
          <a:p>
            <a:pPr algn="ctr"/>
            <a:r>
              <a:rPr lang="en-US" altLang="ja-JP" sz="1600" dirty="0" smtClean="0"/>
              <a:t>NPB179(1981)33.</a:t>
            </a:r>
            <a:endParaRPr kumimoji="1" lang="ja-JP" altLang="en-US" sz="1600" dirty="0"/>
          </a:p>
        </p:txBody>
      </p:sp>
      <p:grpSp>
        <p:nvGrpSpPr>
          <p:cNvPr id="20" name="グループ化 19"/>
          <p:cNvGrpSpPr/>
          <p:nvPr/>
        </p:nvGrpSpPr>
        <p:grpSpPr>
          <a:xfrm>
            <a:off x="2763222" y="3725555"/>
            <a:ext cx="2716647" cy="2691777"/>
            <a:chOff x="5029221" y="2312876"/>
            <a:chExt cx="3825976" cy="3790950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2" r="3334"/>
            <a:stretch/>
          </p:blipFill>
          <p:spPr bwMode="auto">
            <a:xfrm>
              <a:off x="5029221" y="2312876"/>
              <a:ext cx="3825976" cy="379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正方形/長方形 21"/>
            <p:cNvSpPr/>
            <p:nvPr/>
          </p:nvSpPr>
          <p:spPr>
            <a:xfrm>
              <a:off x="7452320" y="2780928"/>
              <a:ext cx="1152128" cy="252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3394225" y="3492297"/>
            <a:ext cx="180049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extLst/>
        </p:spPr>
        <p:txBody>
          <a:bodyPr wrap="non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it-IT" altLang="it-IT" sz="1600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K</a:t>
            </a:r>
            <a:r>
              <a:rPr lang="it-IT" altLang="it-IT" sz="1600" baseline="30000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-</a:t>
            </a:r>
            <a:r>
              <a:rPr lang="it-IT" altLang="it-IT" sz="1600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p atom</a:t>
            </a:r>
          </a:p>
          <a:p>
            <a:pPr algn="ctr" defTabSz="914400">
              <a:defRPr/>
            </a:pPr>
            <a:r>
              <a:rPr lang="it-IT" altLang="it-IT" sz="1600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PLB704(2011)113.</a:t>
            </a:r>
            <a:r>
              <a:rPr lang="it-IT" altLang="it-IT" sz="1600" dirty="0" smtClean="0">
                <a:latin typeface="+mn-lt"/>
              </a:rPr>
              <a:t> 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8337877" y="6345324"/>
            <a:ext cx="8066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i="1" dirty="0" smtClean="0"/>
              <a:t>Wikipedia</a:t>
            </a:r>
            <a:endParaRPr kumimoji="1" lang="ja-JP" altLang="en-US" sz="1200" i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5819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114"/>
    </mc:Choice>
    <mc:Fallback>
      <p:transition spd="slow" advTm="38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コンテンツ プレースホルダー 2"/>
          <p:cNvSpPr txBox="1">
            <a:spLocks/>
          </p:cNvSpPr>
          <p:nvPr/>
        </p:nvSpPr>
        <p:spPr>
          <a:xfrm>
            <a:off x="375292" y="1412776"/>
            <a:ext cx="4926532" cy="3132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 smtClean="0"/>
              <a:t>Lightest S=-1 meson, </a:t>
            </a:r>
            <a:r>
              <a:rPr lang="en-US" altLang="ja-JP" b="1" dirty="0" smtClean="0">
                <a:latin typeface="Symbol" panose="05050102010706020507" pitchFamily="18" charset="2"/>
              </a:rPr>
              <a:t>K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-</a:t>
            </a:r>
          </a:p>
          <a:p>
            <a:pPr lvl="1"/>
            <a:r>
              <a:rPr lang="en-US" altLang="ja-JP" dirty="0" err="1"/>
              <a:t>K</a:t>
            </a:r>
            <a:r>
              <a:rPr lang="en-US" altLang="ja-JP" baseline="30000" dirty="0" err="1"/>
              <a:t>bar</a:t>
            </a:r>
            <a:r>
              <a:rPr lang="en-US" altLang="ja-JP" dirty="0"/>
              <a:t>-N </a:t>
            </a:r>
            <a:r>
              <a:rPr lang="en-US" altLang="ja-JP" dirty="0" smtClean="0"/>
              <a:t>interaction: 	</a:t>
            </a:r>
            <a:r>
              <a:rPr lang="en-US" altLang="ja-JP" b="1" dirty="0" smtClean="0"/>
              <a:t>		</a:t>
            </a:r>
            <a:r>
              <a:rPr lang="en-US" altLang="ja-JP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strongly attractive in I=0</a:t>
            </a:r>
          </a:p>
          <a:p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dirty="0" smtClean="0"/>
              <a:t>(1405)</a:t>
            </a:r>
          </a:p>
          <a:p>
            <a:pPr lvl="1"/>
            <a:r>
              <a:rPr lang="en-US" altLang="ja-JP" dirty="0" smtClean="0"/>
              <a:t>considered as a </a:t>
            </a:r>
            <a:r>
              <a:rPr lang="en-US" altLang="ja-JP" dirty="0" err="1" smtClean="0"/>
              <a:t>K</a:t>
            </a:r>
            <a:r>
              <a:rPr lang="en-US" altLang="ja-JP" baseline="30000" dirty="0" err="1" smtClean="0"/>
              <a:t>bar</a:t>
            </a:r>
            <a:r>
              <a:rPr lang="en-US" altLang="ja-JP" dirty="0" err="1" smtClean="0"/>
              <a:t>N</a:t>
            </a:r>
            <a:r>
              <a:rPr lang="en-US" altLang="ja-JP" dirty="0" smtClean="0"/>
              <a:t> molecular state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904148" y="6524681"/>
            <a:ext cx="2041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 smtClean="0"/>
              <a:t>PRL114(2015)132002</a:t>
            </a:r>
            <a:r>
              <a:rPr lang="nb-NO" altLang="ja-JP" sz="1600" dirty="0"/>
              <a:t>.</a:t>
            </a:r>
            <a:endParaRPr kumimoji="1" lang="ja-JP" altLang="en-US" sz="1600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448" y="3429000"/>
            <a:ext cx="4755310" cy="309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テキスト ボックス 22"/>
          <p:cNvSpPr txBox="1"/>
          <p:nvPr/>
        </p:nvSpPr>
        <p:spPr>
          <a:xfrm>
            <a:off x="6010826" y="3284984"/>
            <a:ext cx="2917658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/>
              <a:t>K</a:t>
            </a:r>
            <a:r>
              <a:rPr kumimoji="1" lang="en-US" altLang="ja-JP" sz="2000" baseline="30000" dirty="0" err="1" smtClean="0"/>
              <a:t>bar</a:t>
            </a:r>
            <a:r>
              <a:rPr kumimoji="1" lang="en-US" altLang="ja-JP" sz="2000" dirty="0" err="1" smtClean="0"/>
              <a:t>N</a:t>
            </a:r>
            <a:r>
              <a:rPr kumimoji="1" lang="en-US" altLang="ja-JP" sz="2000" dirty="0" smtClean="0"/>
              <a:t> molecule from LQCD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p:grpSp>
        <p:nvGrpSpPr>
          <p:cNvPr id="26" name="グループ化 25"/>
          <p:cNvGrpSpPr/>
          <p:nvPr/>
        </p:nvGrpSpPr>
        <p:grpSpPr>
          <a:xfrm>
            <a:off x="6217567" y="1672692"/>
            <a:ext cx="1311921" cy="1311921"/>
            <a:chOff x="6932487" y="1484784"/>
            <a:chExt cx="1311921" cy="1311921"/>
          </a:xfrm>
        </p:grpSpPr>
        <p:sp>
          <p:nvSpPr>
            <p:cNvPr id="27" name="円/楕円 26"/>
            <p:cNvSpPr>
              <a:spLocks noChangeAspect="1"/>
            </p:cNvSpPr>
            <p:nvPr/>
          </p:nvSpPr>
          <p:spPr>
            <a:xfrm>
              <a:off x="6932487" y="1484784"/>
              <a:ext cx="1311921" cy="1311921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円/楕円 27"/>
                <p:cNvSpPr>
                  <a:spLocks noChangeAspect="1"/>
                </p:cNvSpPr>
                <p:nvPr/>
              </p:nvSpPr>
              <p:spPr>
                <a:xfrm>
                  <a:off x="6979108" y="1836936"/>
                  <a:ext cx="648072" cy="6480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1" i="1" dirty="0" smtClean="0">
                            <a:latin typeface="Cambria Math"/>
                          </a:rPr>
                          <m:t>𝒑</m:t>
                        </m:r>
                      </m:oMath>
                    </m:oMathPara>
                  </a14:m>
                  <a:endParaRPr kumimoji="1" lang="ja-JP" altLang="en-US" sz="2800" b="1" dirty="0"/>
                </a:p>
              </p:txBody>
            </p:sp>
          </mc:Choice>
          <mc:Fallback xmlns="">
            <p:sp>
              <p:nvSpPr>
                <p:cNvPr id="28" name="円/楕円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9108" y="1836936"/>
                  <a:ext cx="648072" cy="648072"/>
                </a:xfrm>
                <a:prstGeom prst="ellipse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円/楕円 28"/>
                <p:cNvSpPr>
                  <a:spLocks noChangeAspect="1"/>
                </p:cNvSpPr>
                <p:nvPr/>
              </p:nvSpPr>
              <p:spPr>
                <a:xfrm>
                  <a:off x="7551169" y="1836936"/>
                  <a:ext cx="648072" cy="648072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28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sz="2800" b="1" i="1" smtClean="0">
                                <a:latin typeface="Cambria Math"/>
                              </a:rPr>
                              <m:t>𝑲</m:t>
                            </m:r>
                          </m:e>
                          <m:sup>
                            <m:r>
                              <a:rPr kumimoji="1" lang="en-US" altLang="ja-JP" sz="2800" b="1" i="1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2800" b="1" baseline="30000" dirty="0"/>
                </a:p>
              </p:txBody>
            </p:sp>
          </mc:Choice>
          <mc:Fallback xmlns="">
            <p:sp>
              <p:nvSpPr>
                <p:cNvPr id="29" name="円/楕円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1169" y="1836936"/>
                  <a:ext cx="648072" cy="648072"/>
                </a:xfrm>
                <a:prstGeom prst="ellipse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テキスト ボックス 29"/>
          <p:cNvSpPr txBox="1"/>
          <p:nvPr/>
        </p:nvSpPr>
        <p:spPr>
          <a:xfrm>
            <a:off x="7452320" y="1990581"/>
            <a:ext cx="1733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latin typeface="Symbol" panose="05050102010706020507" pitchFamily="18" charset="2"/>
              </a:rPr>
              <a:t>L(1405)</a:t>
            </a:r>
            <a:endParaRPr kumimoji="1" lang="ja-JP" altLang="en-US" sz="3600" b="1" baseline="30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9"/>
          <a:stretch/>
        </p:blipFill>
        <p:spPr bwMode="auto">
          <a:xfrm>
            <a:off x="971600" y="4495693"/>
            <a:ext cx="3240360" cy="223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円/楕円 2"/>
          <p:cNvSpPr/>
          <p:nvPr/>
        </p:nvSpPr>
        <p:spPr>
          <a:xfrm>
            <a:off x="5292080" y="3284984"/>
            <a:ext cx="540060" cy="504055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5148064" y="6129300"/>
            <a:ext cx="540060" cy="25202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01000" cy="1143000"/>
          </a:xfrm>
        </p:spPr>
        <p:txBody>
          <a:bodyPr>
            <a:normAutofit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K</a:t>
            </a:r>
            <a:r>
              <a:rPr lang="en-US" altLang="ja-JP" b="1" baseline="30000" dirty="0" smtClean="0">
                <a:latin typeface="Symbol" panose="05050102010706020507" pitchFamily="18" charset="2"/>
              </a:rPr>
              <a:t>-</a:t>
            </a:r>
            <a:r>
              <a:rPr lang="en-US" altLang="ja-JP" b="1" dirty="0" smtClean="0"/>
              <a:t> Meson in </a:t>
            </a:r>
            <a:r>
              <a:rPr lang="en-US" altLang="ja-JP" b="1" dirty="0"/>
              <a:t>Nucleus?</a:t>
            </a:r>
            <a:endParaRPr kumimoji="1" lang="ja-JP" altLang="en-US" b="1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76033" y="5661248"/>
            <a:ext cx="2525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 smtClean="0">
                <a:solidFill>
                  <a:srgbClr val="FFFF00"/>
                </a:solidFill>
              </a:rPr>
              <a:t>Br(</a:t>
            </a:r>
            <a:r>
              <a:rPr lang="en-US" altLang="ja-JP" i="1" dirty="0" smtClean="0">
                <a:solidFill>
                  <a:srgbClr val="FFFF00"/>
                </a:solidFill>
                <a:latin typeface="Symbol" panose="05050102010706020507" pitchFamily="18" charset="2"/>
                <a:ea typeface="Segoe UI Black" panose="020B0A02040204020203" pitchFamily="34" charset="0"/>
              </a:rPr>
              <a:t>L</a:t>
            </a:r>
            <a:r>
              <a:rPr lang="en-US" altLang="ja-JP" i="1" dirty="0" smtClean="0">
                <a:solidFill>
                  <a:srgbClr val="FFFF00"/>
                </a:solidFill>
              </a:rPr>
              <a:t>(1405)</a:t>
            </a:r>
            <a:r>
              <a:rPr lang="en-US" altLang="ja-JP" i="1" dirty="0" smtClean="0">
                <a:solidFill>
                  <a:srgbClr val="FFFF00"/>
                </a:solidFill>
                <a:sym typeface="Wingdings" panose="05000000000000000000" pitchFamily="2" charset="2"/>
              </a:rPr>
              <a:t></a:t>
            </a:r>
            <a:r>
              <a:rPr lang="en-US" altLang="ja-JP" i="1" dirty="0" err="1" smtClean="0">
                <a:solidFill>
                  <a:srgbClr val="FFFF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i="1" dirty="0" smtClean="0">
                <a:solidFill>
                  <a:srgbClr val="FFFF00"/>
                </a:solidFill>
                <a:sym typeface="Wingdings" panose="05000000000000000000" pitchFamily="2" charset="2"/>
              </a:rPr>
              <a:t>) ~ 100%</a:t>
            </a:r>
            <a:endParaRPr kumimoji="1" lang="ja-JP" altLang="en-US" i="1" dirty="0">
              <a:solidFill>
                <a:srgbClr val="FFFF00"/>
              </a:solidFill>
            </a:endParaRPr>
          </a:p>
        </p:txBody>
      </p:sp>
      <p:cxnSp>
        <p:nvCxnSpPr>
          <p:cNvPr id="9" name="直線コネクタ 8"/>
          <p:cNvCxnSpPr/>
          <p:nvPr/>
        </p:nvCxnSpPr>
        <p:spPr>
          <a:xfrm>
            <a:off x="1115616" y="6255314"/>
            <a:ext cx="2988332" cy="0"/>
          </a:xfrm>
          <a:prstGeom prst="line">
            <a:avLst/>
          </a:prstGeom>
          <a:ln w="254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2435180" y="5939988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pS</a:t>
            </a:r>
            <a:r>
              <a:rPr lang="en-US" altLang="ja-JP" dirty="0" smtClean="0">
                <a:solidFill>
                  <a:schemeClr val="bg1"/>
                </a:solidFill>
              </a:rPr>
              <a:t>(1333)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1156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192"/>
    </mc:Choice>
    <mc:Fallback>
      <p:transition spd="slow" advTm="791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3" grpId="0" animBg="1"/>
      <p:bldP spid="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/>
          </p:cNvSpPr>
          <p:nvPr/>
        </p:nvSpPr>
        <p:spPr bwMode="auto">
          <a:xfrm>
            <a:off x="5286909" y="1485945"/>
            <a:ext cx="34615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2575" bIns="0" anchor="ctr">
            <a:spAutoFit/>
          </a:bodyPr>
          <a:lstStyle/>
          <a:p>
            <a:pPr marL="42097"/>
            <a:r>
              <a:rPr lang="en-US" altLang="ja-JP" sz="1400" dirty="0" err="1">
                <a:ea typeface="ＭＳ Ｐゴシック" pitchFamily="50" charset="-128"/>
                <a:sym typeface="Verdana Bold" charset="0"/>
              </a:rPr>
              <a:t>Y.Akaishi</a:t>
            </a:r>
            <a:r>
              <a:rPr lang="en-US" altLang="ja-JP" sz="1400" dirty="0">
                <a:ea typeface="ＭＳ Ｐゴシック" pitchFamily="50" charset="-128"/>
                <a:sym typeface="Verdana Bold" charset="0"/>
              </a:rPr>
              <a:t> and </a:t>
            </a:r>
            <a:r>
              <a:rPr lang="en-US" altLang="ja-JP" sz="1400" dirty="0" err="1">
                <a:ea typeface="ＭＳ Ｐゴシック" pitchFamily="50" charset="-128"/>
                <a:sym typeface="Verdana Bold" charset="0"/>
              </a:rPr>
              <a:t>T.Yamazaki</a:t>
            </a:r>
            <a:r>
              <a:rPr lang="en-US" altLang="ja-JP" sz="1400" dirty="0">
                <a:ea typeface="ＭＳ Ｐゴシック" pitchFamily="50" charset="-128"/>
                <a:sym typeface="Verdana Bold" charset="0"/>
              </a:rPr>
              <a:t>, </a:t>
            </a:r>
            <a:r>
              <a:rPr lang="en-US" altLang="ja-JP" sz="1400" dirty="0" smtClean="0">
                <a:ea typeface="ＭＳ Ｐゴシック" pitchFamily="50" charset="-128"/>
                <a:sym typeface="Verdana Bold" charset="0"/>
              </a:rPr>
              <a:t>PRC65(2002)044005.</a:t>
            </a:r>
            <a:endParaRPr lang="en-US" altLang="ja-JP" sz="1400" dirty="0">
              <a:ea typeface="ＭＳ Ｐゴシック" pitchFamily="50" charset="-128"/>
              <a:sym typeface="Verdana Bold" charset="0"/>
            </a:endParaRPr>
          </a:p>
          <a:p>
            <a:pPr marL="42097"/>
            <a:r>
              <a:rPr lang="en-US" altLang="ja-JP" sz="1400" dirty="0" smtClean="0">
                <a:solidFill>
                  <a:schemeClr val="tx1"/>
                </a:solidFill>
                <a:ea typeface="ＭＳ Ｐゴシック" pitchFamily="50" charset="-128"/>
                <a:sym typeface="Verdana Bold" charset="0"/>
              </a:rPr>
              <a:t>A</a:t>
            </a:r>
            <a:r>
              <a:rPr lang="en-US" altLang="ja-JP" sz="1400" dirty="0">
                <a:solidFill>
                  <a:schemeClr val="tx1"/>
                </a:solidFill>
                <a:ea typeface="ＭＳ Ｐゴシック" pitchFamily="50" charset="-128"/>
                <a:sym typeface="Verdana Bold" charset="0"/>
              </a:rPr>
              <a:t>. Dote et al</a:t>
            </a:r>
            <a:r>
              <a:rPr lang="en-US" altLang="ja-JP" sz="1400" dirty="0" smtClean="0">
                <a:solidFill>
                  <a:schemeClr val="tx1"/>
                </a:solidFill>
                <a:ea typeface="ＭＳ Ｐゴシック" pitchFamily="50" charset="-128"/>
                <a:sym typeface="Verdana Bold" charset="0"/>
              </a:rPr>
              <a:t>. PRC70(2004)044313. </a:t>
            </a:r>
            <a:r>
              <a:rPr lang="en-US" altLang="ja-JP" sz="1400" dirty="0" smtClean="0">
                <a:ea typeface="ＭＳ Ｐゴシック" pitchFamily="50" charset="-128"/>
                <a:sym typeface="Verdana Bold" charset="0"/>
              </a:rPr>
              <a:t>etc.</a:t>
            </a:r>
            <a:endParaRPr lang="en-US" altLang="ja-JP" sz="1400" dirty="0">
              <a:solidFill>
                <a:schemeClr val="tx1"/>
              </a:solidFill>
              <a:ea typeface="ＭＳ Ｐゴシック" pitchFamily="50" charset="-128"/>
              <a:sym typeface="Verdana Bold" charset="0"/>
            </a:endParaRPr>
          </a:p>
        </p:txBody>
      </p:sp>
      <p:graphicFrame>
        <p:nvGraphicFramePr>
          <p:cNvPr id="10" name="Group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866729"/>
              </p:ext>
            </p:extLst>
          </p:nvPr>
        </p:nvGraphicFramePr>
        <p:xfrm>
          <a:off x="589282" y="1700007"/>
          <a:ext cx="3984625" cy="2773109"/>
        </p:xfrm>
        <a:graphic>
          <a:graphicData uri="http://schemas.openxmlformats.org/drawingml/2006/table">
            <a:tbl>
              <a:tblPr/>
              <a:tblGrid>
                <a:gridCol w="996950"/>
                <a:gridCol w="995363"/>
                <a:gridCol w="995362"/>
                <a:gridCol w="996950"/>
              </a:tblGrid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Kaonic Nuclei</a:t>
                      </a:r>
                      <a:endParaRPr kumimoji="1" lang="ja-JP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Binding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Energy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Width</a:t>
                      </a:r>
                      <a:endParaRPr kumimoji="1" lang="ja-JP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Central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Density</a:t>
                      </a:r>
                      <a:endParaRPr kumimoji="1" lang="ja-JP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</a:t>
                      </a:r>
                      <a:endParaRPr kumimoji="1" lang="en-US" altLang="ja-JP" sz="16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3.5</a:t>
                      </a: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r</a:t>
                      </a:r>
                      <a:r>
                        <a:rPr kumimoji="1" lang="en-US" altLang="ja-JP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</a:t>
                      </a:r>
                      <a:endParaRPr kumimoji="1" lang="en-US" altLang="ja-JP" sz="16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3.1</a:t>
                      </a: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r</a:t>
                      </a:r>
                      <a:r>
                        <a:rPr kumimoji="1" lang="en-US" altLang="ja-JP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ppp</a:t>
                      </a:r>
                      <a:endParaRPr kumimoji="1" lang="en-US" altLang="ja-JP" sz="16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9.2</a:t>
                      </a: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r</a:t>
                      </a:r>
                      <a:r>
                        <a:rPr kumimoji="1" lang="en-US" altLang="ja-JP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ppn</a:t>
                      </a:r>
                      <a:endParaRPr kumimoji="1" lang="en-US" altLang="ja-JP" sz="16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8.8</a:t>
                      </a:r>
                      <a:r>
                        <a:rPr kumimoji="1" lang="en-US" altLang="ja-JP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r</a:t>
                      </a:r>
                      <a:r>
                        <a:rPr kumimoji="1" lang="en-US" altLang="ja-JP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AE4D-DCF5-47ED-9AD0-C06F1B1C5461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3078" name="Picture 6" descr="https://upload.wikimedia.org/wikipedia/commons/thumb/5/53/Binding_energy_curve_-_common_isotopes.svg/800px-Binding_energy_curve_-_common_isotopes.svg.png?15059575088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31" y="1947242"/>
            <a:ext cx="4005910" cy="263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5580112" y="3146772"/>
            <a:ext cx="26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c.f. </a:t>
            </a:r>
            <a:r>
              <a:rPr lang="en-US" altLang="ja-JP" dirty="0"/>
              <a:t>Nuclear Binding Energy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444208" y="3459410"/>
            <a:ext cx="2029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few MeV @ A = 2,3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pic>
        <p:nvPicPr>
          <p:cNvPr id="14" name="Picture 1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0" y="4581128"/>
            <a:ext cx="8112714" cy="230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05667" y="872716"/>
            <a:ext cx="8342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Predicted </a:t>
            </a:r>
            <a:r>
              <a:rPr lang="en-US" altLang="ja-JP" sz="3200" dirty="0" smtClean="0"/>
              <a:t>from </a:t>
            </a:r>
            <a:r>
              <a:rPr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 </a:t>
            </a:r>
            <a:r>
              <a:rPr lang="en-US" altLang="ja-JP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3200" b="1" baseline="30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</a:t>
            </a:r>
            <a:r>
              <a:rPr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I=0</a:t>
            </a:r>
            <a:endParaRPr lang="en-US" altLang="ja-JP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1096367" y="-90264"/>
            <a:ext cx="6951267" cy="1143000"/>
          </a:xfrm>
        </p:spPr>
        <p:txBody>
          <a:bodyPr/>
          <a:lstStyle/>
          <a:p>
            <a:r>
              <a:rPr lang="en-US" altLang="ja-JP" b="1" dirty="0" err="1"/>
              <a:t>K</a:t>
            </a:r>
            <a:r>
              <a:rPr lang="en-US" altLang="ja-JP" b="1" baseline="30000" dirty="0" err="1"/>
              <a:t>bar</a:t>
            </a:r>
            <a:r>
              <a:rPr lang="en-US" altLang="ja-JP" b="1" dirty="0"/>
              <a:t>-Nuclear Bound State</a:t>
            </a:r>
            <a:endParaRPr kumimoji="1"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1884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65448"/>
    </mc:Choice>
    <mc:Fallback>
      <p:transition advTm="65448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グループ化 21"/>
          <p:cNvGrpSpPr/>
          <p:nvPr/>
        </p:nvGrpSpPr>
        <p:grpSpPr>
          <a:xfrm>
            <a:off x="2015716" y="2689089"/>
            <a:ext cx="4716524" cy="3692240"/>
            <a:chOff x="4145863" y="1714373"/>
            <a:chExt cx="5214669" cy="4082202"/>
          </a:xfrm>
        </p:grpSpPr>
        <p:pic>
          <p:nvPicPr>
            <p:cNvPr id="23" name="Picture 2" descr="condensate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45863" y="1714373"/>
              <a:ext cx="5214669" cy="4054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 Box 27"/>
            <p:cNvSpPr txBox="1">
              <a:spLocks noChangeArrowheads="1"/>
            </p:cNvSpPr>
            <p:nvPr/>
          </p:nvSpPr>
          <p:spPr bwMode="auto">
            <a:xfrm>
              <a:off x="5208501" y="5420732"/>
              <a:ext cx="2741853" cy="37584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1400" dirty="0" err="1"/>
                <a:t>W.Weise</a:t>
              </a:r>
              <a:r>
                <a:rPr lang="en-US" altLang="ja-JP" sz="1400" dirty="0"/>
                <a:t> NPA553</a:t>
              </a:r>
              <a:r>
                <a:rPr lang="en-US" altLang="ja-JP" sz="1400" dirty="0" smtClean="0"/>
                <a:t>, 59 </a:t>
              </a:r>
              <a:r>
                <a:rPr lang="en-US" altLang="ja-JP" sz="1400" dirty="0"/>
                <a:t>(1993</a:t>
              </a:r>
              <a:r>
                <a:rPr lang="en-US" altLang="ja-JP" sz="1400" dirty="0" smtClean="0"/>
                <a:t>).</a:t>
              </a:r>
              <a:endParaRPr lang="en-US" altLang="ja-JP" sz="1400" dirty="0"/>
            </a:p>
          </p:txBody>
        </p:sp>
      </p:grpSp>
      <p:grpSp>
        <p:nvGrpSpPr>
          <p:cNvPr id="15" name="グループ化 14"/>
          <p:cNvGrpSpPr/>
          <p:nvPr/>
        </p:nvGrpSpPr>
        <p:grpSpPr>
          <a:xfrm>
            <a:off x="5616916" y="728700"/>
            <a:ext cx="3316742" cy="3753324"/>
            <a:chOff x="5175736" y="2497410"/>
            <a:chExt cx="3686675" cy="417195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4885" y="2497410"/>
              <a:ext cx="3457575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テキスト ボックス 8"/>
            <p:cNvSpPr txBox="1"/>
            <p:nvPr/>
          </p:nvSpPr>
          <p:spPr>
            <a:xfrm>
              <a:off x="5544108" y="5893531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/>
                <a:t>0</a:t>
              </a:r>
              <a:endParaRPr kumimoji="1" lang="ja-JP" altLang="en-US" sz="14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6492206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</a:t>
              </a:r>
              <a:endParaRPr kumimoji="1" lang="ja-JP" altLang="en-US" sz="1400" b="1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524328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smtClean="0"/>
                <a:t>2</a:t>
              </a:r>
              <a:endParaRPr kumimoji="1" lang="ja-JP" altLang="en-US" sz="1400" b="1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8460432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3</a:t>
              </a:r>
              <a:endParaRPr kumimoji="1" lang="ja-JP" altLang="en-US" sz="1400" b="1" dirty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5175736" y="4981857"/>
              <a:ext cx="3686675" cy="11973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altLang="ja-JP" sz="32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Meson </a:t>
              </a:r>
              <a:r>
                <a:rPr lang="en-US" altLang="ja-JP" sz="32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Properties</a:t>
              </a:r>
            </a:p>
            <a:p>
              <a:pPr algn="ctr"/>
              <a:r>
                <a:rPr lang="en-US" altLang="ja-JP" sz="32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in Media</a:t>
              </a: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b="1" dirty="0" err="1"/>
              <a:t>K</a:t>
            </a:r>
            <a:r>
              <a:rPr lang="en-US" altLang="ja-JP" b="1" baseline="30000" dirty="0" err="1"/>
              <a:t>bar</a:t>
            </a:r>
            <a:r>
              <a:rPr lang="en-US" altLang="ja-JP" b="1" dirty="0"/>
              <a:t>-Nuclear Bound State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4361" y="1161364"/>
            <a:ext cx="4549637" cy="2544690"/>
            <a:chOff x="-62115" y="2766646"/>
            <a:chExt cx="4883784" cy="2731584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98349" y="2766646"/>
              <a:ext cx="3223320" cy="273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1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-62115" y="2790092"/>
              <a:ext cx="1447375" cy="2686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67544" y="836712"/>
            <a:ext cx="426757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sz="1400" dirty="0" err="1"/>
              <a:t>Y.Akaishi</a:t>
            </a:r>
            <a:r>
              <a:rPr lang="en-US" altLang="ja-JP" sz="1400" dirty="0"/>
              <a:t> &amp; </a:t>
            </a:r>
            <a:r>
              <a:rPr lang="en-US" altLang="ja-JP" sz="1400" dirty="0" err="1"/>
              <a:t>T.Yamazaki</a:t>
            </a:r>
            <a:r>
              <a:rPr lang="en-US" altLang="ja-JP" sz="1400" dirty="0"/>
              <a:t>, </a:t>
            </a:r>
            <a:r>
              <a:rPr lang="en-US" altLang="ja-JP" sz="1400" dirty="0" smtClean="0"/>
              <a:t>PLB535, 70(2002).</a:t>
            </a:r>
            <a:endParaRPr lang="en-US" altLang="ja-JP" sz="1400" dirty="0"/>
          </a:p>
        </p:txBody>
      </p:sp>
      <p:pic>
        <p:nvPicPr>
          <p:cNvPr id="20" name="図 19" descr="PL_B587_167.bmp"/>
          <p:cNvPicPr>
            <a:picLocks noChangeAspect="1"/>
          </p:cNvPicPr>
          <p:nvPr/>
        </p:nvPicPr>
        <p:blipFill>
          <a:blip r:embed="rId7"/>
          <a:srcRect t="4901" b="55556"/>
          <a:stretch>
            <a:fillRect/>
          </a:stretch>
        </p:blipFill>
        <p:spPr>
          <a:xfrm>
            <a:off x="683568" y="2970653"/>
            <a:ext cx="2512767" cy="1646479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755576" y="2490295"/>
            <a:ext cx="2566344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32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Kaonic</a:t>
            </a:r>
            <a:r>
              <a:rPr lang="ja-JP" altLang="en-US" sz="32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altLang="ja-JP" sz="32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Nuclei</a:t>
            </a:r>
            <a:endParaRPr kumimoji="1" lang="ja-JP" altLang="en-US" sz="32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60528" y="6237312"/>
            <a:ext cx="761791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32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Chiral Symmetry </a:t>
            </a:r>
            <a:r>
              <a:rPr kumimoji="1" lang="en-US" altLang="ja-JP" sz="3200" b="1" spc="50" dirty="0" smtClean="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Origin of the QCD Mass</a:t>
            </a:r>
            <a:endParaRPr kumimoji="1" lang="ja-JP" altLang="en-US" sz="3200" b="1" spc="50" dirty="0">
              <a:ln w="11430"/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右矢印 2"/>
          <p:cNvSpPr/>
          <p:nvPr/>
        </p:nvSpPr>
        <p:spPr>
          <a:xfrm rot="900000">
            <a:off x="4325633" y="2441134"/>
            <a:ext cx="1088988" cy="74354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右矢印 26"/>
          <p:cNvSpPr/>
          <p:nvPr/>
        </p:nvSpPr>
        <p:spPr>
          <a:xfrm rot="8434534">
            <a:off x="4630947" y="3762203"/>
            <a:ext cx="1088988" cy="74354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658946" y="4401108"/>
                <a:ext cx="2148858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0" i="1" smtClean="0">
                          <a:latin typeface="Cambria Math"/>
                        </a:rPr>
                        <m:t>𝐼</m:t>
                      </m:r>
                      <m:r>
                        <a:rPr kumimoji="1" lang="en-US" altLang="ja-JP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2400" b="0" i="1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kumimoji="1" lang="en-US" altLang="ja-JP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kumimoji="1" lang="en-US" altLang="ja-JP" sz="2400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946" y="4401108"/>
                <a:ext cx="2148858" cy="7838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885241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312"/>
    </mc:Choice>
    <mc:Fallback>
      <p:transition spd="slow" advTm="73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27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Theoretical Calculations on “K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pp”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099628"/>
              </p:ext>
            </p:extLst>
          </p:nvPr>
        </p:nvGraphicFramePr>
        <p:xfrm>
          <a:off x="89500" y="954400"/>
          <a:ext cx="8965000" cy="2834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96111"/>
                <a:gridCol w="996111"/>
                <a:gridCol w="996111"/>
                <a:gridCol w="996111"/>
                <a:gridCol w="996111"/>
                <a:gridCol w="996111"/>
                <a:gridCol w="892099"/>
                <a:gridCol w="1216135"/>
                <a:gridCol w="880100"/>
              </a:tblGrid>
              <a:tr h="41049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err="1" smtClean="0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kumimoji="1" lang="en-US" altLang="ja-JP" sz="1800" baseline="30000" dirty="0" err="1" smtClean="0">
                          <a:solidFill>
                            <a:schemeClr val="tx1"/>
                          </a:solidFill>
                        </a:rPr>
                        <a:t>bar</a:t>
                      </a:r>
                      <a:r>
                        <a:rPr kumimoji="1" lang="en-US" altLang="ja-JP" sz="18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kumimoji="1" lang="en-US" altLang="ja-JP" sz="1800" baseline="0" dirty="0" smtClean="0">
                          <a:solidFill>
                            <a:schemeClr val="tx1"/>
                          </a:solidFill>
                        </a:rPr>
                        <a:t> int.</a:t>
                      </a:r>
                      <a:endParaRPr kumimoji="1" lang="ja-JP" alt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Chiral SU(3)</a:t>
                      </a:r>
                      <a:endParaRPr kumimoji="1" lang="en-US" altLang="ja-JP" sz="2400" baseline="0" dirty="0" smtClean="0"/>
                    </a:p>
                    <a:p>
                      <a:pPr algn="ctr"/>
                      <a:r>
                        <a:rPr kumimoji="1" lang="en-US" altLang="ja-JP" sz="2400" baseline="0" dirty="0" smtClean="0"/>
                        <a:t>(</a:t>
                      </a:r>
                      <a:r>
                        <a:rPr kumimoji="1" lang="en-US" altLang="ja-JP" sz="2400" dirty="0" smtClean="0"/>
                        <a:t>energy dependent)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Phenomenological</a:t>
                      </a:r>
                    </a:p>
                    <a:p>
                      <a:pPr algn="ctr"/>
                      <a:r>
                        <a:rPr kumimoji="1" lang="en-US" altLang="ja-JP" sz="2400" dirty="0" smtClean="0"/>
                        <a:t>(energy independent)</a:t>
                      </a:r>
                      <a:endParaRPr kumimoji="1" lang="ja-JP" altLang="en-US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197644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 smtClean="0"/>
                        <a:t>Method</a:t>
                      </a:r>
                      <a:endParaRPr kumimoji="1" lang="ja-JP" altLang="en-US" sz="18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Variational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Faddeev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Variational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Faddeev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</a:tr>
              <a:tr h="410491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err="1" smtClean="0"/>
                        <a:t>Barnea</a:t>
                      </a:r>
                      <a:r>
                        <a:rPr kumimoji="1" lang="en-US" altLang="ja-JP" sz="1600" dirty="0" smtClean="0"/>
                        <a:t>, Gal, </a:t>
                      </a:r>
                      <a:r>
                        <a:rPr kumimoji="1" lang="en-US" altLang="ja-JP" sz="1600" dirty="0" err="1" smtClean="0"/>
                        <a:t>Liverts</a:t>
                      </a:r>
                      <a:endParaRPr kumimoji="1" lang="ja-JP" alt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Dote, </a:t>
                      </a:r>
                      <a:r>
                        <a:rPr kumimoji="1" lang="en-US" altLang="ja-JP" sz="1600" dirty="0" err="1" smtClean="0"/>
                        <a:t>Hyodo</a:t>
                      </a:r>
                      <a:r>
                        <a:rPr kumimoji="1" lang="en-US" altLang="ja-JP" sz="1600" dirty="0" smtClean="0"/>
                        <a:t>, Weise</a:t>
                      </a:r>
                      <a:endParaRPr kumimoji="1" lang="ja-JP" alt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Ikeda, </a:t>
                      </a:r>
                      <a:r>
                        <a:rPr kumimoji="1" lang="en-US" altLang="ja-JP" sz="1600" dirty="0" err="1" smtClean="0"/>
                        <a:t>Kamano</a:t>
                      </a:r>
                      <a:r>
                        <a:rPr kumimoji="1" lang="en-US" altLang="ja-JP" sz="1600" dirty="0" smtClean="0"/>
                        <a:t>, Sato</a:t>
                      </a:r>
                      <a:endParaRPr kumimoji="1" lang="ja-JP" altLang="en-US" sz="16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Bayar,</a:t>
                      </a:r>
                    </a:p>
                    <a:p>
                      <a:pPr algn="ctr"/>
                      <a:r>
                        <a:rPr kumimoji="1" lang="en-US" altLang="ja-JP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Oset</a:t>
                      </a:r>
                      <a:endParaRPr kumimoji="1" lang="ja-JP" altLang="en-US" sz="14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Yamazaki, Akaishi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err="1" smtClean="0"/>
                        <a:t>Wyceck</a:t>
                      </a:r>
                      <a:r>
                        <a:rPr kumimoji="1" lang="en-US" altLang="ja-JP" sz="1600" dirty="0" smtClean="0"/>
                        <a:t>, Green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Shevchenko, Gal, Mares</a:t>
                      </a:r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Ikeda, Sato</a:t>
                      </a:r>
                      <a:endParaRPr kumimoji="1" lang="ja-JP" altLang="en-US" sz="1600" dirty="0"/>
                    </a:p>
                  </a:txBody>
                  <a:tcPr anchor="ctr"/>
                </a:tc>
              </a:tr>
              <a:tr h="19764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 smtClean="0"/>
                        <a:t>B</a:t>
                      </a:r>
                      <a:r>
                        <a:rPr kumimoji="1" lang="en-US" altLang="ja-JP" sz="1800" b="1" baseline="0" dirty="0" smtClean="0"/>
                        <a:t> (MeV)</a:t>
                      </a:r>
                      <a:endParaRPr kumimoji="1" lang="ja-JP" altLang="en-US" sz="18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16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17-23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9-16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15-30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48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40-80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50-70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60-95</a:t>
                      </a:r>
                      <a:endParaRPr kumimoji="1" lang="ja-JP" altLang="en-US" sz="2000" b="1" dirty="0"/>
                    </a:p>
                  </a:txBody>
                  <a:tcPr anchor="ctr"/>
                </a:tc>
              </a:tr>
              <a:tr h="19764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b="1" dirty="0" smtClean="0">
                          <a:latin typeface="Symbol" panose="05050102010706020507" pitchFamily="18" charset="2"/>
                        </a:rPr>
                        <a:t>G</a:t>
                      </a:r>
                      <a:r>
                        <a:rPr kumimoji="1" lang="en-US" altLang="ja-JP" sz="1800" b="1" dirty="0" smtClean="0"/>
                        <a:t> (MeV)</a:t>
                      </a:r>
                      <a:endParaRPr kumimoji="1" lang="ja-JP" altLang="en-US" sz="18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41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40-70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34-46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75-80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61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40-85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90-110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45-80</a:t>
                      </a:r>
                      <a:endParaRPr kumimoji="1" lang="ja-JP" altLang="en-US" sz="20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右中かっこ 8"/>
          <p:cNvSpPr/>
          <p:nvPr/>
        </p:nvSpPr>
        <p:spPr>
          <a:xfrm rot="5400000">
            <a:off x="2940310" y="2003134"/>
            <a:ext cx="259447" cy="3888432"/>
          </a:xfrm>
          <a:prstGeom prst="rightBrace">
            <a:avLst>
              <a:gd name="adj1" fmla="val 199659"/>
              <a:gd name="adj2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右中かっこ 11"/>
          <p:cNvSpPr/>
          <p:nvPr/>
        </p:nvSpPr>
        <p:spPr>
          <a:xfrm rot="5400000">
            <a:off x="6898783" y="1975366"/>
            <a:ext cx="259447" cy="3943969"/>
          </a:xfrm>
          <a:prstGeom prst="rightBrace">
            <a:avLst>
              <a:gd name="adj1" fmla="val 199659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矢印コネクタ 10"/>
          <p:cNvCxnSpPr>
            <a:stCxn id="9" idx="1"/>
          </p:cNvCxnSpPr>
          <p:nvPr/>
        </p:nvCxnSpPr>
        <p:spPr>
          <a:xfrm flipH="1">
            <a:off x="2169934" y="4077074"/>
            <a:ext cx="900100" cy="126013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stCxn id="12" idx="1"/>
          </p:cNvCxnSpPr>
          <p:nvPr/>
        </p:nvCxnSpPr>
        <p:spPr>
          <a:xfrm flipH="1">
            <a:off x="5616116" y="4077074"/>
            <a:ext cx="1412390" cy="111612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3275856" y="4673471"/>
            <a:ext cx="2210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 smtClean="0">
                <a:latin typeface="Symbol" panose="05050102010706020507" pitchFamily="18" charset="2"/>
                <a:sym typeface="Wingdings" panose="05000000000000000000" pitchFamily="2" charset="2"/>
              </a:rPr>
              <a:t>G</a:t>
            </a:r>
            <a:r>
              <a:rPr kumimoji="1" lang="en-US" altLang="ja-JP" sz="2400" b="1" i="1" dirty="0" smtClean="0">
                <a:sym typeface="Wingdings" panose="05000000000000000000" pitchFamily="2" charset="2"/>
              </a:rPr>
              <a:t> ~ 40-100 MeV</a:t>
            </a:r>
            <a:endParaRPr kumimoji="1" lang="ja-JP" altLang="en-US" sz="2400" b="1" i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648717" y="4299482"/>
            <a:ext cx="195117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 ~ 20 MeV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170672" y="4299483"/>
            <a:ext cx="242566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</a:t>
            </a:r>
            <a:r>
              <a:rPr kumimoji="1"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~ 40-70 MeV</a:t>
            </a:r>
            <a:endParaRPr kumimoji="1" lang="ja-JP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3488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830"/>
    </mc:Choice>
    <mc:Fallback>
      <p:transition spd="slow" advTm="10883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19" name="角丸四角形 18"/>
          <p:cNvSpPr/>
          <p:nvPr/>
        </p:nvSpPr>
        <p:spPr>
          <a:xfrm>
            <a:off x="4175956" y="2351975"/>
            <a:ext cx="4824536" cy="176110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/>
          <p:cNvGrpSpPr/>
          <p:nvPr/>
        </p:nvGrpSpPr>
        <p:grpSpPr>
          <a:xfrm>
            <a:off x="406490" y="881468"/>
            <a:ext cx="3739910" cy="3195604"/>
            <a:chOff x="406490" y="963238"/>
            <a:chExt cx="3739910" cy="3195604"/>
          </a:xfrm>
        </p:grpSpPr>
        <p:pic>
          <p:nvPicPr>
            <p:cNvPr id="7" name="Picture 10" descr="plinv_accep"/>
            <p:cNvPicPr>
              <a:picLocks noChangeAspect="1" noChangeArrowheads="1"/>
            </p:cNvPicPr>
            <p:nvPr/>
          </p:nvPicPr>
          <p:blipFill>
            <a:blip r:embed="rId5" cstate="print"/>
            <a:srcRect l="3998" b="3787"/>
            <a:stretch>
              <a:fillRect/>
            </a:stretch>
          </p:blipFill>
          <p:spPr bwMode="auto">
            <a:xfrm>
              <a:off x="406490" y="963238"/>
              <a:ext cx="3739910" cy="3195604"/>
            </a:xfrm>
            <a:prstGeom prst="rect">
              <a:avLst/>
            </a:prstGeom>
            <a:noFill/>
          </p:spPr>
        </p:pic>
        <p:cxnSp>
          <p:nvCxnSpPr>
            <p:cNvPr id="29" name="直線コネクタ 28"/>
            <p:cNvCxnSpPr/>
            <p:nvPr/>
          </p:nvCxnSpPr>
          <p:spPr>
            <a:xfrm flipV="1">
              <a:off x="3527884" y="1314526"/>
              <a:ext cx="0" cy="243851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テキスト ボックス 30"/>
            <p:cNvSpPr txBox="1"/>
            <p:nvPr/>
          </p:nvSpPr>
          <p:spPr>
            <a:xfrm rot="16200000">
              <a:off x="2843082" y="2264468"/>
              <a:ext cx="10310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M(</a:t>
              </a:r>
              <a:r>
                <a:rPr kumimoji="1"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K+p+p</a:t>
              </a:r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“</a:t>
            </a:r>
            <a:r>
              <a:rPr lang="en-US" altLang="ja-JP" b="1" dirty="0" smtClean="0"/>
              <a:t>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</a:t>
            </a:r>
            <a:r>
              <a:rPr kumimoji="1" lang="en-US" altLang="ja-JP" b="1" dirty="0" smtClean="0"/>
              <a:t>” Search via</a:t>
            </a:r>
            <a:r>
              <a:rPr lang="en-US" altLang="ja-JP" b="1" dirty="0" smtClean="0"/>
              <a:t> Stopped-K</a:t>
            </a:r>
            <a:r>
              <a:rPr lang="en-US" altLang="ja-JP" b="1" baseline="30000" dirty="0" smtClean="0"/>
              <a:t>-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1051203" y="3392996"/>
            <a:ext cx="18646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solidFill>
                  <a:srgbClr val="00B050"/>
                </a:solidFill>
              </a:rPr>
              <a:t>PRL</a:t>
            </a:r>
            <a:r>
              <a:rPr lang="en-US" altLang="ja-JP" sz="1600" b="1" dirty="0" smtClean="0">
                <a:solidFill>
                  <a:srgbClr val="00B050"/>
                </a:solidFill>
              </a:rPr>
              <a:t>94</a:t>
            </a:r>
            <a:r>
              <a:rPr lang="en-US" altLang="ja-JP" sz="1600" dirty="0" smtClean="0">
                <a:solidFill>
                  <a:srgbClr val="00B050"/>
                </a:solidFill>
              </a:rPr>
              <a:t>(2005)212303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3941" y="1254242"/>
            <a:ext cx="26913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b="1" baseline="30000" dirty="0" smtClean="0">
                <a:solidFill>
                  <a:srgbClr val="7030A0"/>
                </a:solidFill>
              </a:rPr>
              <a:t>6</a:t>
            </a:r>
            <a:r>
              <a:rPr lang="en-US" altLang="ja-JP" b="1" dirty="0" smtClean="0">
                <a:solidFill>
                  <a:srgbClr val="7030A0"/>
                </a:solidFill>
              </a:rPr>
              <a:t>Li+</a:t>
            </a:r>
            <a:r>
              <a:rPr lang="en-US" altLang="ja-JP" b="1" baseline="30000" dirty="0" smtClean="0">
                <a:solidFill>
                  <a:srgbClr val="7030A0"/>
                </a:solidFill>
              </a:rPr>
              <a:t>7</a:t>
            </a:r>
            <a:r>
              <a:rPr lang="en-US" altLang="ja-JP" b="1" dirty="0" smtClean="0">
                <a:solidFill>
                  <a:srgbClr val="7030A0"/>
                </a:solidFill>
              </a:rPr>
              <a:t>Li+</a:t>
            </a:r>
            <a:r>
              <a:rPr lang="en-US" altLang="ja-JP" b="1" baseline="30000" dirty="0" smtClean="0">
                <a:solidFill>
                  <a:srgbClr val="7030A0"/>
                </a:solidFill>
              </a:rPr>
              <a:t>12</a:t>
            </a:r>
            <a:r>
              <a:rPr lang="en-US" altLang="ja-JP" b="1" dirty="0" smtClean="0">
                <a:solidFill>
                  <a:srgbClr val="7030A0"/>
                </a:solidFill>
              </a:rPr>
              <a:t>C</a:t>
            </a:r>
            <a:r>
              <a:rPr kumimoji="1" lang="en-US" altLang="ja-JP" b="1" dirty="0" smtClean="0">
                <a:solidFill>
                  <a:srgbClr val="7030A0"/>
                </a:solidFill>
              </a:rPr>
              <a:t>(</a:t>
            </a:r>
            <a:r>
              <a:rPr kumimoji="1" lang="en-US" altLang="ja-JP" b="1" i="1" dirty="0" smtClean="0">
                <a:solidFill>
                  <a:srgbClr val="7030A0"/>
                </a:solidFill>
              </a:rPr>
              <a:t>stopped </a:t>
            </a:r>
            <a:r>
              <a:rPr kumimoji="1" lang="en-US" altLang="ja-JP" b="1" dirty="0" smtClean="0">
                <a:solidFill>
                  <a:srgbClr val="7030A0"/>
                </a:solidFill>
              </a:rPr>
              <a:t>K</a:t>
            </a:r>
            <a:r>
              <a:rPr kumimoji="1" lang="en-US" altLang="ja-JP" b="1" baseline="30000" dirty="0" smtClean="0">
                <a:solidFill>
                  <a:srgbClr val="7030A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7030A0"/>
                </a:solidFill>
              </a:rPr>
              <a:t>, </a:t>
            </a:r>
            <a:r>
              <a:rPr lang="en-US" altLang="ja-JP" b="1" dirty="0" err="1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b="1" dirty="0" err="1" smtClean="0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b="1" dirty="0">
              <a:solidFill>
                <a:srgbClr val="7030A0"/>
              </a:solidFill>
            </a:endParaRP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07034" y="872716"/>
            <a:ext cx="2808782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FINUDA@DA</a:t>
            </a:r>
            <a:r>
              <a:rPr lang="en-US" altLang="ja-JP" sz="2400" b="1" dirty="0" smtClean="0">
                <a:latin typeface="Symbol" pitchFamily="18" charset="2"/>
              </a:rPr>
              <a:t>F</a:t>
            </a:r>
            <a:r>
              <a:rPr lang="en-US" altLang="ja-JP" sz="2400" b="1" dirty="0" smtClean="0">
                <a:latin typeface="Tahoma" pitchFamily="34" charset="0"/>
              </a:rPr>
              <a:t>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908129" y="1574839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H="1">
            <a:off x="1799692" y="2098059"/>
            <a:ext cx="684075" cy="49157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円/楕円 5"/>
          <p:cNvSpPr/>
          <p:nvPr/>
        </p:nvSpPr>
        <p:spPr>
          <a:xfrm>
            <a:off x="7668344" y="5265204"/>
            <a:ext cx="1368152" cy="7560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27983" y="944724"/>
            <a:ext cx="4700809" cy="1534546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800" b="1" dirty="0" smtClean="0"/>
              <a:t>multi-nucleon absorption processes followed </a:t>
            </a:r>
            <a:r>
              <a:rPr lang="en-US" altLang="ja-JP" sz="2800" b="1" dirty="0"/>
              <a:t>by FSI?</a:t>
            </a:r>
          </a:p>
          <a:p>
            <a:pPr lvl="1"/>
            <a:r>
              <a:rPr lang="en-US" altLang="ja-JP" sz="2000" dirty="0"/>
              <a:t>PRC74(2006)025206</a:t>
            </a:r>
          </a:p>
          <a:p>
            <a:pPr lvl="1"/>
            <a:r>
              <a:rPr lang="en-US" altLang="ja-JP" sz="2000" dirty="0" smtClean="0"/>
              <a:t>PRC82(2010)034608</a:t>
            </a:r>
            <a:endParaRPr lang="ja-JP" altLang="en-US" sz="2000" dirty="0"/>
          </a:p>
          <a:p>
            <a:endParaRPr kumimoji="1" lang="ja-JP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/>
              <p:cNvSpPr txBox="1"/>
              <p:nvPr/>
            </p:nvSpPr>
            <p:spPr>
              <a:xfrm>
                <a:off x="4175956" y="2384884"/>
                <a:ext cx="4576061" cy="8454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40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kumimoji="1"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</m:t>
                          </m:r>
                        </m:sup>
                      </m:sSup>
                      <m:r>
                        <a:rPr kumimoji="1" lang="en-US" altLang="ja-JP" sz="24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sPre>
                        <m:sPrePr>
                          <m:ctrlPr>
                            <a:rPr kumimoji="1"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kumimoji="1"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𝑍</m:t>
                          </m:r>
                        </m:sub>
                        <m:sup>
                          <m:r>
                            <a:rPr kumimoji="1"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𝐴</m:t>
                          </m:r>
                        </m:sup>
                        <m:e>
                          <m:r>
                            <a:rPr kumimoji="1"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</m:sPre>
                      <m:r>
                        <a:rPr lang="en-US" altLang="ja-JP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ctrlP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ja-JP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ja-JP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altLang="ja-JP" sz="2400" i="1">
                                  <a:solidFill>
                                    <a:schemeClr val="bg1"/>
                                  </a:solidFill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+"</m:t>
                          </m:r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𝑝𝑝</m:t>
                          </m:r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"</m:t>
                          </m:r>
                        </m:e>
                      </m:d>
                      <m:r>
                        <a:rPr lang="en-US" altLang="ja-JP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Pre>
                        <m:sPrePr>
                          <m:ctrlP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𝑍</m:t>
                          </m:r>
                          <m:r>
                            <a:rPr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−2</m:t>
                          </m:r>
                        </m:sub>
                        <m:sup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𝐴</m:t>
                          </m:r>
                          <m:r>
                            <a:rPr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−2</m:t>
                          </m:r>
                        </m:sup>
                        <m:e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</m:sPre>
                    </m:oMath>
                  </m:oMathPara>
                </a14:m>
                <a:endParaRPr lang="en-US" altLang="ja-JP" sz="2400" i="1" dirty="0" smtClean="0">
                  <a:solidFill>
                    <a:schemeClr val="bg1"/>
                  </a:solidFill>
                  <a:latin typeface="Cambria Math"/>
                </a:endParaRPr>
              </a:p>
              <a:p>
                <a:r>
                  <a:rPr lang="en-US" altLang="ja-JP" sz="2400" dirty="0" smtClean="0">
                    <a:solidFill>
                      <a:schemeClr val="bg1"/>
                    </a:solidFill>
                    <a:ea typeface="Cambria Math"/>
                  </a:rPr>
                  <a:t> 	    </a:t>
                </a:r>
                <a14:m>
                  <m:oMath xmlns:m="http://schemas.openxmlformats.org/officeDocument/2006/math">
                    <m:r>
                      <a:rPr lang="en-US" altLang="ja-JP" sz="24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el-GR" altLang="ja-JP" sz="2400" b="1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𝜦</m:t>
                    </m:r>
                    <m:r>
                      <a:rPr lang="en-US" altLang="ja-JP" sz="2400" b="1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altLang="ja-JP" sz="2400" b="1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4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+</m:t>
                    </m:r>
                    <m:sPre>
                      <m:sPrePr>
                        <m:ctrlP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𝑍</m:t>
                        </m:r>
                        <m:r>
                          <a:rPr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−2</m:t>
                        </m:r>
                      </m:sub>
                      <m:sup>
                        <m: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−2</m:t>
                        </m:r>
                      </m:sup>
                      <m:e>
                        <m: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𝑁</m:t>
                        </m:r>
                      </m:e>
                    </m:sPre>
                  </m:oMath>
                </a14:m>
                <a:endParaRPr kumimoji="1" lang="ja-JP" alt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7" name="テキスト ボックス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384884"/>
                <a:ext cx="4576061" cy="845488"/>
              </a:xfrm>
              <a:prstGeom prst="rect">
                <a:avLst/>
              </a:prstGeom>
              <a:blipFill rotWithShape="1">
                <a:blip r:embed="rId6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テキスト ボックス 17"/>
          <p:cNvSpPr txBox="1"/>
          <p:nvPr/>
        </p:nvSpPr>
        <p:spPr>
          <a:xfrm>
            <a:off x="7668344" y="2787315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(2NA)</a:t>
            </a:r>
            <a:endParaRPr kumimoji="1" lang="ja-JP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8172400" y="3609020"/>
            <a:ext cx="741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(FSI)</a:t>
            </a:r>
            <a:endParaRPr kumimoji="1" lang="ja-JP" alt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/>
              <p:cNvSpPr txBox="1"/>
              <p:nvPr/>
            </p:nvSpPr>
            <p:spPr>
              <a:xfrm>
                <a:off x="5292080" y="3227865"/>
                <a:ext cx="3467681" cy="8492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d>
                        <m:dPr>
                          <m:ctrlPr>
                            <a:rPr lang="en-US" altLang="ja-JP" sz="240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altLang="ja-JP" sz="2400" i="1" smtClean="0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Λ</m:t>
                          </m:r>
                          <m:r>
                            <a:rPr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+"</m:t>
                          </m:r>
                          <m:r>
                            <a:rPr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altLang="ja-JP" sz="24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"</m:t>
                          </m:r>
                        </m:e>
                      </m:d>
                      <m:r>
                        <a:rPr lang="en-US" altLang="ja-JP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400" b="0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n-US" altLang="ja-JP" sz="24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Pre>
                        <m:sPrePr>
                          <m:ctrlP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PrePr>
                        <m:sub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𝑍</m:t>
                          </m:r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−2</m:t>
                          </m:r>
                        </m:sub>
                        <m:sup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𝐴</m:t>
                          </m:r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−3</m:t>
                          </m:r>
                        </m:sup>
                        <m:e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</m:sPre>
                    </m:oMath>
                  </m:oMathPara>
                </a14:m>
                <a:endParaRPr lang="en-US" altLang="ja-JP" sz="2400" i="1" dirty="0" smtClean="0">
                  <a:solidFill>
                    <a:schemeClr val="bg1"/>
                  </a:solidFill>
                  <a:latin typeface="Cambria Math"/>
                </a:endParaRPr>
              </a:p>
              <a:p>
                <a:r>
                  <a:rPr lang="en-US" altLang="ja-JP" sz="2400" dirty="0" smtClean="0">
                    <a:solidFill>
                      <a:schemeClr val="bg1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el-GR" altLang="ja-JP" sz="2400" b="1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𝜦</m:t>
                    </m:r>
                    <m:r>
                      <a:rPr lang="en-US" altLang="ja-JP" sz="2400" b="1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altLang="ja-JP" sz="2400" b="1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4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n-US" altLang="ja-JP" sz="24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altLang="ja-JP" sz="24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+</m:t>
                    </m:r>
                    <m:sPre>
                      <m:sPrePr>
                        <m:ctrlP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PrePr>
                      <m:sub>
                        <m: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𝑍</m:t>
                        </m:r>
                        <m: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−2</m:t>
                        </m:r>
                      </m:sub>
                      <m:sup>
                        <m: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𝐴</m:t>
                        </m:r>
                        <m: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−3</m:t>
                        </m:r>
                      </m:sup>
                      <m:e>
                        <m: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</a:rPr>
                          <m:t>𝑁</m:t>
                        </m:r>
                      </m:e>
                    </m:sPre>
                  </m:oMath>
                </a14:m>
                <a:endParaRPr lang="ja-JP" alt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9" name="テキスト ボックス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3227865"/>
                <a:ext cx="3467681" cy="849207"/>
              </a:xfrm>
              <a:prstGeom prst="rect">
                <a:avLst/>
              </a:prstGeom>
              <a:blipFill rotWithShape="1">
                <a:blip r:embed="rId7"/>
                <a:stretch>
                  <a:fillRect b="-575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678546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698"/>
    </mc:Choice>
    <mc:Fallback>
      <p:transition spd="slow" advTm="746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6" grpId="0" build="p"/>
      <p:bldP spid="17" grpId="0"/>
      <p:bldP spid="18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grpSp>
        <p:nvGrpSpPr>
          <p:cNvPr id="3" name="グループ化 2"/>
          <p:cNvGrpSpPr/>
          <p:nvPr/>
        </p:nvGrpSpPr>
        <p:grpSpPr>
          <a:xfrm>
            <a:off x="406490" y="881468"/>
            <a:ext cx="3739910" cy="3195604"/>
            <a:chOff x="406490" y="963238"/>
            <a:chExt cx="3739910" cy="3195604"/>
          </a:xfrm>
        </p:grpSpPr>
        <p:pic>
          <p:nvPicPr>
            <p:cNvPr id="7" name="Picture 10" descr="plinv_accep"/>
            <p:cNvPicPr>
              <a:picLocks noChangeAspect="1" noChangeArrowheads="1"/>
            </p:cNvPicPr>
            <p:nvPr/>
          </p:nvPicPr>
          <p:blipFill>
            <a:blip r:embed="rId4" cstate="print"/>
            <a:srcRect l="3998" b="3787"/>
            <a:stretch>
              <a:fillRect/>
            </a:stretch>
          </p:blipFill>
          <p:spPr bwMode="auto">
            <a:xfrm>
              <a:off x="406490" y="963238"/>
              <a:ext cx="3739910" cy="3195604"/>
            </a:xfrm>
            <a:prstGeom prst="rect">
              <a:avLst/>
            </a:prstGeom>
            <a:noFill/>
          </p:spPr>
        </p:pic>
        <p:cxnSp>
          <p:nvCxnSpPr>
            <p:cNvPr id="29" name="直線コネクタ 28"/>
            <p:cNvCxnSpPr/>
            <p:nvPr/>
          </p:nvCxnSpPr>
          <p:spPr>
            <a:xfrm flipV="1">
              <a:off x="3527884" y="1314526"/>
              <a:ext cx="0" cy="243851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テキスト ボックス 30"/>
            <p:cNvSpPr txBox="1"/>
            <p:nvPr/>
          </p:nvSpPr>
          <p:spPr>
            <a:xfrm rot="16200000">
              <a:off x="2843082" y="2264468"/>
              <a:ext cx="10310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M(</a:t>
              </a:r>
              <a:r>
                <a:rPr kumimoji="1"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K+p+p</a:t>
              </a:r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“</a:t>
            </a:r>
            <a:r>
              <a:rPr lang="en-US" altLang="ja-JP" b="1" dirty="0" smtClean="0"/>
              <a:t>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</a:t>
            </a:r>
            <a:r>
              <a:rPr kumimoji="1" lang="en-US" altLang="ja-JP" b="1" dirty="0" smtClean="0"/>
              <a:t>” Search via</a:t>
            </a:r>
            <a:r>
              <a:rPr lang="en-US" altLang="ja-JP" b="1" dirty="0" smtClean="0"/>
              <a:t> Stopped-K</a:t>
            </a:r>
            <a:r>
              <a:rPr lang="en-US" altLang="ja-JP" b="1" baseline="30000" dirty="0" smtClean="0"/>
              <a:t>-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1051203" y="3392996"/>
            <a:ext cx="18646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solidFill>
                  <a:srgbClr val="00B050"/>
                </a:solidFill>
              </a:rPr>
              <a:t>PRL</a:t>
            </a:r>
            <a:r>
              <a:rPr lang="en-US" altLang="ja-JP" sz="1600" b="1" dirty="0" smtClean="0">
                <a:solidFill>
                  <a:srgbClr val="00B050"/>
                </a:solidFill>
              </a:rPr>
              <a:t>94</a:t>
            </a:r>
            <a:r>
              <a:rPr lang="en-US" altLang="ja-JP" sz="1600" dirty="0" smtClean="0">
                <a:solidFill>
                  <a:srgbClr val="00B050"/>
                </a:solidFill>
              </a:rPr>
              <a:t>(2005)212303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3941" y="1254242"/>
            <a:ext cx="26913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b="1" baseline="30000" dirty="0" smtClean="0">
                <a:solidFill>
                  <a:srgbClr val="7030A0"/>
                </a:solidFill>
              </a:rPr>
              <a:t>6</a:t>
            </a:r>
            <a:r>
              <a:rPr lang="en-US" altLang="ja-JP" b="1" dirty="0" smtClean="0">
                <a:solidFill>
                  <a:srgbClr val="7030A0"/>
                </a:solidFill>
              </a:rPr>
              <a:t>Li+</a:t>
            </a:r>
            <a:r>
              <a:rPr lang="en-US" altLang="ja-JP" b="1" baseline="30000" dirty="0" smtClean="0">
                <a:solidFill>
                  <a:srgbClr val="7030A0"/>
                </a:solidFill>
              </a:rPr>
              <a:t>7</a:t>
            </a:r>
            <a:r>
              <a:rPr lang="en-US" altLang="ja-JP" b="1" dirty="0" smtClean="0">
                <a:solidFill>
                  <a:srgbClr val="7030A0"/>
                </a:solidFill>
              </a:rPr>
              <a:t>Li+</a:t>
            </a:r>
            <a:r>
              <a:rPr lang="en-US" altLang="ja-JP" b="1" baseline="30000" dirty="0" smtClean="0">
                <a:solidFill>
                  <a:srgbClr val="7030A0"/>
                </a:solidFill>
              </a:rPr>
              <a:t>12</a:t>
            </a:r>
            <a:r>
              <a:rPr lang="en-US" altLang="ja-JP" b="1" dirty="0" smtClean="0">
                <a:solidFill>
                  <a:srgbClr val="7030A0"/>
                </a:solidFill>
              </a:rPr>
              <a:t>C</a:t>
            </a:r>
            <a:r>
              <a:rPr kumimoji="1" lang="en-US" altLang="ja-JP" b="1" dirty="0" smtClean="0">
                <a:solidFill>
                  <a:srgbClr val="7030A0"/>
                </a:solidFill>
              </a:rPr>
              <a:t>(</a:t>
            </a:r>
            <a:r>
              <a:rPr kumimoji="1" lang="en-US" altLang="ja-JP" b="1" i="1" dirty="0" smtClean="0">
                <a:solidFill>
                  <a:srgbClr val="7030A0"/>
                </a:solidFill>
              </a:rPr>
              <a:t>stopped </a:t>
            </a:r>
            <a:r>
              <a:rPr kumimoji="1" lang="en-US" altLang="ja-JP" b="1" dirty="0" smtClean="0">
                <a:solidFill>
                  <a:srgbClr val="7030A0"/>
                </a:solidFill>
              </a:rPr>
              <a:t>K</a:t>
            </a:r>
            <a:r>
              <a:rPr kumimoji="1" lang="en-US" altLang="ja-JP" b="1" baseline="30000" dirty="0" smtClean="0">
                <a:solidFill>
                  <a:srgbClr val="7030A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7030A0"/>
                </a:solidFill>
              </a:rPr>
              <a:t>, </a:t>
            </a:r>
            <a:r>
              <a:rPr lang="en-US" altLang="ja-JP" b="1" dirty="0" err="1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b="1" dirty="0" err="1" smtClean="0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b="1" dirty="0">
              <a:solidFill>
                <a:srgbClr val="7030A0"/>
              </a:solidFill>
            </a:endParaRP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07034" y="872716"/>
            <a:ext cx="2808782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FINUDA@DA</a:t>
            </a:r>
            <a:r>
              <a:rPr lang="en-US" altLang="ja-JP" sz="2400" b="1" dirty="0" smtClean="0">
                <a:latin typeface="Symbol" pitchFamily="18" charset="2"/>
              </a:rPr>
              <a:t>F</a:t>
            </a:r>
            <a:r>
              <a:rPr lang="en-US" altLang="ja-JP" sz="2400" b="1" dirty="0" smtClean="0">
                <a:latin typeface="Tahoma" pitchFamily="34" charset="0"/>
              </a:rPr>
              <a:t>NE</a:t>
            </a:r>
            <a:endParaRPr lang="en-US" altLang="ja-JP" sz="2400" b="1" dirty="0">
              <a:latin typeface="Tahoma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8"/>
          <a:stretch/>
        </p:blipFill>
        <p:spPr bwMode="auto">
          <a:xfrm>
            <a:off x="4896036" y="1073068"/>
            <a:ext cx="4104456" cy="3033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4391510" y="872717"/>
            <a:ext cx="3111749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AMADEUS@DA</a:t>
            </a:r>
            <a:r>
              <a:rPr lang="en-US" altLang="ja-JP" sz="2400" b="1" dirty="0" smtClean="0">
                <a:latin typeface="Symbol" pitchFamily="18" charset="2"/>
              </a:rPr>
              <a:t>F</a:t>
            </a:r>
            <a:r>
              <a:rPr lang="en-US" altLang="ja-JP" sz="2400" b="1" dirty="0" smtClean="0">
                <a:latin typeface="Tahoma" pitchFamily="34" charset="0"/>
              </a:rPr>
              <a:t>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247964" y="1254242"/>
            <a:ext cx="1995675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b="1" baseline="30000" dirty="0" smtClean="0">
                <a:solidFill>
                  <a:srgbClr val="7030A0"/>
                </a:solidFill>
              </a:rPr>
              <a:t>12</a:t>
            </a:r>
            <a:r>
              <a:rPr lang="en-US" altLang="ja-JP" b="1" dirty="0" smtClean="0">
                <a:solidFill>
                  <a:srgbClr val="7030A0"/>
                </a:solidFill>
              </a:rPr>
              <a:t>C</a:t>
            </a:r>
            <a:r>
              <a:rPr kumimoji="1" lang="en-US" altLang="ja-JP" b="1" dirty="0" smtClean="0">
                <a:solidFill>
                  <a:srgbClr val="7030A0"/>
                </a:solidFill>
              </a:rPr>
              <a:t>(</a:t>
            </a:r>
            <a:r>
              <a:rPr kumimoji="1" lang="en-US" altLang="ja-JP" b="1" i="1" dirty="0" smtClean="0">
                <a:solidFill>
                  <a:srgbClr val="7030A0"/>
                </a:solidFill>
              </a:rPr>
              <a:t>stopped </a:t>
            </a:r>
            <a:r>
              <a:rPr kumimoji="1" lang="en-US" altLang="ja-JP" b="1" dirty="0" smtClean="0">
                <a:solidFill>
                  <a:srgbClr val="7030A0"/>
                </a:solidFill>
              </a:rPr>
              <a:t>K</a:t>
            </a:r>
            <a:r>
              <a:rPr kumimoji="1" lang="en-US" altLang="ja-JP" b="1" baseline="30000" dirty="0" smtClean="0">
                <a:solidFill>
                  <a:srgbClr val="7030A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7030A0"/>
                </a:solidFill>
              </a:rPr>
              <a:t>, </a:t>
            </a:r>
            <a:r>
              <a:rPr lang="en-US" altLang="ja-JP" b="1" dirty="0" err="1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b="1" dirty="0" err="1" smtClean="0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b="1" dirty="0">
              <a:solidFill>
                <a:srgbClr val="7030A0"/>
              </a:solidFill>
            </a:endParaRPr>
          </a:p>
        </p:txBody>
      </p:sp>
      <p:cxnSp>
        <p:nvCxnSpPr>
          <p:cNvPr id="30" name="直線コネクタ 29"/>
          <p:cNvCxnSpPr/>
          <p:nvPr/>
        </p:nvCxnSpPr>
        <p:spPr>
          <a:xfrm flipV="1">
            <a:off x="7956375" y="1169123"/>
            <a:ext cx="0" cy="243851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 rot="16200000">
            <a:off x="7271573" y="2119065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300192" y="1178749"/>
            <a:ext cx="18806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need of</a:t>
            </a:r>
            <a:endParaRPr kumimoji="1" lang="en-US" altLang="ja-JP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694162" y="2480704"/>
            <a:ext cx="151996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smtClean="0"/>
              <a:t>multi-nucleon</a:t>
            </a:r>
          </a:p>
          <a:p>
            <a:pPr algn="ctr"/>
            <a:r>
              <a:rPr lang="en-US" altLang="ja-JP" b="1" dirty="0" smtClean="0"/>
              <a:t>absorption</a:t>
            </a:r>
            <a:endParaRPr kumimoji="1" lang="ja-JP" altLang="en-US" b="1" dirty="0"/>
          </a:p>
        </p:txBody>
      </p:sp>
      <p:cxnSp>
        <p:nvCxnSpPr>
          <p:cNvPr id="37" name="直線矢印コネクタ 36"/>
          <p:cNvCxnSpPr>
            <a:stCxn id="34" idx="1"/>
          </p:cNvCxnSpPr>
          <p:nvPr/>
        </p:nvCxnSpPr>
        <p:spPr>
          <a:xfrm flipH="1" flipV="1">
            <a:off x="5806071" y="2589636"/>
            <a:ext cx="1888091" cy="21423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正方形/長方形 39"/>
          <p:cNvSpPr/>
          <p:nvPr/>
        </p:nvSpPr>
        <p:spPr>
          <a:xfrm>
            <a:off x="4788024" y="3789040"/>
            <a:ext cx="18262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solidFill>
                  <a:srgbClr val="00B050"/>
                </a:solidFill>
              </a:rPr>
              <a:t>nucl-ex:1809.07212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280412" y="5193196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668843" y="2924944"/>
            <a:ext cx="12434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>
                <a:solidFill>
                  <a:srgbClr val="FFFF00"/>
                </a:solidFill>
              </a:rPr>
              <a:t>many BGs</a:t>
            </a:r>
            <a:endParaRPr kumimoji="1" lang="ja-JP" altLang="en-US" sz="20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04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474"/>
    </mc:Choice>
    <mc:Fallback>
      <p:transition spd="slow" advTm="3647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“K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pp” Search via</a:t>
            </a:r>
            <a:r>
              <a:rPr lang="en-US" altLang="ja-JP" b="1" dirty="0" smtClean="0"/>
              <a:t> pp Collision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12" name="図 11" descr="文書名 _nucl_ex_0810.5182_Yamazaki_EXA08.png"/>
          <p:cNvPicPr>
            <a:picLocks noChangeAspect="1"/>
          </p:cNvPicPr>
          <p:nvPr/>
        </p:nvPicPr>
        <p:blipFill>
          <a:blip r:embed="rId5" cstate="print"/>
          <a:srcRect l="10917" t="23605" r="60810" b="56924"/>
          <a:stretch>
            <a:fillRect/>
          </a:stretch>
        </p:blipFill>
        <p:spPr>
          <a:xfrm>
            <a:off x="562591" y="950924"/>
            <a:ext cx="3467388" cy="3090144"/>
          </a:xfrm>
          <a:prstGeom prst="rect">
            <a:avLst/>
          </a:prstGeom>
        </p:spPr>
      </p:pic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179512" y="735087"/>
            <a:ext cx="294343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DISTO@SATURNE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-25101" y="3712468"/>
            <a:ext cx="1968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solidFill>
                  <a:srgbClr val="00B050"/>
                </a:solidFill>
              </a:rPr>
              <a:t>PRL</a:t>
            </a:r>
            <a:r>
              <a:rPr lang="en-US" altLang="ja-JP" sz="1600" b="1" dirty="0" smtClean="0">
                <a:solidFill>
                  <a:srgbClr val="00B050"/>
                </a:solidFill>
              </a:rPr>
              <a:t>104</a:t>
            </a:r>
            <a:r>
              <a:rPr lang="en-US" altLang="ja-JP" sz="1600" dirty="0" smtClean="0">
                <a:solidFill>
                  <a:srgbClr val="00B050"/>
                </a:solidFill>
              </a:rPr>
              <a:t>(2010)132502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10225" y="1124744"/>
            <a:ext cx="3180679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7030A0"/>
                </a:solidFill>
              </a:rPr>
              <a:t>p + p </a:t>
            </a:r>
            <a:r>
              <a:rPr kumimoji="1"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b="1" dirty="0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b="1" dirty="0">
                <a:solidFill>
                  <a:srgbClr val="7030A0"/>
                </a:solidFill>
              </a:rPr>
              <a:t>2.85GeV</a:t>
            </a:r>
            <a:endParaRPr kumimoji="1" lang="ja-JP" altLang="en-US" b="1" baseline="30000" dirty="0">
              <a:solidFill>
                <a:srgbClr val="7030A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16200000">
            <a:off x="19118" y="2113231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Exp</a:t>
            </a:r>
            <a:r>
              <a:rPr kumimoji="1" lang="en-US" altLang="ja-JP" b="1" dirty="0" smtClean="0"/>
              <a:t>/</a:t>
            </a:r>
            <a:r>
              <a:rPr kumimoji="1" lang="en-US" altLang="ja-JP" b="1" dirty="0" err="1" smtClean="0"/>
              <a:t>Sim</a:t>
            </a:r>
            <a:endParaRPr kumimoji="1" lang="ja-JP" altLang="en-US" b="1" dirty="0"/>
          </a:p>
        </p:txBody>
      </p:sp>
      <p:cxnSp>
        <p:nvCxnSpPr>
          <p:cNvPr id="21" name="直線コネクタ 20"/>
          <p:cNvCxnSpPr/>
          <p:nvPr/>
        </p:nvCxnSpPr>
        <p:spPr>
          <a:xfrm flipV="1">
            <a:off x="2721277" y="1681301"/>
            <a:ext cx="0" cy="184594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 rot="16200000">
            <a:off x="2339025" y="1908792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27983" y="1282386"/>
            <a:ext cx="4700809" cy="1534546"/>
          </a:xfrm>
        </p:spPr>
        <p:txBody>
          <a:bodyPr>
            <a:normAutofit/>
          </a:bodyPr>
          <a:lstStyle/>
          <a:p>
            <a:r>
              <a:rPr lang="en-US" altLang="ja-JP" sz="2800" b="1" dirty="0" smtClean="0"/>
              <a:t>contribution of N</a:t>
            </a:r>
            <a:r>
              <a:rPr lang="en-US" altLang="ja-JP" sz="2800" b="1" baseline="30000" dirty="0" smtClean="0"/>
              <a:t>*+</a:t>
            </a:r>
            <a:r>
              <a:rPr lang="en-US" altLang="ja-JP" sz="2800" b="1" dirty="0" smtClean="0">
                <a:sym typeface="Wingdings" panose="05000000000000000000" pitchFamily="2" charset="2"/>
              </a:rPr>
              <a:t></a:t>
            </a:r>
            <a:r>
              <a:rPr lang="en-US" altLang="ja-JP" sz="28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800" b="1" dirty="0" smtClean="0">
                <a:sym typeface="Wingdings" panose="05000000000000000000" pitchFamily="2" charset="2"/>
              </a:rPr>
              <a:t>K</a:t>
            </a:r>
            <a:r>
              <a:rPr lang="en-US" altLang="ja-JP" sz="2800" b="1" baseline="30000" dirty="0" smtClean="0">
                <a:sym typeface="Wingdings" panose="05000000000000000000" pitchFamily="2" charset="2"/>
              </a:rPr>
              <a:t>+</a:t>
            </a:r>
            <a:r>
              <a:rPr lang="en-US" altLang="ja-JP" sz="2800" b="1" dirty="0" smtClean="0">
                <a:sym typeface="Wingdings" panose="05000000000000000000" pitchFamily="2" charset="2"/>
              </a:rPr>
              <a:t>?</a:t>
            </a:r>
            <a:endParaRPr lang="en-US" altLang="ja-JP" sz="2800" b="1" dirty="0"/>
          </a:p>
          <a:p>
            <a:pPr lvl="1"/>
            <a:r>
              <a:rPr lang="en-US" altLang="ja-JP" sz="2000" dirty="0" smtClean="0"/>
              <a:t>PRC92(2015)044002</a:t>
            </a:r>
            <a:endParaRPr lang="en-US" altLang="ja-JP" sz="2000" dirty="0"/>
          </a:p>
        </p:txBody>
      </p:sp>
      <p:sp>
        <p:nvSpPr>
          <p:cNvPr id="28" name="角丸四角形 27"/>
          <p:cNvSpPr/>
          <p:nvPr/>
        </p:nvSpPr>
        <p:spPr>
          <a:xfrm>
            <a:off x="4716016" y="2315971"/>
            <a:ext cx="3924436" cy="107702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/>
              <p:cNvSpPr txBox="1"/>
              <p:nvPr/>
            </p:nvSpPr>
            <p:spPr>
              <a:xfrm>
                <a:off x="4868059" y="2377429"/>
                <a:ext cx="362035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𝑝</m:t>
                      </m:r>
                      <m:r>
                        <a:rPr kumimoji="1" lang="en-US" altLang="ja-JP" sz="28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r>
                        <a:rPr kumimoji="1" lang="en-US" altLang="ja-JP" sz="2800" b="0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𝑝</m:t>
                      </m:r>
                      <m:r>
                        <a:rPr lang="en-US" altLang="ja-JP" sz="28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altLang="ja-JP" sz="28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n-US" altLang="ja-JP" sz="28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altLang="ja-JP" sz="28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ja-JP" sz="28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𝑁</m:t>
                          </m:r>
                        </m:e>
                        <m:sup>
                          <m:r>
                            <a:rPr lang="en-US" altLang="ja-JP" sz="2800" b="0" i="1" smtClean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∗+</m:t>
                          </m:r>
                        </m:sup>
                      </m:sSup>
                    </m:oMath>
                  </m:oMathPara>
                </a14:m>
                <a:endParaRPr lang="en-US" altLang="ja-JP" sz="2800" i="1" dirty="0" smtClean="0">
                  <a:solidFill>
                    <a:schemeClr val="bg1"/>
                  </a:solidFill>
                  <a:latin typeface="Cambria Math"/>
                </a:endParaRPr>
              </a:p>
              <a:p>
                <a:r>
                  <a:rPr lang="en-US" altLang="ja-JP" sz="2800" dirty="0" smtClean="0">
                    <a:solidFill>
                      <a:schemeClr val="bg1"/>
                    </a:solidFill>
                    <a:ea typeface="Cambria Math"/>
                  </a:rPr>
                  <a:t> 	    </a:t>
                </a:r>
                <a14:m>
                  <m:oMath xmlns:m="http://schemas.openxmlformats.org/officeDocument/2006/math">
                    <m:r>
                      <a:rPr lang="en-US" altLang="ja-JP" sz="28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altLang="ja-JP" sz="2800" b="1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800" b="1" i="1" smtClean="0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a:rPr lang="el-GR" altLang="ja-JP" sz="2800" b="1" i="1">
                        <a:solidFill>
                          <a:srgbClr val="FFFF00"/>
                        </a:solidFill>
                        <a:latin typeface="Cambria Math"/>
                        <a:ea typeface="Cambria Math"/>
                      </a:rPr>
                      <m:t>𝜦</m:t>
                    </m:r>
                    <m:r>
                      <a:rPr lang="en-US" altLang="ja-JP" sz="28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+</m:t>
                    </m:r>
                    <m:sSup>
                      <m:sSupPr>
                        <m:ctrlPr>
                          <a:rPr lang="en-US" altLang="ja-JP" sz="28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sz="28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𝐾</m:t>
                        </m:r>
                      </m:e>
                      <m:sup>
                        <m:r>
                          <a:rPr lang="en-US" altLang="ja-JP" sz="28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</m:oMath>
                </a14:m>
                <a:endParaRPr kumimoji="1" lang="ja-JP" alt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9" name="テキスト ボックス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059" y="2377429"/>
                <a:ext cx="3620350" cy="95410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円/楕円 29"/>
          <p:cNvSpPr/>
          <p:nvPr/>
        </p:nvSpPr>
        <p:spPr>
          <a:xfrm>
            <a:off x="6840252" y="4617132"/>
            <a:ext cx="1368152" cy="7560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8280412" y="5193196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808655" y="1268760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9" name="直線矢印コネクタ 38"/>
          <p:cNvCxnSpPr>
            <a:stCxn id="38" idx="1"/>
          </p:cNvCxnSpPr>
          <p:nvPr/>
        </p:nvCxnSpPr>
        <p:spPr>
          <a:xfrm flipH="1">
            <a:off x="2296285" y="1530370"/>
            <a:ext cx="512370" cy="6744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18389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592"/>
    </mc:Choice>
    <mc:Fallback>
      <p:transition spd="slow" advTm="57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  <p:bldP spid="28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“K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pp” Search via</a:t>
            </a:r>
            <a:r>
              <a:rPr lang="en-US" altLang="ja-JP" b="1" dirty="0" smtClean="0"/>
              <a:t> pp Collision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12" name="図 11" descr="文書名 _nucl_ex_0810.5182_Yamazaki_EXA08.png"/>
          <p:cNvPicPr>
            <a:picLocks noChangeAspect="1"/>
          </p:cNvPicPr>
          <p:nvPr/>
        </p:nvPicPr>
        <p:blipFill>
          <a:blip r:embed="rId4" cstate="print"/>
          <a:srcRect l="10917" t="23605" r="60810" b="56924"/>
          <a:stretch>
            <a:fillRect/>
          </a:stretch>
        </p:blipFill>
        <p:spPr>
          <a:xfrm>
            <a:off x="562591" y="950924"/>
            <a:ext cx="3467388" cy="3090144"/>
          </a:xfrm>
          <a:prstGeom prst="rect">
            <a:avLst/>
          </a:prstGeom>
        </p:spPr>
      </p:pic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179512" y="735087"/>
            <a:ext cx="294343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DISTO@SATURNE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-25101" y="3712468"/>
            <a:ext cx="1968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solidFill>
                  <a:srgbClr val="00B050"/>
                </a:solidFill>
              </a:rPr>
              <a:t>PRL</a:t>
            </a:r>
            <a:r>
              <a:rPr lang="en-US" altLang="ja-JP" sz="1600" b="1" dirty="0" smtClean="0">
                <a:solidFill>
                  <a:srgbClr val="00B050"/>
                </a:solidFill>
              </a:rPr>
              <a:t>104</a:t>
            </a:r>
            <a:r>
              <a:rPr lang="en-US" altLang="ja-JP" sz="1600" dirty="0" smtClean="0">
                <a:solidFill>
                  <a:srgbClr val="00B050"/>
                </a:solidFill>
              </a:rPr>
              <a:t>(2010)132502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10225" y="1124744"/>
            <a:ext cx="3180679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7030A0"/>
                </a:solidFill>
              </a:rPr>
              <a:t>p + p </a:t>
            </a:r>
            <a:r>
              <a:rPr kumimoji="1"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b="1" dirty="0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b="1" dirty="0">
                <a:solidFill>
                  <a:srgbClr val="7030A0"/>
                </a:solidFill>
              </a:rPr>
              <a:t>2.85GeV</a:t>
            </a:r>
            <a:endParaRPr kumimoji="1" lang="ja-JP" altLang="en-US" b="1" baseline="30000" dirty="0">
              <a:solidFill>
                <a:srgbClr val="7030A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16200000">
            <a:off x="19118" y="2113231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Exp</a:t>
            </a:r>
            <a:r>
              <a:rPr kumimoji="1" lang="en-US" altLang="ja-JP" b="1" dirty="0" smtClean="0"/>
              <a:t>/</a:t>
            </a:r>
            <a:r>
              <a:rPr kumimoji="1" lang="en-US" altLang="ja-JP" b="1" dirty="0" err="1" smtClean="0"/>
              <a:t>Sim</a:t>
            </a:r>
            <a:endParaRPr kumimoji="1" lang="ja-JP" altLang="en-US" b="1" dirty="0"/>
          </a:p>
        </p:txBody>
      </p:sp>
      <p:cxnSp>
        <p:nvCxnSpPr>
          <p:cNvPr id="21" name="直線コネクタ 20"/>
          <p:cNvCxnSpPr/>
          <p:nvPr/>
        </p:nvCxnSpPr>
        <p:spPr>
          <a:xfrm flipV="1">
            <a:off x="2721277" y="1681301"/>
            <a:ext cx="0" cy="184594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 rot="16200000">
            <a:off x="2339025" y="1908792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8280412" y="5193196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3923928" y="1700808"/>
            <a:ext cx="5292588" cy="213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4303141" y="987115"/>
            <a:ext cx="2105063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HADES@GSI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5796136" y="3690501"/>
            <a:ext cx="16562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solidFill>
                  <a:srgbClr val="00B050"/>
                </a:solidFill>
              </a:rPr>
              <a:t>PLB</a:t>
            </a:r>
            <a:r>
              <a:rPr lang="en-US" altLang="ja-JP" sz="1600" b="1" dirty="0" smtClean="0">
                <a:solidFill>
                  <a:srgbClr val="00B050"/>
                </a:solidFill>
              </a:rPr>
              <a:t>742</a:t>
            </a:r>
            <a:r>
              <a:rPr lang="en-US" altLang="ja-JP" sz="1600" dirty="0" smtClean="0">
                <a:solidFill>
                  <a:srgbClr val="00B050"/>
                </a:solidFill>
              </a:rPr>
              <a:t>(2015)242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211960" y="1376772"/>
            <a:ext cx="30636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7030A0"/>
                </a:solidFill>
              </a:rPr>
              <a:t>p + p </a:t>
            </a:r>
            <a:r>
              <a:rPr kumimoji="1"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b="1" dirty="0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b="1" dirty="0" smtClean="0">
                <a:solidFill>
                  <a:srgbClr val="7030A0"/>
                </a:solidFill>
                <a:sym typeface="Wingdings" pitchFamily="2" charset="2"/>
              </a:rPr>
              <a:t> @ 3.5</a:t>
            </a:r>
            <a:r>
              <a:rPr lang="en-US" altLang="ja-JP" b="1" dirty="0" smtClean="0">
                <a:solidFill>
                  <a:srgbClr val="7030A0"/>
                </a:solidFill>
              </a:rPr>
              <a:t>GeV</a:t>
            </a:r>
            <a:endParaRPr kumimoji="1" lang="ja-JP" altLang="en-US" b="1" baseline="30000" dirty="0">
              <a:solidFill>
                <a:srgbClr val="7030A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7452359" y="4617132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824028" y="1808820"/>
            <a:ext cx="19178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smtClean="0"/>
              <a:t>PWA w/ N</a:t>
            </a:r>
            <a:r>
              <a:rPr kumimoji="1" lang="en-US" altLang="ja-JP" b="1" baseline="30000" dirty="0" smtClean="0"/>
              <a:t>*+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K</a:t>
            </a:r>
            <a:r>
              <a:rPr kumimoji="1" lang="en-US" altLang="ja-JP" b="1" baseline="30000" dirty="0" smtClean="0">
                <a:sym typeface="Wingdings" panose="05000000000000000000" pitchFamily="2" charset="2"/>
              </a:rPr>
              <a:t>+</a:t>
            </a:r>
            <a:endParaRPr kumimoji="1" lang="ja-JP" altLang="en-US" b="1" baseline="30000" dirty="0"/>
          </a:p>
        </p:txBody>
      </p:sp>
      <p:cxnSp>
        <p:nvCxnSpPr>
          <p:cNvPr id="36" name="直線矢印コネクタ 35"/>
          <p:cNvCxnSpPr/>
          <p:nvPr/>
        </p:nvCxnSpPr>
        <p:spPr>
          <a:xfrm>
            <a:off x="5868144" y="2222868"/>
            <a:ext cx="702078" cy="38140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/>
          <p:cNvCxnSpPr/>
          <p:nvPr/>
        </p:nvCxnSpPr>
        <p:spPr>
          <a:xfrm flipV="1">
            <a:off x="8373905" y="1783563"/>
            <a:ext cx="0" cy="1645437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/>
          <p:cNvSpPr txBox="1"/>
          <p:nvPr/>
        </p:nvSpPr>
        <p:spPr>
          <a:xfrm rot="16200000">
            <a:off x="7991653" y="2708193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7155853" y="1268760"/>
            <a:ext cx="18806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need of</a:t>
            </a:r>
            <a:endParaRPr kumimoji="1" lang="en-US" altLang="ja-JP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103379" y="3882534"/>
            <a:ext cx="2784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>
                <a:solidFill>
                  <a:srgbClr val="00B050"/>
                </a:solidFill>
              </a:rPr>
              <a:t>JPS Conf. Proc. , 082003 (2017)</a:t>
            </a:r>
            <a:endParaRPr kumimoji="1" lang="ja-JP" altLang="en-US" sz="1600" b="1" dirty="0">
              <a:solidFill>
                <a:srgbClr val="00B05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868195" y="2524834"/>
            <a:ext cx="12321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>
                <a:solidFill>
                  <a:srgbClr val="FF0000"/>
                </a:solidFill>
              </a:rPr>
              <a:t>many N*s</a:t>
            </a:r>
            <a:endParaRPr kumimoji="1" lang="ja-JP" altLang="en-US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976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671"/>
    </mc:Choice>
    <mc:Fallback>
      <p:transition spd="slow" advTm="4267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 Search </a:t>
            </a:r>
            <a:r>
              <a:rPr lang="en-US" altLang="ja-JP" b="1" dirty="0" smtClean="0"/>
              <a:t>via d(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err="1" smtClean="0"/>
              <a:t>+</a:t>
            </a:r>
            <a:r>
              <a:rPr lang="en-US" altLang="ja-JP" b="1" dirty="0" err="1" smtClean="0"/>
              <a:t>,K</a:t>
            </a:r>
            <a:r>
              <a:rPr lang="en-US" altLang="ja-JP" b="1" baseline="30000" dirty="0" smtClean="0"/>
              <a:t>+</a:t>
            </a:r>
            <a:r>
              <a:rPr lang="en-US" altLang="ja-JP" b="1" dirty="0" smtClean="0"/>
              <a:t>)X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8" t="8217" b="2675"/>
          <a:stretch/>
        </p:blipFill>
        <p:spPr bwMode="auto">
          <a:xfrm>
            <a:off x="157707" y="1086002"/>
            <a:ext cx="3654640" cy="289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コネクタ 23"/>
          <p:cNvCxnSpPr/>
          <p:nvPr/>
        </p:nvCxnSpPr>
        <p:spPr>
          <a:xfrm flipV="1">
            <a:off x="2516203" y="1166044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V="1">
            <a:off x="2120159" y="1166044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 rot="16200000">
            <a:off x="1866534" y="1183329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448918" y="1169400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+N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1522610" y="1166044"/>
            <a:ext cx="0" cy="239496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V="1">
            <a:off x="2912247" y="1148745"/>
            <a:ext cx="0" cy="239496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3692548" y="890941"/>
            <a:ext cx="2175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E27@J-PARC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719311" y="3717032"/>
            <a:ext cx="18364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solidFill>
                  <a:srgbClr val="00B050"/>
                </a:solidFill>
              </a:rPr>
              <a:t>PTEP(2015)021D01</a:t>
            </a:r>
            <a:r>
              <a:rPr lang="en-US" altLang="ja-JP" sz="1600" dirty="0">
                <a:solidFill>
                  <a:srgbClr val="00B050"/>
                </a:solidFill>
              </a:rPr>
              <a:t>.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959932" y="1352606"/>
            <a:ext cx="295555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rgbClr val="7030A0"/>
                </a:solidFill>
              </a:rPr>
              <a:t>d(</a:t>
            </a:r>
            <a:r>
              <a:rPr kumimoji="1" lang="en-US" altLang="ja-JP" sz="2000" b="1" dirty="0" smtClean="0">
                <a:solidFill>
                  <a:srgbClr val="7030A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 smtClean="0">
                <a:solidFill>
                  <a:srgbClr val="7030A0"/>
                </a:solidFill>
              </a:rPr>
              <a:t>+</a:t>
            </a:r>
            <a:r>
              <a:rPr kumimoji="1" lang="en-US" altLang="ja-JP" sz="2000" b="1" dirty="0" smtClean="0">
                <a:solidFill>
                  <a:srgbClr val="7030A0"/>
                </a:solidFill>
              </a:rPr>
              <a:t>, K</a:t>
            </a:r>
            <a:r>
              <a:rPr kumimoji="1" lang="en-US" altLang="ja-JP" sz="2000" b="1" baseline="30000" dirty="0" smtClean="0">
                <a:solidFill>
                  <a:srgbClr val="7030A0"/>
                </a:solidFill>
              </a:rPr>
              <a:t>+</a:t>
            </a:r>
            <a:r>
              <a:rPr lang="en-US" altLang="ja-JP" sz="2000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r>
              <a:rPr lang="en-US" altLang="ja-JP" sz="2000" b="1" dirty="0" smtClean="0">
                <a:solidFill>
                  <a:srgbClr val="7030A0"/>
                </a:solidFill>
                <a:latin typeface="Symbol" panose="05050102010706020507" pitchFamily="18" charset="2"/>
                <a:sym typeface="Wingdings" pitchFamily="2" charset="2"/>
              </a:rPr>
              <a:t>S</a:t>
            </a:r>
            <a:r>
              <a:rPr lang="en-US" altLang="ja-JP" sz="2000" b="1" baseline="30000" dirty="0" smtClean="0">
                <a:solidFill>
                  <a:srgbClr val="7030A0"/>
                </a:solidFill>
                <a:sym typeface="Wingdings" pitchFamily="2" charset="2"/>
              </a:rPr>
              <a:t>0</a:t>
            </a:r>
            <a:r>
              <a:rPr lang="en-US" altLang="ja-JP" sz="2000" b="1" dirty="0" smtClean="0">
                <a:solidFill>
                  <a:srgbClr val="7030A0"/>
                </a:solidFill>
                <a:sym typeface="Wingdings" pitchFamily="2" charset="2"/>
              </a:rPr>
              <a:t>p @ 1.69 GeV/c</a:t>
            </a:r>
            <a:endParaRPr kumimoji="1" lang="ja-JP" altLang="en-US" sz="2000" b="1" dirty="0">
              <a:solidFill>
                <a:srgbClr val="7030A0"/>
              </a:solidFill>
            </a:endParaRPr>
          </a:p>
        </p:txBody>
      </p:sp>
      <p:sp>
        <p:nvSpPr>
          <p:cNvPr id="22" name="コンテンツ プレースホルダー 2"/>
          <p:cNvSpPr txBox="1">
            <a:spLocks/>
          </p:cNvSpPr>
          <p:nvPr/>
        </p:nvSpPr>
        <p:spPr>
          <a:xfrm>
            <a:off x="4427983" y="1736812"/>
            <a:ext cx="4700809" cy="989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 smtClean="0"/>
              <a:t>need </a:t>
            </a:r>
            <a:r>
              <a:rPr lang="en-US" altLang="ja-JP" sz="2800" b="1" dirty="0"/>
              <a:t>more </a:t>
            </a:r>
            <a:r>
              <a:rPr lang="en-US" altLang="ja-JP" sz="2800" b="1" dirty="0" smtClean="0"/>
              <a:t>statistics and wide acceptance detector</a:t>
            </a:r>
            <a:endParaRPr lang="en-US" altLang="ja-JP" sz="2800" b="1" dirty="0"/>
          </a:p>
        </p:txBody>
      </p:sp>
      <p:sp>
        <p:nvSpPr>
          <p:cNvPr id="38" name="円/楕円 37"/>
          <p:cNvSpPr/>
          <p:nvPr/>
        </p:nvSpPr>
        <p:spPr>
          <a:xfrm>
            <a:off x="6444208" y="4149080"/>
            <a:ext cx="1368152" cy="7560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627784" y="1664804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1" name="直線矢印コネクタ 40"/>
          <p:cNvCxnSpPr>
            <a:stCxn id="40" idx="1"/>
          </p:cNvCxnSpPr>
          <p:nvPr/>
        </p:nvCxnSpPr>
        <p:spPr>
          <a:xfrm flipH="1">
            <a:off x="2115414" y="1926414"/>
            <a:ext cx="512370" cy="6744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8280412" y="5193196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452359" y="4617132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47564" y="4132237"/>
            <a:ext cx="5663217" cy="1815882"/>
          </a:xfrm>
          <a:prstGeom prst="rect">
            <a:avLst/>
          </a:prstGeom>
          <a:solidFill>
            <a:srgbClr val="0070C0">
              <a:alpha val="6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Still controversial</a:t>
            </a:r>
          </a:p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(intermediate state is of importance)</a:t>
            </a:r>
            <a:endParaRPr kumimoji="1" lang="en-US" altLang="ja-JP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ctr">
              <a:buFont typeface="Wingdings"/>
              <a:buChar char="à"/>
            </a:pPr>
            <a:r>
              <a:rPr kumimoji="1" lang="en-US" altLang="ja-JP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need more simple reaction</a:t>
            </a:r>
          </a:p>
          <a:p>
            <a:pPr algn="ctr"/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	</a:t>
            </a:r>
            <a:r>
              <a:rPr lang="en-US" altLang="ja-JP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	</a:t>
            </a:r>
            <a:r>
              <a:rPr lang="ja-JP" alt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altLang="ja-JP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clarify </a:t>
            </a:r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situation</a:t>
            </a:r>
            <a:endParaRPr kumimoji="1" lang="ja-JP" alt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 rot="16200000">
            <a:off x="915852" y="1276175"/>
            <a:ext cx="95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1600" b="1" baseline="30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0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+N)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4157985" y="2672916"/>
            <a:ext cx="4824536" cy="1296144"/>
            <a:chOff x="4157985" y="2384884"/>
            <a:chExt cx="4824536" cy="1296144"/>
          </a:xfrm>
        </p:grpSpPr>
        <p:sp>
          <p:nvSpPr>
            <p:cNvPr id="33" name="角丸四角形 32"/>
            <p:cNvSpPr/>
            <p:nvPr/>
          </p:nvSpPr>
          <p:spPr>
            <a:xfrm>
              <a:off x="4157985" y="2384884"/>
              <a:ext cx="4824536" cy="1296144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テキスト ボックス 33"/>
                <p:cNvSpPr txBox="1"/>
                <p:nvPr/>
              </p:nvSpPr>
              <p:spPr>
                <a:xfrm>
                  <a:off x="4374009" y="2416243"/>
                  <a:ext cx="3836435" cy="4976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kumimoji="1" lang="ja-JP" altLang="en-US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kumimoji="1"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+</m:t>
                            </m:r>
                          </m:sup>
                        </m:sSup>
                        <m:r>
                          <a:rPr kumimoji="1"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  <m:r>
                          <a:rPr kumimoji="1"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𝑑</m:t>
                        </m:r>
                        <m:r>
                          <a:rPr lang="en-US" altLang="ja-JP" sz="24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en-US" altLang="ja-JP" sz="240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altLang="ja-JP" sz="240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Σ</m:t>
                            </m:r>
                          </m:e>
                          <m:sup>
                            <m:r>
                              <a:rPr lang="en-US" altLang="ja-JP" sz="24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p>
                        </m:sSup>
                        <m:r>
                          <a:rPr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r>
                          <a:rPr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𝑠𝑝𝑒𝑐𝑡</m:t>
                            </m:r>
                          </m:sub>
                        </m:sSub>
                      </m:oMath>
                    </m:oMathPara>
                  </a14:m>
                  <a:endParaRPr lang="en-US" altLang="ja-JP" sz="2400" i="1" dirty="0" smtClean="0">
                    <a:solidFill>
                      <a:schemeClr val="bg1"/>
                    </a:solidFill>
                    <a:latin typeface="Cambria Math"/>
                  </a:endParaRPr>
                </a:p>
              </p:txBody>
            </p:sp>
          </mc:Choice>
          <mc:Fallback xmlns="">
            <p:sp>
              <p:nvSpPr>
                <p:cNvPr id="34" name="テキスト ボックス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4009" y="2416243"/>
                  <a:ext cx="3836435" cy="497637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987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テキスト ボックス 34"/>
            <p:cNvSpPr txBox="1"/>
            <p:nvPr/>
          </p:nvSpPr>
          <p:spPr>
            <a:xfrm>
              <a:off x="8080548" y="2438390"/>
              <a:ext cx="7296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en-US" altLang="ja-JP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QF</a:t>
              </a:r>
              <a:r>
                <a:rPr kumimoji="1" lang="en-US" altLang="ja-JP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8154429" y="3208331"/>
              <a:ext cx="7416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(FSI)</a:t>
              </a:r>
              <a:endParaRPr kumimoji="1" lang="ja-JP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テキスト ボックス 36"/>
                <p:cNvSpPr txBox="1"/>
                <p:nvPr/>
              </p:nvSpPr>
              <p:spPr>
                <a:xfrm>
                  <a:off x="5274109" y="2827176"/>
                  <a:ext cx="2809039" cy="830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4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d>
                          <m:dPr>
                            <m:ctrlPr>
                              <a:rPr lang="en-US" altLang="ja-JP" sz="240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ja-JP" sz="2400" i="1">
                                    <a:solidFill>
                                      <a:srgbClr val="FFFF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altLang="ja-JP" sz="2400" i="1">
                                    <a:solidFill>
                                      <a:srgbClr val="FFFF00"/>
                                    </a:solidFill>
                                    <a:latin typeface="Cambria Math"/>
                                    <a:ea typeface="Cambria Math"/>
                                  </a:rPr>
                                  <m:t>Σ</m:t>
                                </m:r>
                              </m:e>
                              <m:sup>
                                <m:r>
                                  <a:rPr lang="en-US" altLang="ja-JP" sz="2400" i="1">
                                    <a:solidFill>
                                      <a:srgbClr val="FFFF00"/>
                                    </a:solidFill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p>
                            </m:sSup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+"</m:t>
                            </m:r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altLang="ja-JP" sz="24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"</m:t>
                            </m:r>
                          </m:e>
                        </m:d>
                        <m:r>
                          <a:rPr lang="en-US" altLang="ja-JP" sz="24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sz="24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altLang="ja-JP" sz="24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en-US" altLang="ja-JP" sz="24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en-US" altLang="ja-JP" sz="2400" i="1" dirty="0" smtClean="0">
                    <a:solidFill>
                      <a:schemeClr val="bg1"/>
                    </a:solidFill>
                    <a:latin typeface="Cambria Math"/>
                  </a:endParaRPr>
                </a:p>
                <a:p>
                  <a:r>
                    <a:rPr lang="en-US" altLang="ja-JP" sz="2400" dirty="0" smtClean="0">
                      <a:solidFill>
                        <a:schemeClr val="bg1"/>
                      </a:solidFill>
                      <a:ea typeface="Cambria Math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altLang="ja-JP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sSup>
                        <m:sSupPr>
                          <m:ctrlPr>
                            <a:rPr lang="en-US" altLang="ja-JP" sz="2400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sz="2400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Σ</m:t>
                          </m:r>
                        </m:e>
                        <m:sup>
                          <m:r>
                            <a:rPr lang="en-US" altLang="ja-JP" sz="2400" i="1">
                              <a:solidFill>
                                <a:srgbClr val="FFFF00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sup>
                      </m:sSup>
                      <m:r>
                        <a:rPr lang="en-US" altLang="ja-JP" sz="24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400" b="1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altLang="ja-JP" sz="24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altLang="ja-JP" sz="2400" i="1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p>
                    </m:oMath>
                  </a14:m>
                  <a:endParaRPr lang="ja-JP" altLang="en-US" sz="24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テキスト ボックス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74109" y="2827176"/>
                  <a:ext cx="2809039" cy="830997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custDataLst>
      <p:tags r:id="rId1"/>
    </p:custDataLst>
    <p:extLst>
      <p:ext uri="{BB962C8B-B14F-4D97-AF65-F5344CB8AC3E}">
        <p14:creationId xmlns:p14="http://schemas.microsoft.com/office/powerpoint/2010/main" val="1101478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792"/>
    </mc:Choice>
    <mc:Fallback>
      <p:transition spd="slow" advTm="88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1" y="1016732"/>
            <a:ext cx="8968945" cy="1332148"/>
          </a:xfrm>
        </p:spPr>
        <p:txBody>
          <a:bodyPr>
            <a:normAutofit/>
          </a:bodyPr>
          <a:lstStyle/>
          <a:p>
            <a:r>
              <a:rPr lang="en-US" altLang="ja-JP" baseline="30000" dirty="0" smtClean="0"/>
              <a:t>3</a:t>
            </a:r>
            <a:r>
              <a:rPr lang="en-US" altLang="ja-JP" dirty="0" smtClean="0"/>
              <a:t>He(</a:t>
            </a:r>
            <a:r>
              <a:rPr lang="en-US" altLang="ja-JP" i="1" dirty="0" smtClean="0"/>
              <a:t>in-flight</a:t>
            </a:r>
            <a:r>
              <a:rPr lang="en-US" altLang="ja-JP" dirty="0" smtClean="0"/>
              <a:t> </a:t>
            </a:r>
            <a:r>
              <a:rPr lang="en-US" altLang="ja-JP" dirty="0"/>
              <a:t>K</a:t>
            </a:r>
            <a:r>
              <a:rPr lang="en-US" altLang="ja-JP" baseline="30000" dirty="0"/>
              <a:t>-</a:t>
            </a:r>
            <a:r>
              <a:rPr lang="en-US" altLang="ja-JP" dirty="0"/>
              <a:t>,n) </a:t>
            </a:r>
            <a:r>
              <a:rPr lang="en-US" altLang="ja-JP" dirty="0" smtClean="0"/>
              <a:t>reaction @ 1.0 GeV/c</a:t>
            </a:r>
            <a:endParaRPr lang="ja-JP" altLang="en-US" dirty="0"/>
          </a:p>
          <a:p>
            <a:pPr lvl="1"/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2NA and Y decays can be discriminated </a:t>
            </a:r>
            <a:r>
              <a:rPr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kinematically</a:t>
            </a:r>
            <a:endParaRPr kumimoji="1" lang="en-US" altLang="ja-JP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92591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29555" y="3554108"/>
            <a:ext cx="3680688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T. Hashimoto et al., PTEP (2015) 061D01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da-DK" altLang="ja-JP" sz="1600" b="1" i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21031993">
            <a:off x="5448978" y="5496389"/>
            <a:ext cx="3657155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lang="en-US" altLang="ja-JP" sz="2800" b="1" baseline="-2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Y. Sada et al., PTEP (2016) 051D01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4" name="AutoShape 4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6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8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AutoShape 10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AutoShape 12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133" name="Picture 13" descr="C:\Users\sakuma\Desktop\ダウンロード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6" y="1599964"/>
            <a:ext cx="441509" cy="4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 rot="21060000">
            <a:off x="4352364" y="5544595"/>
            <a:ext cx="4770858" cy="830997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Updated with high-statistics data</a:t>
            </a:r>
          </a:p>
          <a:p>
            <a:pPr algn="ctr"/>
            <a:r>
              <a:rPr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(arXiv:1805.12275, accepted to PLB)</a:t>
            </a:r>
            <a:endParaRPr lang="en-US" altLang="ja-JP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2290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381"/>
    </mc:Choice>
    <mc:Fallback>
      <p:transition spd="slow" advTm="1393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 @ K1.8BR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11104"/>
            <a:ext cx="4478351" cy="27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681028"/>
            <a:ext cx="3715470" cy="31452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76975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349"/>
    </mc:Choice>
    <mc:Fallback>
      <p:transition spd="slow" advTm="483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7" y="1441876"/>
            <a:ext cx="5727995" cy="504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角丸四角形 4"/>
          <p:cNvSpPr/>
          <p:nvPr/>
        </p:nvSpPr>
        <p:spPr>
          <a:xfrm>
            <a:off x="4463988" y="836712"/>
            <a:ext cx="4572508" cy="140415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656692"/>
            <a:ext cx="4680520" cy="1650573"/>
          </a:xfrm>
          <a:prstGeom prst="rect">
            <a:avLst/>
          </a:prstGeom>
        </p:spPr>
      </p:pic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5326092" y="2276872"/>
            <a:ext cx="3890424" cy="459278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 smtClean="0"/>
              <a:t>Can be interpreted as		 3 components</a:t>
            </a:r>
          </a:p>
          <a:p>
            <a:pPr lvl="1"/>
            <a:r>
              <a:rPr lang="en-US" altLang="ja-JP" b="1" u="sng" dirty="0" smtClean="0"/>
              <a:t>Bound state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DOES NOT depend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sz="2400" b="1" u="sng" dirty="0" smtClean="0"/>
              <a:t>Quasi-elastic K</a:t>
            </a:r>
            <a:r>
              <a:rPr lang="en-US" altLang="ja-JP" sz="2400" b="1" u="sng" baseline="30000" dirty="0" smtClean="0"/>
              <a:t>-</a:t>
            </a:r>
            <a:r>
              <a:rPr lang="en-US" altLang="ja-JP" sz="2400" b="1" u="sng" dirty="0" smtClean="0"/>
              <a:t> abs.</a:t>
            </a:r>
            <a:r>
              <a:rPr lang="en-US" altLang="ja-JP" sz="2400" b="1" dirty="0" smtClean="0"/>
              <a:t> 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sz="2400" b="1" u="sng" dirty="0" smtClean="0"/>
              <a:t>Background</a:t>
            </a:r>
          </a:p>
          <a:p>
            <a:pPr lvl="2"/>
            <a:r>
              <a:rPr lang="en-US" altLang="ja-JP" sz="2000" dirty="0"/>
              <a:t>Broad </a:t>
            </a:r>
            <a:r>
              <a:rPr lang="en-US" altLang="ja-JP" sz="2000" dirty="0" smtClean="0"/>
              <a:t>distribution</a:t>
            </a:r>
            <a:endParaRPr lang="en-US" altLang="ja-JP" sz="2000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 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1815950" y="1538790"/>
            <a:ext cx="0" cy="4374486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 rot="16200000">
            <a:off x="1227195" y="2568472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 smtClean="0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9" name="フリーフォーム 18"/>
          <p:cNvSpPr/>
          <p:nvPr/>
        </p:nvSpPr>
        <p:spPr>
          <a:xfrm>
            <a:off x="1848394" y="3179291"/>
            <a:ext cx="2096589" cy="2731652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 rot="18848307">
            <a:off x="3143924" y="3191687"/>
            <a:ext cx="537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1527918" y="4545116"/>
            <a:ext cx="320476" cy="900107"/>
          </a:xfrm>
          <a:prstGeom prst="roundRect">
            <a:avLst/>
          </a:prstGeom>
          <a:noFill/>
          <a:ln w="50800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フリーフォーム 19"/>
          <p:cNvSpPr/>
          <p:nvPr/>
        </p:nvSpPr>
        <p:spPr>
          <a:xfrm>
            <a:off x="744583" y="3167743"/>
            <a:ext cx="2730137" cy="2690948"/>
          </a:xfrm>
          <a:custGeom>
            <a:avLst/>
            <a:gdLst>
              <a:gd name="connsiteX0" fmla="*/ 13063 w 2730137"/>
              <a:gd name="connsiteY0" fmla="*/ 32657 h 2690948"/>
              <a:gd name="connsiteX1" fmla="*/ 13063 w 2730137"/>
              <a:gd name="connsiteY1" fmla="*/ 32657 h 2690948"/>
              <a:gd name="connsiteX2" fmla="*/ 2024743 w 2730137"/>
              <a:gd name="connsiteY2" fmla="*/ 0 h 2690948"/>
              <a:gd name="connsiteX3" fmla="*/ 2730137 w 2730137"/>
              <a:gd name="connsiteY3" fmla="*/ 731520 h 2690948"/>
              <a:gd name="connsiteX4" fmla="*/ 2704011 w 2730137"/>
              <a:gd name="connsiteY4" fmla="*/ 1489166 h 2690948"/>
              <a:gd name="connsiteX5" fmla="*/ 2338251 w 2730137"/>
              <a:gd name="connsiteY5" fmla="*/ 2129246 h 2690948"/>
              <a:gd name="connsiteX6" fmla="*/ 1965960 w 2730137"/>
              <a:gd name="connsiteY6" fmla="*/ 2462348 h 2690948"/>
              <a:gd name="connsiteX7" fmla="*/ 1574074 w 2730137"/>
              <a:gd name="connsiteY7" fmla="*/ 2690948 h 2690948"/>
              <a:gd name="connsiteX8" fmla="*/ 418011 w 2730137"/>
              <a:gd name="connsiteY8" fmla="*/ 1828800 h 2690948"/>
              <a:gd name="connsiteX9" fmla="*/ 71846 w 2730137"/>
              <a:gd name="connsiteY9" fmla="*/ 1208314 h 2690948"/>
              <a:gd name="connsiteX10" fmla="*/ 0 w 2730137"/>
              <a:gd name="connsiteY10" fmla="*/ 953588 h 2690948"/>
              <a:gd name="connsiteX11" fmla="*/ 13063 w 2730137"/>
              <a:gd name="connsiteY11" fmla="*/ 32657 h 269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137" h="2690948">
                <a:moveTo>
                  <a:pt x="13063" y="32657"/>
                </a:moveTo>
                <a:lnTo>
                  <a:pt x="13063" y="32657"/>
                </a:lnTo>
                <a:lnTo>
                  <a:pt x="2024743" y="0"/>
                </a:lnTo>
                <a:lnTo>
                  <a:pt x="2730137" y="731520"/>
                </a:lnTo>
                <a:lnTo>
                  <a:pt x="2704011" y="1489166"/>
                </a:lnTo>
                <a:lnTo>
                  <a:pt x="2338251" y="2129246"/>
                </a:lnTo>
                <a:lnTo>
                  <a:pt x="1965960" y="2462348"/>
                </a:lnTo>
                <a:lnTo>
                  <a:pt x="1574074" y="2690948"/>
                </a:lnTo>
                <a:lnTo>
                  <a:pt x="418011" y="1828800"/>
                </a:lnTo>
                <a:lnTo>
                  <a:pt x="71846" y="1208314"/>
                </a:lnTo>
                <a:lnTo>
                  <a:pt x="0" y="953588"/>
                </a:lnTo>
                <a:lnTo>
                  <a:pt x="13063" y="32657"/>
                </a:lnTo>
                <a:close/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404040" y="4113076"/>
            <a:ext cx="503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</a:t>
            </a:r>
            <a:endParaRPr kumimoji="1" lang="ja-JP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 rot="19116005">
            <a:off x="2754511" y="5363054"/>
            <a:ext cx="55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BG</a:t>
            </a:r>
            <a:endParaRPr kumimoji="1" lang="ja-JP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0717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134"/>
    </mc:Choice>
    <mc:Fallback>
      <p:transition spd="slow" advTm="621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6" grpId="0"/>
      <p:bldP spid="18" grpId="0" animBg="1"/>
      <p:bldP spid="20" grpId="0" animBg="1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6" y="1441876"/>
            <a:ext cx="5727993" cy="504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 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コンテンツ プレースホルダー 2"/>
          <p:cNvSpPr txBox="1">
            <a:spLocks/>
          </p:cNvSpPr>
          <p:nvPr/>
        </p:nvSpPr>
        <p:spPr>
          <a:xfrm>
            <a:off x="5256076" y="1304764"/>
            <a:ext cx="3890424" cy="5322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smtClean="0"/>
              <a:t>Fit with 3 components</a:t>
            </a:r>
          </a:p>
          <a:p>
            <a:pPr lvl="1"/>
            <a:r>
              <a:rPr lang="en-US" altLang="ja-JP" b="1" u="sng" dirty="0" smtClean="0"/>
              <a:t>Bound state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DOES NOT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depend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 smtClean="0"/>
              <a:t>BW*(Gauss form-factor)</a:t>
            </a:r>
          </a:p>
          <a:p>
            <a:pPr lvl="1"/>
            <a:endParaRPr lang="en-US" altLang="ja-JP" sz="2400" dirty="0" smtClean="0"/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87627"/>
            <a:ext cx="6133822" cy="8188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0" name="グループ化 9"/>
          <p:cNvGrpSpPr/>
          <p:nvPr/>
        </p:nvGrpSpPr>
        <p:grpSpPr>
          <a:xfrm>
            <a:off x="6696236" y="3284984"/>
            <a:ext cx="1850376" cy="3566765"/>
            <a:chOff x="4139952" y="1499628"/>
            <a:chExt cx="2304548" cy="4442221"/>
          </a:xfrm>
        </p:grpSpPr>
        <p:sp>
          <p:nvSpPr>
            <p:cNvPr id="12" name="正方形/長方形 11"/>
            <p:cNvSpPr/>
            <p:nvPr/>
          </p:nvSpPr>
          <p:spPr>
            <a:xfrm>
              <a:off x="4139952" y="1511931"/>
              <a:ext cx="2304548" cy="442991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" name="グループ化 14"/>
            <p:cNvGrpSpPr/>
            <p:nvPr/>
          </p:nvGrpSpPr>
          <p:grpSpPr>
            <a:xfrm>
              <a:off x="4139952" y="1499628"/>
              <a:ext cx="2265506" cy="4442221"/>
              <a:chOff x="6842998" y="1615071"/>
              <a:chExt cx="2265506" cy="4442221"/>
            </a:xfrm>
          </p:grpSpPr>
          <p:grpSp>
            <p:nvGrpSpPr>
              <p:cNvPr id="18" name="グループ化 17"/>
              <p:cNvGrpSpPr/>
              <p:nvPr/>
            </p:nvGrpSpPr>
            <p:grpSpPr>
              <a:xfrm>
                <a:off x="6842998" y="1615071"/>
                <a:ext cx="2109105" cy="1057845"/>
                <a:chOff x="1493658" y="956793"/>
                <a:chExt cx="2109105" cy="1057845"/>
              </a:xfrm>
            </p:grpSpPr>
            <p:sp>
              <p:nvSpPr>
                <p:cNvPr id="38" name="円/楕円 37"/>
                <p:cNvSpPr/>
                <p:nvPr/>
              </p:nvSpPr>
              <p:spPr>
                <a:xfrm>
                  <a:off x="3208158" y="1355288"/>
                  <a:ext cx="357187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円/楕円 38"/>
                <p:cNvSpPr/>
                <p:nvPr/>
              </p:nvSpPr>
              <p:spPr>
                <a:xfrm>
                  <a:off x="2993845" y="1498163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円/楕円 39"/>
                <p:cNvSpPr/>
                <p:nvPr/>
              </p:nvSpPr>
              <p:spPr>
                <a:xfrm>
                  <a:off x="1707970" y="142672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1" name="直線矢印コネクタ 40"/>
                <p:cNvCxnSpPr/>
                <p:nvPr/>
              </p:nvCxnSpPr>
              <p:spPr>
                <a:xfrm>
                  <a:off x="1922283" y="1534675"/>
                  <a:ext cx="50006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493658" y="1069538"/>
                  <a:ext cx="37542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>
                      <a:latin typeface="Calibri" pitchFamily="34" charset="0"/>
                    </a:rPr>
                    <a:t>K-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3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2973090" y="956793"/>
                  <a:ext cx="52290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aseline="30000" dirty="0" smtClean="0">
                      <a:latin typeface="Calibri" pitchFamily="34" charset="0"/>
                    </a:rPr>
                    <a:t>3</a:t>
                  </a:r>
                  <a:r>
                    <a:rPr lang="en-US" altLang="ja-JP" dirty="0" smtClean="0">
                      <a:latin typeface="Calibri" pitchFamily="34" charset="0"/>
                    </a:rPr>
                    <a:t>He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4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805306" y="1645306"/>
                  <a:ext cx="9187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>
                      <a:latin typeface="Calibri" pitchFamily="34" charset="0"/>
                    </a:rPr>
                    <a:t>1 GeV/c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5" name="円/楕円 44"/>
                <p:cNvSpPr/>
                <p:nvPr/>
              </p:nvSpPr>
              <p:spPr>
                <a:xfrm>
                  <a:off x="3245575" y="1582744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9" name="グループ化 18"/>
              <p:cNvGrpSpPr/>
              <p:nvPr/>
            </p:nvGrpSpPr>
            <p:grpSpPr>
              <a:xfrm>
                <a:off x="7062929" y="4450664"/>
                <a:ext cx="1893192" cy="1606628"/>
                <a:chOff x="834591" y="3074675"/>
                <a:chExt cx="1893192" cy="1606628"/>
              </a:xfrm>
            </p:grpSpPr>
            <p:sp>
              <p:nvSpPr>
                <p:cNvPr id="29" name="円/楕円 28"/>
                <p:cNvSpPr/>
                <p:nvPr/>
              </p:nvSpPr>
              <p:spPr>
                <a:xfrm>
                  <a:off x="1826889" y="377504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0" name="直線矢印コネクタ 29"/>
                <p:cNvCxnSpPr/>
                <p:nvPr/>
              </p:nvCxnSpPr>
              <p:spPr>
                <a:xfrm>
                  <a:off x="2193122" y="3952847"/>
                  <a:ext cx="53466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2157089" y="354803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32" name="円/楕円 31"/>
                <p:cNvSpPr/>
                <p:nvPr/>
              </p:nvSpPr>
              <p:spPr>
                <a:xfrm>
                  <a:off x="1278051" y="3493171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テキスト ボックス 96"/>
                <p:cNvSpPr txBox="1"/>
                <p:nvPr/>
              </p:nvSpPr>
              <p:spPr>
                <a:xfrm>
                  <a:off x="1227020" y="4311971"/>
                  <a:ext cx="3433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="1" i="1" dirty="0" smtClean="0">
                      <a:latin typeface="Symbol" panose="05050102010706020507" pitchFamily="18" charset="2"/>
                    </a:rPr>
                    <a:t>L</a:t>
                  </a:r>
                  <a:endParaRPr lang="ja-JP" altLang="en-US" b="1" i="1" baseline="-25000" dirty="0"/>
                </a:p>
              </p:txBody>
            </p:sp>
            <p:cxnSp>
              <p:nvCxnSpPr>
                <p:cNvPr id="34" name="直線矢印コネクタ 33"/>
                <p:cNvCxnSpPr/>
                <p:nvPr/>
              </p:nvCxnSpPr>
              <p:spPr>
                <a:xfrm flipH="1" flipV="1">
                  <a:off x="941562" y="3431853"/>
                  <a:ext cx="324036" cy="17323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円/楕円 34"/>
                <p:cNvSpPr/>
                <p:nvPr/>
              </p:nvSpPr>
              <p:spPr>
                <a:xfrm>
                  <a:off x="1271109" y="4000080"/>
                  <a:ext cx="357188" cy="357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1160245" y="3074675"/>
                  <a:ext cx="306494" cy="369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37" name="直線矢印コネクタ 36"/>
                <p:cNvCxnSpPr/>
                <p:nvPr/>
              </p:nvCxnSpPr>
              <p:spPr>
                <a:xfrm flipH="1">
                  <a:off x="834591" y="4247254"/>
                  <a:ext cx="452703" cy="2258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" name="グループ化 19"/>
              <p:cNvGrpSpPr/>
              <p:nvPr/>
            </p:nvGrpSpPr>
            <p:grpSpPr>
              <a:xfrm>
                <a:off x="6959923" y="3080419"/>
                <a:ext cx="2148581" cy="873586"/>
                <a:chOff x="5087715" y="992187"/>
                <a:chExt cx="2148581" cy="873586"/>
              </a:xfrm>
            </p:grpSpPr>
            <p:sp>
              <p:nvSpPr>
                <p:cNvPr id="24" name="円/楕円 23"/>
                <p:cNvSpPr/>
                <p:nvPr/>
              </p:nvSpPr>
              <p:spPr>
                <a:xfrm>
                  <a:off x="6303044" y="143478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5" name="直線矢印コネクタ 24"/>
                <p:cNvCxnSpPr/>
                <p:nvPr/>
              </p:nvCxnSpPr>
              <p:spPr>
                <a:xfrm>
                  <a:off x="6696236" y="1612587"/>
                  <a:ext cx="54006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569868" y="120777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27" name="テキスト ボックス 96"/>
                <p:cNvSpPr txBox="1"/>
                <p:nvPr/>
              </p:nvSpPr>
              <p:spPr>
                <a:xfrm>
                  <a:off x="5087715" y="992187"/>
                  <a:ext cx="600534" cy="4599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/>
                    <a:t>“x”</a:t>
                  </a:r>
                  <a:endParaRPr lang="ja-JP" altLang="en-US" dirty="0"/>
                </a:p>
              </p:txBody>
            </p:sp>
            <p:sp>
              <p:nvSpPr>
                <p:cNvPr id="28" name="円/楕円 27"/>
                <p:cNvSpPr/>
                <p:nvPr/>
              </p:nvSpPr>
              <p:spPr>
                <a:xfrm>
                  <a:off x="5364330" y="1362490"/>
                  <a:ext cx="503284" cy="503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glow rad="101600">
                    <a:srgbClr val="00B050">
                      <a:alpha val="86000"/>
                    </a:srgbClr>
                  </a:glow>
                  <a:softEdge rad="889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2" name="下矢印 21"/>
              <p:cNvSpPr/>
              <p:nvPr/>
            </p:nvSpPr>
            <p:spPr>
              <a:xfrm>
                <a:off x="7676604" y="2831784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3" name="下矢印 22"/>
              <p:cNvSpPr/>
              <p:nvPr/>
            </p:nvSpPr>
            <p:spPr>
              <a:xfrm>
                <a:off x="7676604" y="4199936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cxnSp>
          <p:nvCxnSpPr>
            <p:cNvPr id="17" name="直線矢印コネクタ 16"/>
            <p:cNvCxnSpPr/>
            <p:nvPr/>
          </p:nvCxnSpPr>
          <p:spPr>
            <a:xfrm flipH="1">
              <a:off x="4265262" y="3604325"/>
              <a:ext cx="1885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495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161"/>
    </mc:Choice>
    <mc:Fallback>
      <p:transition spd="slow" advTm="2016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7" y="1441876"/>
            <a:ext cx="5727995" cy="504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 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コンテンツ プレースホルダー 2"/>
          <p:cNvSpPr txBox="1">
            <a:spLocks/>
          </p:cNvSpPr>
          <p:nvPr/>
        </p:nvSpPr>
        <p:spPr>
          <a:xfrm>
            <a:off x="5256076" y="1304764"/>
            <a:ext cx="3890424" cy="5322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smtClean="0"/>
              <a:t>Fit with 3 components</a:t>
            </a:r>
          </a:p>
          <a:p>
            <a:pPr lvl="1"/>
            <a:r>
              <a:rPr lang="en-US" altLang="ja-JP" sz="2400" b="1" u="sng" dirty="0" smtClean="0"/>
              <a:t>Quasi-elastic </a:t>
            </a:r>
            <a:r>
              <a:rPr lang="en-US" altLang="ja-JP" sz="2400" b="1" u="sng" dirty="0" smtClean="0"/>
              <a:t>K</a:t>
            </a:r>
            <a:r>
              <a:rPr lang="en-US" altLang="ja-JP" sz="2400" b="1" u="sng" baseline="30000" dirty="0" smtClean="0"/>
              <a:t>-</a:t>
            </a:r>
            <a:r>
              <a:rPr lang="en-US" altLang="ja-JP" sz="2400" b="1" u="sng" dirty="0" smtClean="0"/>
              <a:t> abs.</a:t>
            </a:r>
            <a:r>
              <a:rPr lang="en-US" altLang="ja-JP" sz="2400" b="1" dirty="0" smtClean="0"/>
              <a:t> 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 smtClean="0"/>
              <a:t>Followed by 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000" dirty="0" err="1" smtClean="0"/>
              <a:t>p</a:t>
            </a:r>
            <a:r>
              <a:rPr lang="en-US" altLang="ja-JP" sz="2000" dirty="0" smtClean="0"/>
              <a:t> conversion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526720" y="3553852"/>
            <a:ext cx="1505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/>
              <a:t>2NA:</a:t>
            </a:r>
          </a:p>
          <a:p>
            <a:pPr algn="ctr"/>
            <a:r>
              <a:rPr kumimoji="1" lang="en-US" altLang="ja-JP" sz="1400" b="1" dirty="0" smtClean="0"/>
              <a:t>“n” is a spectator</a:t>
            </a:r>
            <a:endParaRPr kumimoji="1" lang="ja-JP" altLang="en-US" sz="1400" b="1" dirty="0"/>
          </a:p>
        </p:txBody>
      </p:sp>
      <p:sp>
        <p:nvSpPr>
          <p:cNvPr id="19" name="テキスト ボックス 18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237624" y="5389475"/>
            <a:ext cx="11102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/>
              <a:t>forward “n”</a:t>
            </a:r>
            <a:endParaRPr kumimoji="1" lang="ja-JP" altLang="en-US" sz="1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4" y="5930834"/>
            <a:ext cx="5748426" cy="9271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50" name="グループ化 49"/>
          <p:cNvGrpSpPr/>
          <p:nvPr/>
        </p:nvGrpSpPr>
        <p:grpSpPr>
          <a:xfrm>
            <a:off x="6682064" y="3284984"/>
            <a:ext cx="1850376" cy="3556886"/>
            <a:chOff x="6731948" y="1484784"/>
            <a:chExt cx="2304548" cy="4429918"/>
          </a:xfrm>
        </p:grpSpPr>
        <p:sp>
          <p:nvSpPr>
            <p:cNvPr id="51" name="正方形/長方形 50"/>
            <p:cNvSpPr/>
            <p:nvPr/>
          </p:nvSpPr>
          <p:spPr>
            <a:xfrm>
              <a:off x="6731948" y="1484784"/>
              <a:ext cx="2304548" cy="442991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2" name="グループ化 51"/>
            <p:cNvGrpSpPr/>
            <p:nvPr/>
          </p:nvGrpSpPr>
          <p:grpSpPr>
            <a:xfrm>
              <a:off x="6731948" y="1487620"/>
              <a:ext cx="2265506" cy="4427082"/>
              <a:chOff x="6842998" y="1630210"/>
              <a:chExt cx="2265506" cy="4427082"/>
            </a:xfrm>
          </p:grpSpPr>
          <p:grpSp>
            <p:nvGrpSpPr>
              <p:cNvPr id="54" name="グループ化 53"/>
              <p:cNvGrpSpPr/>
              <p:nvPr/>
            </p:nvGrpSpPr>
            <p:grpSpPr>
              <a:xfrm>
                <a:off x="6842998" y="1630210"/>
                <a:ext cx="2109105" cy="1042706"/>
                <a:chOff x="1493658" y="971932"/>
                <a:chExt cx="2109105" cy="1042706"/>
              </a:xfrm>
            </p:grpSpPr>
            <p:sp>
              <p:nvSpPr>
                <p:cNvPr id="77" name="円/楕円 76"/>
                <p:cNvSpPr/>
                <p:nvPr/>
              </p:nvSpPr>
              <p:spPr>
                <a:xfrm>
                  <a:off x="3208158" y="1355288"/>
                  <a:ext cx="357187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8" name="円/楕円 77"/>
                <p:cNvSpPr/>
                <p:nvPr/>
              </p:nvSpPr>
              <p:spPr>
                <a:xfrm>
                  <a:off x="2993845" y="1498163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9" name="円/楕円 78"/>
                <p:cNvSpPr/>
                <p:nvPr/>
              </p:nvSpPr>
              <p:spPr>
                <a:xfrm>
                  <a:off x="1707970" y="142672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80" name="直線矢印コネクタ 79"/>
                <p:cNvCxnSpPr/>
                <p:nvPr/>
              </p:nvCxnSpPr>
              <p:spPr>
                <a:xfrm>
                  <a:off x="1922283" y="1534675"/>
                  <a:ext cx="50006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493658" y="1069538"/>
                  <a:ext cx="37542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>
                      <a:latin typeface="Calibri" pitchFamily="34" charset="0"/>
                    </a:rPr>
                    <a:t>K-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82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2973090" y="971932"/>
                  <a:ext cx="522900" cy="369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aseline="30000" dirty="0" smtClean="0">
                      <a:latin typeface="Calibri" pitchFamily="34" charset="0"/>
                    </a:rPr>
                    <a:t>3</a:t>
                  </a:r>
                  <a:r>
                    <a:rPr lang="en-US" altLang="ja-JP" dirty="0" smtClean="0">
                      <a:latin typeface="Calibri" pitchFamily="34" charset="0"/>
                    </a:rPr>
                    <a:t>He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83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805306" y="1645306"/>
                  <a:ext cx="9187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>
                      <a:latin typeface="Calibri" pitchFamily="34" charset="0"/>
                    </a:rPr>
                    <a:t>1 GeV/c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84" name="円/楕円 83"/>
                <p:cNvSpPr/>
                <p:nvPr/>
              </p:nvSpPr>
              <p:spPr>
                <a:xfrm>
                  <a:off x="3245575" y="1582744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5" name="グループ化 54"/>
              <p:cNvGrpSpPr/>
              <p:nvPr/>
            </p:nvGrpSpPr>
            <p:grpSpPr>
              <a:xfrm>
                <a:off x="7062929" y="4465803"/>
                <a:ext cx="1893192" cy="1591489"/>
                <a:chOff x="834591" y="3089814"/>
                <a:chExt cx="1893192" cy="1591489"/>
              </a:xfrm>
            </p:grpSpPr>
            <p:sp>
              <p:nvSpPr>
                <p:cNvPr id="68" name="円/楕円 67"/>
                <p:cNvSpPr/>
                <p:nvPr/>
              </p:nvSpPr>
              <p:spPr>
                <a:xfrm>
                  <a:off x="1826889" y="377504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69" name="直線矢印コネクタ 68"/>
                <p:cNvCxnSpPr/>
                <p:nvPr/>
              </p:nvCxnSpPr>
              <p:spPr>
                <a:xfrm>
                  <a:off x="2193122" y="3952847"/>
                  <a:ext cx="53466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2157089" y="354803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71" name="円/楕円 70"/>
                <p:cNvSpPr/>
                <p:nvPr/>
              </p:nvSpPr>
              <p:spPr>
                <a:xfrm>
                  <a:off x="1278051" y="3493171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テキスト ボックス 96"/>
                <p:cNvSpPr txBox="1"/>
                <p:nvPr/>
              </p:nvSpPr>
              <p:spPr>
                <a:xfrm>
                  <a:off x="1227020" y="4311971"/>
                  <a:ext cx="3433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="1" i="1" dirty="0" smtClean="0">
                      <a:latin typeface="Symbol" panose="05050102010706020507" pitchFamily="18" charset="2"/>
                    </a:rPr>
                    <a:t>L</a:t>
                  </a:r>
                  <a:endParaRPr lang="ja-JP" altLang="en-US" b="1" i="1" baseline="-25000" dirty="0"/>
                </a:p>
              </p:txBody>
            </p:sp>
            <p:cxnSp>
              <p:nvCxnSpPr>
                <p:cNvPr id="73" name="直線矢印コネクタ 72"/>
                <p:cNvCxnSpPr/>
                <p:nvPr/>
              </p:nvCxnSpPr>
              <p:spPr>
                <a:xfrm flipH="1" flipV="1">
                  <a:off x="941562" y="3431853"/>
                  <a:ext cx="324036" cy="17323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円/楕円 73"/>
                <p:cNvSpPr/>
                <p:nvPr/>
              </p:nvSpPr>
              <p:spPr>
                <a:xfrm>
                  <a:off x="1271109" y="4000080"/>
                  <a:ext cx="357188" cy="357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5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1160245" y="3089814"/>
                  <a:ext cx="30649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76" name="直線矢印コネクタ 75"/>
                <p:cNvCxnSpPr/>
                <p:nvPr/>
              </p:nvCxnSpPr>
              <p:spPr>
                <a:xfrm flipH="1">
                  <a:off x="834591" y="4247254"/>
                  <a:ext cx="452703" cy="2258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グループ化 55"/>
              <p:cNvGrpSpPr/>
              <p:nvPr/>
            </p:nvGrpSpPr>
            <p:grpSpPr>
              <a:xfrm>
                <a:off x="6954917" y="2986046"/>
                <a:ext cx="2153587" cy="1208330"/>
                <a:chOff x="5082709" y="897814"/>
                <a:chExt cx="2153587" cy="1208330"/>
              </a:xfrm>
            </p:grpSpPr>
            <p:sp>
              <p:nvSpPr>
                <p:cNvPr id="59" name="円/楕円 58"/>
                <p:cNvSpPr/>
                <p:nvPr/>
              </p:nvSpPr>
              <p:spPr>
                <a:xfrm>
                  <a:off x="6303044" y="143478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60" name="直線矢印コネクタ 59"/>
                <p:cNvCxnSpPr/>
                <p:nvPr/>
              </p:nvCxnSpPr>
              <p:spPr>
                <a:xfrm>
                  <a:off x="6696236" y="1612587"/>
                  <a:ext cx="54006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1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569868" y="120777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62" name="円/楕円 61"/>
                <p:cNvSpPr/>
                <p:nvPr/>
              </p:nvSpPr>
              <p:spPr>
                <a:xfrm>
                  <a:off x="5376754" y="1602655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テキスト ボックス 96"/>
                <p:cNvSpPr txBox="1"/>
                <p:nvPr/>
              </p:nvSpPr>
              <p:spPr>
                <a:xfrm>
                  <a:off x="5082709" y="897814"/>
                  <a:ext cx="306494" cy="3693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/>
                    <a:t>p</a:t>
                  </a:r>
                  <a:endParaRPr lang="ja-JP" altLang="en-US" baseline="-25000" dirty="0"/>
                </a:p>
              </p:txBody>
            </p:sp>
            <p:sp>
              <p:nvSpPr>
                <p:cNvPr id="64" name="円/楕円 63"/>
                <p:cNvSpPr/>
                <p:nvPr/>
              </p:nvSpPr>
              <p:spPr>
                <a:xfrm>
                  <a:off x="5229577" y="1307617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5627905" y="1736812"/>
                  <a:ext cx="30649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66" name="直線矢印コネクタ 65"/>
                <p:cNvCxnSpPr/>
                <p:nvPr/>
              </p:nvCxnSpPr>
              <p:spPr>
                <a:xfrm flipH="1">
                  <a:off x="5794230" y="1610999"/>
                  <a:ext cx="188579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7" name="円/楕円 66"/>
                <p:cNvSpPr/>
                <p:nvPr/>
              </p:nvSpPr>
              <p:spPr>
                <a:xfrm>
                  <a:off x="6003375" y="148649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7" name="下矢印 56"/>
              <p:cNvSpPr/>
              <p:nvPr/>
            </p:nvSpPr>
            <p:spPr>
              <a:xfrm>
                <a:off x="7676604" y="2831784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8" name="下矢印 57"/>
              <p:cNvSpPr/>
              <p:nvPr/>
            </p:nvSpPr>
            <p:spPr>
              <a:xfrm>
                <a:off x="7676604" y="4199936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53" name="テキスト ボックス 34"/>
            <p:cNvSpPr txBox="1">
              <a:spLocks noChangeArrowheads="1"/>
            </p:cNvSpPr>
            <p:nvPr/>
          </p:nvSpPr>
          <p:spPr bwMode="auto">
            <a:xfrm>
              <a:off x="7560332" y="3067662"/>
              <a:ext cx="375424" cy="369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 smtClean="0">
                  <a:latin typeface="Calibri" pitchFamily="34" charset="0"/>
                </a:rPr>
                <a:t>K-</a:t>
              </a:r>
              <a:endParaRPr lang="ja-JP" altLang="en-US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8728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779"/>
    </mc:Choice>
    <mc:Fallback>
      <p:transition spd="slow" advTm="23779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6" y="1441876"/>
            <a:ext cx="5727993" cy="504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 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コンテンツ プレースホルダー 2"/>
          <p:cNvSpPr txBox="1">
            <a:spLocks/>
          </p:cNvSpPr>
          <p:nvPr/>
        </p:nvSpPr>
        <p:spPr>
          <a:xfrm>
            <a:off x="5256076" y="1304764"/>
            <a:ext cx="3890424" cy="5322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smtClean="0"/>
              <a:t>Fit with 3 components</a:t>
            </a:r>
          </a:p>
          <a:p>
            <a:pPr lvl="1"/>
            <a:r>
              <a:rPr lang="en-US" altLang="ja-JP" sz="2400" b="1" u="sng" dirty="0" smtClean="0"/>
              <a:t>Background</a:t>
            </a:r>
            <a:endParaRPr lang="en-US" altLang="ja-JP" sz="2400" b="1" u="sng" dirty="0" smtClean="0"/>
          </a:p>
          <a:p>
            <a:pPr lvl="2"/>
            <a:r>
              <a:rPr lang="en-US" altLang="ja-JP" sz="2000" dirty="0" smtClean="0"/>
              <a:t>Broad distribution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6682064" y="3284984"/>
            <a:ext cx="1850376" cy="2628292"/>
            <a:chOff x="6682064" y="3284984"/>
            <a:chExt cx="1850376" cy="2628292"/>
          </a:xfrm>
        </p:grpSpPr>
        <p:sp>
          <p:nvSpPr>
            <p:cNvPr id="17" name="正方形/長方形 16"/>
            <p:cNvSpPr/>
            <p:nvPr/>
          </p:nvSpPr>
          <p:spPr>
            <a:xfrm>
              <a:off x="6682064" y="3284984"/>
              <a:ext cx="1850376" cy="262829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0" name="グループ化 19"/>
            <p:cNvGrpSpPr/>
            <p:nvPr/>
          </p:nvGrpSpPr>
          <p:grpSpPr>
            <a:xfrm>
              <a:off x="6682064" y="3287261"/>
              <a:ext cx="1693450" cy="837213"/>
              <a:chOff x="1493658" y="971932"/>
              <a:chExt cx="2109105" cy="1042706"/>
            </a:xfrm>
          </p:grpSpPr>
          <p:sp>
            <p:nvSpPr>
              <p:cNvPr id="44" name="円/楕円 43"/>
              <p:cNvSpPr/>
              <p:nvPr/>
            </p:nvSpPr>
            <p:spPr>
              <a:xfrm>
                <a:off x="3208158" y="135528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円/楕円 44"/>
              <p:cNvSpPr/>
              <p:nvPr/>
            </p:nvSpPr>
            <p:spPr>
              <a:xfrm>
                <a:off x="2993845" y="149816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円/楕円 45"/>
              <p:cNvSpPr/>
              <p:nvPr/>
            </p:nvSpPr>
            <p:spPr>
              <a:xfrm>
                <a:off x="1707970" y="142672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7" name="直線矢印コネクタ 46"/>
              <p:cNvCxnSpPr/>
              <p:nvPr/>
            </p:nvCxnSpPr>
            <p:spPr>
              <a:xfrm>
                <a:off x="1922283" y="1534675"/>
                <a:ext cx="50006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493658" y="106953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4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973090" y="971932"/>
                <a:ext cx="522900" cy="369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50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805306" y="164530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51" name="円/楕円 50"/>
              <p:cNvSpPr/>
              <p:nvPr/>
            </p:nvSpPr>
            <p:spPr>
              <a:xfrm>
                <a:off x="3245575" y="158274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グループ化 21"/>
            <p:cNvGrpSpPr/>
            <p:nvPr/>
          </p:nvGrpSpPr>
          <p:grpSpPr>
            <a:xfrm>
              <a:off x="6832332" y="4473116"/>
              <a:ext cx="1520088" cy="1277844"/>
              <a:chOff x="834591" y="3089814"/>
              <a:chExt cx="1893192" cy="1591489"/>
            </a:xfrm>
          </p:grpSpPr>
          <p:sp>
            <p:nvSpPr>
              <p:cNvPr id="35" name="円/楕円 34"/>
              <p:cNvSpPr/>
              <p:nvPr/>
            </p:nvSpPr>
            <p:spPr>
              <a:xfrm>
                <a:off x="1826889" y="377504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" name="直線矢印コネクタ 35"/>
              <p:cNvCxnSpPr/>
              <p:nvPr/>
            </p:nvCxnSpPr>
            <p:spPr>
              <a:xfrm>
                <a:off x="2193122" y="3952847"/>
                <a:ext cx="5346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2157089" y="354803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38" name="円/楕円 37"/>
              <p:cNvSpPr/>
              <p:nvPr/>
            </p:nvSpPr>
            <p:spPr>
              <a:xfrm>
                <a:off x="1278051" y="3493171"/>
                <a:ext cx="357189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テキスト ボックス 96"/>
              <p:cNvSpPr txBox="1"/>
              <p:nvPr/>
            </p:nvSpPr>
            <p:spPr>
              <a:xfrm>
                <a:off x="1227020" y="4311971"/>
                <a:ext cx="34336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="1" i="1" dirty="0" smtClean="0">
                    <a:latin typeface="Symbol" panose="05050102010706020507" pitchFamily="18" charset="2"/>
                  </a:rPr>
                  <a:t>L</a:t>
                </a:r>
                <a:endParaRPr lang="ja-JP" altLang="en-US" b="1" i="1" baseline="-25000" dirty="0"/>
              </a:p>
            </p:txBody>
          </p:sp>
          <p:cxnSp>
            <p:nvCxnSpPr>
              <p:cNvPr id="40" name="直線矢印コネクタ 39"/>
              <p:cNvCxnSpPr/>
              <p:nvPr/>
            </p:nvCxnSpPr>
            <p:spPr>
              <a:xfrm flipH="1" flipV="1">
                <a:off x="941562" y="3431853"/>
                <a:ext cx="324036" cy="1732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円/楕円 40"/>
              <p:cNvSpPr/>
              <p:nvPr/>
            </p:nvSpPr>
            <p:spPr>
              <a:xfrm>
                <a:off x="1271109" y="4000080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160245" y="3089814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43" name="直線矢印コネクタ 42"/>
              <p:cNvCxnSpPr/>
              <p:nvPr/>
            </p:nvCxnSpPr>
            <p:spPr>
              <a:xfrm flipH="1">
                <a:off x="834591" y="4247254"/>
                <a:ext cx="452703" cy="225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下矢印 23"/>
            <p:cNvSpPr/>
            <p:nvPr/>
          </p:nvSpPr>
          <p:spPr>
            <a:xfrm>
              <a:off x="7351386" y="4252033"/>
              <a:ext cx="518549" cy="392793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6792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47"/>
    </mc:Choice>
    <mc:Fallback>
      <p:transition spd="slow" advTm="7947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866" y="1441876"/>
            <a:ext cx="5727992" cy="504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1560" y="1441876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IM(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 vs. Momentum Transfer </a:t>
            </a:r>
            <a:r>
              <a:rPr lang="en-US" altLang="ja-JP" b="1" dirty="0" err="1" smtClean="0"/>
              <a:t>q</a:t>
            </a:r>
            <a:r>
              <a:rPr lang="en-US" altLang="ja-JP" b="1" baseline="-25000" dirty="0" err="1" smtClean="0"/>
              <a:t>Kn</a:t>
            </a:r>
            <a:endParaRPr kumimoji="1" lang="ja-JP" altLang="en-US" baseline="-250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63588" y="1007440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コンテンツ プレースホルダー 2"/>
          <p:cNvSpPr txBox="1">
            <a:spLocks/>
          </p:cNvSpPr>
          <p:nvPr/>
        </p:nvSpPr>
        <p:spPr>
          <a:xfrm>
            <a:off x="5256076" y="1304764"/>
            <a:ext cx="3890424" cy="532216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dirty="0" smtClean="0"/>
              <a:t>Fit with 3 components</a:t>
            </a:r>
          </a:p>
          <a:p>
            <a:pPr lvl="1"/>
            <a:r>
              <a:rPr lang="en-US" altLang="ja-JP" b="1" u="sng" dirty="0" smtClean="0"/>
              <a:t>Bound state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DOES NOT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depend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 smtClean="0"/>
              <a:t>BW*(Gauss form-factor)</a:t>
            </a:r>
          </a:p>
          <a:p>
            <a:pPr lvl="1"/>
            <a:endParaRPr lang="en-US" altLang="ja-JP" sz="2400" dirty="0" smtClean="0"/>
          </a:p>
          <a:p>
            <a:pPr lvl="1"/>
            <a:r>
              <a:rPr lang="en-US" altLang="ja-JP" sz="2400" b="1" u="sng" dirty="0" smtClean="0"/>
              <a:t>Quasi-elastic K</a:t>
            </a:r>
            <a:r>
              <a:rPr lang="en-US" altLang="ja-JP" sz="2400" b="1" u="sng" baseline="30000" dirty="0" smtClean="0"/>
              <a:t>-</a:t>
            </a:r>
            <a:r>
              <a:rPr lang="en-US" altLang="ja-JP" sz="2400" b="1" u="sng" dirty="0" smtClean="0"/>
              <a:t> abs.</a:t>
            </a:r>
            <a:r>
              <a:rPr lang="en-US" altLang="ja-JP" sz="2400" b="1" dirty="0" smtClean="0"/>
              <a:t> </a:t>
            </a:r>
          </a:p>
          <a:p>
            <a:pPr lvl="2"/>
            <a:r>
              <a:rPr lang="en-US" altLang="ja-JP" sz="2000" b="1" dirty="0" smtClean="0">
                <a:solidFill>
                  <a:srgbClr val="FF0000"/>
                </a:solidFill>
              </a:rPr>
              <a:t>centroid depends on </a:t>
            </a:r>
            <a:r>
              <a:rPr lang="en-US" altLang="ja-JP" sz="2000" b="1" dirty="0" err="1" smtClean="0">
                <a:solidFill>
                  <a:srgbClr val="FF0000"/>
                </a:solidFill>
              </a:rPr>
              <a:t>q</a:t>
            </a:r>
            <a:r>
              <a:rPr lang="en-US" altLang="ja-JP" sz="2000" b="1" baseline="-25000" dirty="0" err="1" smtClean="0">
                <a:solidFill>
                  <a:srgbClr val="FF0000"/>
                </a:solidFill>
              </a:rPr>
              <a:t>Kn</a:t>
            </a:r>
            <a:endParaRPr lang="en-US" altLang="ja-JP" sz="2000" b="1" baseline="-25000" dirty="0" smtClean="0">
              <a:solidFill>
                <a:srgbClr val="FF0000"/>
              </a:solidFill>
            </a:endParaRPr>
          </a:p>
          <a:p>
            <a:pPr lvl="2"/>
            <a:r>
              <a:rPr lang="en-US" altLang="ja-JP" sz="2000" dirty="0" smtClean="0"/>
              <a:t>Followed by </a:t>
            </a:r>
            <a:r>
              <a:rPr lang="en-US" altLang="ja-JP" sz="20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000" dirty="0" err="1" smtClean="0"/>
              <a:t>p</a:t>
            </a:r>
            <a:r>
              <a:rPr lang="en-US" altLang="ja-JP" sz="2000" dirty="0" smtClean="0"/>
              <a:t> conversion</a:t>
            </a:r>
          </a:p>
          <a:p>
            <a:pPr lvl="1"/>
            <a:endParaRPr lang="en-US" altLang="ja-JP" sz="2400" b="1" u="sng" dirty="0" smtClean="0"/>
          </a:p>
          <a:p>
            <a:pPr lvl="1"/>
            <a:r>
              <a:rPr lang="en-US" altLang="ja-JP" sz="2400" b="1" u="sng" dirty="0" smtClean="0"/>
              <a:t>Background</a:t>
            </a:r>
            <a:endParaRPr lang="en-US" altLang="ja-JP" sz="2400" b="1" u="sng" dirty="0" smtClean="0"/>
          </a:p>
          <a:p>
            <a:pPr lvl="2"/>
            <a:r>
              <a:rPr lang="en-US" altLang="ja-JP" sz="2000" dirty="0" smtClean="0"/>
              <a:t>Broad distribution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 rot="5400000">
            <a:off x="5057685" y="3303354"/>
            <a:ext cx="570413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chemeClr val="bg1"/>
                </a:solidFill>
              </a:rPr>
              <a:t>q</a:t>
            </a:r>
            <a:r>
              <a:rPr lang="en-US" altLang="ja-JP" sz="24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2400" b="1" baseline="-25000" dirty="0">
              <a:solidFill>
                <a:schemeClr val="bg1"/>
              </a:solidFill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594" y="3330279"/>
            <a:ext cx="3293914" cy="43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 rot="19656131">
            <a:off x="503548" y="3511047"/>
            <a:ext cx="42928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Reproduced well!</a:t>
            </a:r>
            <a:endParaRPr kumimoji="1" lang="ja-JP" alt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148" y="5254209"/>
            <a:ext cx="3193314" cy="515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979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15"/>
    </mc:Choice>
    <mc:Fallback>
      <p:transition spd="slow" advTm="7415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510" y="584684"/>
            <a:ext cx="5663998" cy="75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21</a:t>
            </a:fld>
            <a:endParaRPr kumimoji="1" lang="ja-JP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46" r="30560" b="-1"/>
          <a:stretch/>
        </p:blipFill>
        <p:spPr bwMode="auto">
          <a:xfrm>
            <a:off x="1" y="3369560"/>
            <a:ext cx="3082718" cy="250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7694" y="1340768"/>
            <a:ext cx="5700810" cy="5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 Bound-State</a:t>
            </a:r>
            <a:endParaRPr lang="ja-JP" altLang="en-US" dirty="0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35496" y="1412776"/>
            <a:ext cx="3312368" cy="18722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800" b="1" dirty="0" smtClean="0"/>
              <a:t>Select 0.35&lt;</a:t>
            </a:r>
            <a:r>
              <a:rPr lang="en-US" altLang="ja-JP" sz="2800" b="1" dirty="0" err="1" smtClean="0"/>
              <a:t>q</a:t>
            </a:r>
            <a:r>
              <a:rPr lang="en-US" altLang="ja-JP" sz="2800" b="1" baseline="-25000" dirty="0" err="1" smtClean="0"/>
              <a:t>Kn</a:t>
            </a:r>
            <a:r>
              <a:rPr lang="en-US" altLang="ja-JP" sz="2800" b="1" dirty="0" smtClean="0"/>
              <a:t>&lt;0.65 GeV/c</a:t>
            </a:r>
            <a:endParaRPr lang="ja-JP" altLang="en-US" sz="2800" b="1" dirty="0"/>
          </a:p>
          <a:p>
            <a:pPr marL="449263" lvl="1"/>
            <a:r>
              <a:rPr lang="en-US" altLang="ja-JP" sz="2400" dirty="0" smtClean="0"/>
              <a:t>BS and QF are well separated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946496" y="6381328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355997" y="2960948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直線矢印コネクタ 10"/>
          <p:cNvCxnSpPr>
            <a:stCxn id="10" idx="2"/>
          </p:cNvCxnSpPr>
          <p:nvPr/>
        </p:nvCxnSpPr>
        <p:spPr>
          <a:xfrm flipH="1">
            <a:off x="5702888" y="3484168"/>
            <a:ext cx="1228748" cy="84080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正方形/長方形 2"/>
          <p:cNvSpPr/>
          <p:nvPr/>
        </p:nvSpPr>
        <p:spPr>
          <a:xfrm>
            <a:off x="647564" y="3369560"/>
            <a:ext cx="2435155" cy="1031548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647564" y="4880878"/>
            <a:ext cx="2435155" cy="515774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727"/>
    </mc:Choice>
    <mc:Fallback>
      <p:transition spd="slow" advTm="31727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510" y="584684"/>
            <a:ext cx="5663998" cy="75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7694" y="1340768"/>
            <a:ext cx="5700810" cy="504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 Bound-State</a:t>
            </a:r>
            <a:endParaRPr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946496" y="6381328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355997" y="2960948"/>
            <a:ext cx="1151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直線矢印コネクタ 10"/>
          <p:cNvCxnSpPr>
            <a:stCxn id="10" idx="2"/>
          </p:cNvCxnSpPr>
          <p:nvPr/>
        </p:nvCxnSpPr>
        <p:spPr>
          <a:xfrm flipH="1">
            <a:off x="5702888" y="3484168"/>
            <a:ext cx="1228748" cy="84080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4"/>
          <p:cNvGrpSpPr/>
          <p:nvPr/>
        </p:nvGrpSpPr>
        <p:grpSpPr>
          <a:xfrm>
            <a:off x="71500" y="1813772"/>
            <a:ext cx="5940660" cy="3631452"/>
            <a:chOff x="3275348" y="1938697"/>
            <a:chExt cx="5940660" cy="3631452"/>
          </a:xfrm>
        </p:grpSpPr>
        <p:sp>
          <p:nvSpPr>
            <p:cNvPr id="16" name="コンテンツ プレースホルダー 2"/>
            <p:cNvSpPr txBox="1">
              <a:spLocks/>
            </p:cNvSpPr>
            <p:nvPr/>
          </p:nvSpPr>
          <p:spPr>
            <a:xfrm>
              <a:off x="3301760" y="1938697"/>
              <a:ext cx="5842240" cy="3631452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90000"/>
              </a:schemeClr>
            </a:solidFill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kumimoji="1"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ja-JP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Fit values</a:t>
              </a:r>
            </a:p>
            <a:p>
              <a:pPr marL="0" indent="0" algn="ctr">
                <a:buNone/>
              </a:pPr>
              <a:r>
                <a:rPr lang="en-US" altLang="ja-JP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that reproduce the spectrum:</a:t>
              </a:r>
              <a:endParaRPr lang="en-US" altLang="ja-JP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正方形/長方形 16"/>
                <p:cNvSpPr/>
                <p:nvPr/>
              </p:nvSpPr>
              <p:spPr>
                <a:xfrm>
                  <a:off x="3275348" y="3142736"/>
                  <a:ext cx="5610254" cy="5230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ja-JP" sz="24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𝐁</m:t>
                            </m:r>
                          </m:e>
                          <m:sub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"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𝐊𝐩𝐩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"</m:t>
                            </m:r>
                          </m:sub>
                        </m:sSub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𝟒𝟕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± </m:t>
                        </m:r>
                        <m:sSubSup>
                          <m:sSubSupPr>
                            <m:ctrlPr>
                              <a:rPr lang="ja-JP" altLang="ja-JP" sz="24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𝟑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ja-JP" altLang="ja-JP" sz="24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ja-JP" sz="2400" b="1" i="0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𝐬𝐭𝐚𝐭</m:t>
                                </m:r>
                                <m:r>
                                  <a:rPr lang="en-US" altLang="ja-JP" sz="2400" b="1" i="0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</m:e>
                            </m:d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  <m:sub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𝟔</m:t>
                            </m:r>
                          </m:sub>
                          <m:sup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𝟑</m:t>
                            </m:r>
                          </m:sup>
                        </m:sSubSup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en-US" altLang="ja-JP" sz="24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𝐬𝐲𝐬𝐭</m:t>
                            </m:r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.</m:t>
                            </m:r>
                          </m:e>
                        </m:d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𝐌𝐞𝐕</m:t>
                        </m:r>
                      </m:oMath>
                    </m:oMathPara>
                  </a14:m>
                  <a:endParaRPr lang="ja-JP" altLang="en-US" sz="2400" b="1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正方形/長方形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5348" y="3142736"/>
                  <a:ext cx="5610254" cy="52302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正方形/長方形 17"/>
                <p:cNvSpPr/>
                <p:nvPr/>
              </p:nvSpPr>
              <p:spPr>
                <a:xfrm>
                  <a:off x="3350876" y="3739986"/>
                  <a:ext cx="5865132" cy="51834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ja-JP" sz="24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l-GR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𝚪</m:t>
                            </m:r>
                          </m:e>
                          <m:sub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"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𝐊𝐩𝐩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"</m:t>
                            </m:r>
                          </m:sub>
                        </m:sSub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𝟏𝟏𝟓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± </m:t>
                        </m:r>
                        <m:sSubSup>
                          <m:sSubSupPr>
                            <m:ctrlPr>
                              <a:rPr lang="ja-JP" altLang="ja-JP" sz="2400" b="1" i="1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𝟕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ja-JP" altLang="ja-JP" sz="2400" b="1" i="1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ja-JP" sz="2400" b="1" i="0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𝐬𝐭𝐚𝐭</m:t>
                                </m:r>
                                <m:r>
                                  <a:rPr lang="en-US" altLang="ja-JP" sz="2400" b="1" i="0">
                                    <a:solidFill>
                                      <a:srgbClr val="FFFF00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</m:e>
                            </m:d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  <m:sub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altLang="ja-JP" sz="24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20</m:t>
                            </m:r>
                          </m:sub>
                          <m:sup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altLang="ja-JP" sz="2400" b="1" i="0" smtClean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𝟏𝟎</m:t>
                            </m:r>
                          </m:sup>
                        </m:sSubSup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en-US" altLang="ja-JP" sz="2400" b="1" i="1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𝐬𝐲𝐬𝐭</m:t>
                            </m:r>
                            <m:r>
                              <a:rPr lang="en-US" altLang="ja-JP" sz="2400" b="1" i="0">
                                <a:solidFill>
                                  <a:srgbClr val="FFFF00"/>
                                </a:solidFill>
                                <a:latin typeface="Cambria Math"/>
                              </a:rPr>
                              <m:t>.</m:t>
                            </m:r>
                          </m:e>
                        </m:d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altLang="ja-JP" sz="2400" b="1" i="0" smtClean="0">
                            <a:solidFill>
                              <a:srgbClr val="FFFF00"/>
                            </a:solidFill>
                            <a:latin typeface="Cambria Math"/>
                          </a:rPr>
                          <m:t>𝐌𝐞𝐕</m:t>
                        </m:r>
                      </m:oMath>
                    </m:oMathPara>
                  </a14:m>
                  <a:endParaRPr lang="ja-JP" altLang="en-US" sz="2400" b="1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正方形/長方形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50876" y="3739986"/>
                  <a:ext cx="5865132" cy="518347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正方形/長方形 18"/>
                <p:cNvSpPr/>
                <p:nvPr/>
              </p:nvSpPr>
              <p:spPr>
                <a:xfrm>
                  <a:off x="3553788" y="4289383"/>
                  <a:ext cx="5143138" cy="4576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𝐐</m:t>
                            </m:r>
                          </m:e>
                          <m:sub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"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𝐊𝐩𝐩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"</m:t>
                            </m:r>
                          </m:sub>
                        </m:sSub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𝟑𝟖𝟏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± </m:t>
                        </m:r>
                        <m:sSubSup>
                          <m:sSubSupPr>
                            <m:ctrlPr>
                              <a:rPr lang="ja-JP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𝟏𝟒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ja-JP" altLang="ja-JP" sz="2000" b="1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ja-JP" sz="2000" b="1" i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𝐬𝐭𝐚𝐭</m:t>
                                </m:r>
                                <m:r>
                                  <a:rPr lang="en-US" altLang="ja-JP" sz="2000" b="1" i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</m:e>
                            </m:d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  <m:sub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𝟎</m:t>
                            </m:r>
                          </m:sub>
                          <m:sup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𝟓𝟕</m:t>
                            </m:r>
                          </m:sup>
                        </m:sSubSup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en-US" altLang="ja-JP" sz="2000" b="1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𝐬𝐲𝐬𝐭</m:t>
                            </m:r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.</m:t>
                            </m:r>
                          </m:e>
                        </m:d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𝐌𝐞𝐕</m:t>
                        </m:r>
                      </m:oMath>
                    </m:oMathPara>
                  </a14:m>
                  <a:endParaRPr lang="ja-JP" altLang="en-US" sz="20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正方形/長方形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3788" y="4289383"/>
                  <a:ext cx="5143138" cy="457626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9333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正方形/長方形 19"/>
                <p:cNvSpPr/>
                <p:nvPr/>
              </p:nvSpPr>
              <p:spPr>
                <a:xfrm>
                  <a:off x="3314823" y="4926930"/>
                  <a:ext cx="5842240" cy="4512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ja-JP" altLang="en-US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𝛔</m:t>
                            </m:r>
                          </m:e>
                          <m:sub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“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𝐊𝐩𝐩</m:t>
                            </m:r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”</m:t>
                            </m:r>
                          </m:sub>
                        </m:sSub>
                        <m:r>
                          <a:rPr lang="en-US" altLang="ja-JP" sz="2000" b="1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∙</m:t>
                        </m:r>
                        <m:sSub>
                          <m:sSubPr>
                            <m:ctrlP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𝑩𝒓</m:t>
                            </m:r>
                          </m:e>
                          <m:sub>
                            <m:r>
                              <a:rPr lang="ja-JP" altLang="en-US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𝚲</m:t>
                            </m:r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𝒑</m:t>
                            </m:r>
                          </m:sub>
                        </m:sSub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𝟏𝟏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𝟖</m:t>
                        </m:r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± </m:t>
                        </m:r>
                        <m:sSubSup>
                          <m:sSubSupPr>
                            <m:ctrlPr>
                              <a:rPr lang="ja-JP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𝟎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𝟒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  <m:d>
                              <m:dPr>
                                <m:ctrlPr>
                                  <a:rPr lang="ja-JP" altLang="ja-JP" sz="2000" b="1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altLang="ja-JP" sz="2000" b="1" i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𝐬𝐭𝐚𝐭</m:t>
                                </m:r>
                                <m:r>
                                  <a:rPr lang="en-US" altLang="ja-JP" sz="2000" b="1" i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.</m:t>
                                </m:r>
                              </m:e>
                            </m:d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 </m:t>
                            </m:r>
                          </m:e>
                          <m:sub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𝟏</m:t>
                            </m:r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US" altLang="ja-JP" sz="20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𝟕</m:t>
                            </m:r>
                          </m:sub>
                          <m:sup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𝟎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.</m:t>
                            </m:r>
                            <m:r>
                              <a:rPr lang="en-US" altLang="ja-JP" sz="20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en-US" altLang="ja-JP" sz="2000" b="1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𝐬𝐲𝐬𝐭</m:t>
                            </m:r>
                            <m:r>
                              <a:rPr lang="en-US" altLang="ja-JP" sz="2000" b="1" i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.</m:t>
                            </m:r>
                          </m:e>
                        </m:d>
                        <m:r>
                          <a:rPr lang="en-US" altLang="ja-JP" sz="20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ja-JP" altLang="en-US" sz="20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𝛍</m:t>
                        </m:r>
                        <m:r>
                          <a:rPr lang="en-US" altLang="ja-JP" sz="20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𝒃</m:t>
                        </m:r>
                      </m:oMath>
                    </m:oMathPara>
                  </a14:m>
                  <a:endParaRPr lang="ja-JP" altLang="en-US" sz="20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正方形/長方形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14823" y="4926930"/>
                  <a:ext cx="5842240" cy="451277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9459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44845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87"/>
    </mc:Choice>
    <mc:Fallback>
      <p:transition spd="slow" advTm="14887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46203" y="1483461"/>
            <a:ext cx="5065857" cy="4861863"/>
            <a:chOff x="2015716" y="620688"/>
            <a:chExt cx="5065857" cy="4861863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15716" y="620688"/>
              <a:ext cx="5065857" cy="4861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角丸四角形 30"/>
            <p:cNvSpPr/>
            <p:nvPr/>
          </p:nvSpPr>
          <p:spPr>
            <a:xfrm>
              <a:off x="2905112" y="3140968"/>
              <a:ext cx="900100" cy="1152128"/>
            </a:xfrm>
            <a:prstGeom prst="roundRect">
              <a:avLst/>
            </a:prstGeom>
            <a:noFill/>
            <a:ln>
              <a:solidFill>
                <a:srgbClr val="0070C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角丸四角形 31"/>
            <p:cNvSpPr/>
            <p:nvPr/>
          </p:nvSpPr>
          <p:spPr>
            <a:xfrm>
              <a:off x="4021236" y="2429272"/>
              <a:ext cx="2016224" cy="1755812"/>
            </a:xfrm>
            <a:prstGeom prst="roundRect">
              <a:avLst/>
            </a:prstGeom>
            <a:noFill/>
            <a:ln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2880832" y="4293096"/>
              <a:ext cx="7326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Chiral</a:t>
              </a:r>
              <a:endParaRPr kumimoji="1" lang="ja-JP" alt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4057240" y="4185084"/>
              <a:ext cx="1953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Phenomenological</a:t>
              </a:r>
              <a:endParaRPr lang="en-US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テキスト ボックス 34"/>
            <p:cNvSpPr txBox="1"/>
            <p:nvPr/>
          </p:nvSpPr>
          <p:spPr>
            <a:xfrm>
              <a:off x="6010275" y="1052736"/>
              <a:ext cx="8707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i="1" dirty="0" err="1" smtClean="0">
                  <a:solidFill>
                    <a:srgbClr val="00B050"/>
                  </a:solidFill>
                  <a:latin typeface="Symbol" panose="05050102010706020507" pitchFamily="18" charset="2"/>
                </a:rPr>
                <a:t>p</a:t>
              </a:r>
              <a:r>
                <a:rPr kumimoji="1" lang="en-US" altLang="ja-JP" sz="1400" b="1" i="1" baseline="30000" dirty="0" err="1" smtClean="0">
                  <a:solidFill>
                    <a:srgbClr val="00B050"/>
                  </a:solidFill>
                </a:rPr>
                <a:t>+</a:t>
              </a:r>
              <a:r>
                <a:rPr kumimoji="1" lang="en-US" altLang="ja-JP" sz="1400" b="1" i="1" dirty="0" err="1" smtClean="0">
                  <a:solidFill>
                    <a:srgbClr val="00B050"/>
                  </a:solidFill>
                </a:rPr>
                <a:t>d</a:t>
              </a:r>
              <a:r>
                <a:rPr kumimoji="1" lang="en-US" altLang="ja-JP" sz="1400" b="1" i="1" dirty="0" err="1" smtClean="0">
                  <a:solidFill>
                    <a:srgbClr val="00B050"/>
                  </a:solidFill>
                  <a:sym typeface="Wingdings" panose="05000000000000000000" pitchFamily="2" charset="2"/>
                </a:rPr>
                <a:t>K</a:t>
              </a:r>
              <a:r>
                <a:rPr kumimoji="1" lang="en-US" altLang="ja-JP" sz="1400" b="1" i="1" baseline="30000" dirty="0" err="1" smtClean="0">
                  <a:solidFill>
                    <a:srgbClr val="00B050"/>
                  </a:solidFill>
                  <a:sym typeface="Wingdings" panose="05000000000000000000" pitchFamily="2" charset="2"/>
                </a:rPr>
                <a:t>+</a:t>
              </a:r>
              <a:r>
                <a:rPr kumimoji="1" lang="en-US" altLang="ja-JP" sz="1400" b="1" i="1" dirty="0" err="1" smtClean="0">
                  <a:solidFill>
                    <a:srgbClr val="00B050"/>
                  </a:solidFill>
                  <a:sym typeface="Wingdings" panose="05000000000000000000" pitchFamily="2" charset="2"/>
                </a:rPr>
                <a:t>X</a:t>
              </a:r>
              <a:endParaRPr kumimoji="1" lang="ja-JP" altLang="en-US" sz="1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6109467" y="1844824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i="1" dirty="0" err="1" smtClean="0">
                  <a:solidFill>
                    <a:srgbClr val="00B050"/>
                  </a:solidFill>
                </a:rPr>
                <a:t>pp</a:t>
              </a:r>
              <a:r>
                <a:rPr kumimoji="1" lang="en-US" altLang="ja-JP" sz="1400" b="1" i="1" dirty="0" err="1" smtClean="0">
                  <a:solidFill>
                    <a:srgbClr val="00B050"/>
                  </a:solidFill>
                  <a:sym typeface="Wingdings" panose="05000000000000000000" pitchFamily="2" charset="2"/>
                </a:rPr>
                <a:t>K</a:t>
              </a:r>
              <a:r>
                <a:rPr kumimoji="1" lang="en-US" altLang="ja-JP" sz="1400" b="1" i="1" baseline="30000" dirty="0" err="1" smtClean="0">
                  <a:solidFill>
                    <a:srgbClr val="00B050"/>
                  </a:solidFill>
                  <a:sym typeface="Wingdings" panose="05000000000000000000" pitchFamily="2" charset="2"/>
                </a:rPr>
                <a:t>+</a:t>
              </a:r>
              <a:r>
                <a:rPr kumimoji="1" lang="en-US" altLang="ja-JP" sz="1400" b="1" i="1" dirty="0" err="1" smtClean="0">
                  <a:solidFill>
                    <a:srgbClr val="00B050"/>
                  </a:solidFill>
                  <a:sym typeface="Wingdings" panose="05000000000000000000" pitchFamily="2" charset="2"/>
                </a:rPr>
                <a:t>X</a:t>
              </a:r>
              <a:endParaRPr kumimoji="1" lang="ja-JP" altLang="en-US" sz="1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6037460" y="2924944"/>
              <a:ext cx="9548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B050"/>
                  </a:solidFill>
                </a:rPr>
                <a:t>s</a:t>
              </a:r>
              <a:r>
                <a:rPr kumimoji="1" lang="en-US" altLang="ja-JP" sz="1400" b="1" i="1" dirty="0" smtClean="0">
                  <a:solidFill>
                    <a:srgbClr val="00B050"/>
                  </a:solidFill>
                </a:rPr>
                <a:t>topped K</a:t>
              </a:r>
              <a:r>
                <a:rPr kumimoji="1" lang="en-US" altLang="ja-JP" sz="1400" b="1" i="1" baseline="30000" dirty="0" smtClean="0">
                  <a:solidFill>
                    <a:srgbClr val="00B050"/>
                  </a:solidFill>
                </a:rPr>
                <a:t>-</a:t>
              </a:r>
              <a:endParaRPr kumimoji="1" lang="ja-JP" altLang="en-US" sz="1400" b="1" i="1" baseline="30000" dirty="0">
                <a:solidFill>
                  <a:srgbClr val="00B050"/>
                </a:solidFill>
              </a:endParaRP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3835519" y="1933091"/>
              <a:ext cx="9525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 smtClean="0">
                  <a:solidFill>
                    <a:srgbClr val="00B050"/>
                  </a:solidFill>
                  <a:sym typeface="Wingdings" panose="05000000000000000000" pitchFamily="2" charset="2"/>
                </a:rPr>
                <a:t>K</a:t>
              </a:r>
              <a:r>
                <a:rPr lang="en-US" altLang="ja-JP" sz="1400" b="1" i="1" baseline="30000" dirty="0" smtClean="0">
                  <a:solidFill>
                    <a:srgbClr val="00B050"/>
                  </a:solidFill>
                  <a:sym typeface="Wingdings" panose="05000000000000000000" pitchFamily="2" charset="2"/>
                </a:rPr>
                <a:t>-3</a:t>
              </a:r>
              <a:r>
                <a:rPr lang="en-US" altLang="ja-JP" sz="1400" b="1" i="1" dirty="0" smtClean="0">
                  <a:solidFill>
                    <a:srgbClr val="00B050"/>
                  </a:solidFill>
                  <a:sym typeface="Wingdings" panose="05000000000000000000" pitchFamily="2" charset="2"/>
                </a:rPr>
                <a:t>He</a:t>
              </a:r>
              <a:r>
                <a:rPr kumimoji="1" lang="en-US" altLang="ja-JP" sz="1400" b="1" i="1" dirty="0" smtClean="0">
                  <a:solidFill>
                    <a:srgbClr val="00B050"/>
                  </a:solidFill>
                  <a:sym typeface="Wingdings" panose="05000000000000000000" pitchFamily="2" charset="2"/>
                </a:rPr>
                <a:t>nX</a:t>
              </a:r>
              <a:endParaRPr kumimoji="1" lang="ja-JP" altLang="en-US" sz="1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39" name="角丸四角形 38"/>
            <p:cNvSpPr/>
            <p:nvPr/>
          </p:nvSpPr>
          <p:spPr>
            <a:xfrm>
              <a:off x="4283968" y="2411173"/>
              <a:ext cx="45719" cy="45719"/>
            </a:xfrm>
            <a:prstGeom prst="roundRect">
              <a:avLst/>
            </a:prstGeom>
            <a:solidFill>
              <a:srgbClr val="FF0000">
                <a:alpha val="50000"/>
              </a:srgbClr>
            </a:solidFill>
            <a:ln>
              <a:noFill/>
            </a:ln>
            <a:effectLst>
              <a:glow rad="533400">
                <a:schemeClr val="accent2">
                  <a:satMod val="175000"/>
                  <a:alpha val="9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8" name="角丸四角形吹き出し 17"/>
          <p:cNvSpPr/>
          <p:nvPr/>
        </p:nvSpPr>
        <p:spPr>
          <a:xfrm>
            <a:off x="35496" y="692696"/>
            <a:ext cx="4536504" cy="1584176"/>
          </a:xfrm>
          <a:prstGeom prst="wedgeRoundRectCallout">
            <a:avLst>
              <a:gd name="adj1" fmla="val 2264"/>
              <a:gd name="adj2" fmla="val 851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2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0" y="3284984"/>
            <a:ext cx="4540934" cy="3096344"/>
          </a:xfrm>
          <a:solidFill>
            <a:schemeClr val="tx1">
              <a:lumMod val="50000"/>
              <a:lumOff val="50000"/>
              <a:alpha val="85000"/>
            </a:schemeClr>
          </a:solidFill>
        </p:spPr>
        <p:txBody>
          <a:bodyPr>
            <a:noAutofit/>
          </a:bodyPr>
          <a:lstStyle/>
          <a:p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 energy: ~50 MeV</a:t>
            </a:r>
          </a:p>
          <a:p>
            <a:pPr lvl="1"/>
            <a:r>
              <a:rPr lang="en-US" altLang="ja-JP" sz="2400" dirty="0" smtClean="0">
                <a:solidFill>
                  <a:schemeClr val="bg1"/>
                </a:solidFill>
              </a:rPr>
              <a:t>Much deeper than chiral-SU(3) based theoretical predictions</a:t>
            </a:r>
          </a:p>
          <a:p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~100 MeV</a:t>
            </a:r>
          </a:p>
          <a:p>
            <a:pPr lvl="1"/>
            <a:r>
              <a:rPr lang="en-US" altLang="ja-JP" sz="2400" dirty="0" smtClean="0">
                <a:solidFill>
                  <a:schemeClr val="bg1"/>
                </a:solidFill>
              </a:rPr>
              <a:t>Seems to be larger than theoretical calculations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23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168" y="661256"/>
            <a:ext cx="2556284" cy="22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Observed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flipH="1">
            <a:off x="2818511" y="2348880"/>
            <a:ext cx="4345777" cy="666494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86886" y="692696"/>
            <a:ext cx="457285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u="sng" dirty="0" smtClean="0">
                <a:solidFill>
                  <a:srgbClr val="FFFF00"/>
                </a:solidFill>
              </a:rPr>
              <a:t>the most reliable observation</a:t>
            </a:r>
          </a:p>
          <a:p>
            <a:pPr marL="534988"/>
            <a:r>
              <a:rPr kumimoji="1" lang="en-US" altLang="ja-JP" sz="2400" dirty="0">
                <a:solidFill>
                  <a:schemeClr val="bg1"/>
                </a:solidFill>
              </a:rPr>
              <a:t> </a:t>
            </a:r>
            <a:r>
              <a:rPr kumimoji="1" lang="en-US" altLang="ja-JP" sz="2400" dirty="0" smtClean="0">
                <a:solidFill>
                  <a:schemeClr val="bg1"/>
                </a:solidFill>
              </a:rPr>
              <a:t>- simple reaction</a:t>
            </a:r>
          </a:p>
          <a:p>
            <a:pPr marL="534988"/>
            <a:r>
              <a:rPr lang="en-US" altLang="ja-JP" sz="2400" dirty="0">
                <a:solidFill>
                  <a:schemeClr val="bg1"/>
                </a:solidFill>
              </a:rPr>
              <a:t> </a:t>
            </a:r>
            <a:r>
              <a:rPr lang="en-US" altLang="ja-JP" sz="2400" dirty="0" smtClean="0">
                <a:solidFill>
                  <a:schemeClr val="bg1"/>
                </a:solidFill>
              </a:rPr>
              <a:t>- exclusive measurement</a:t>
            </a:r>
            <a:endParaRPr kumimoji="1" lang="en-US" altLang="ja-JP" sz="2400" dirty="0" smtClean="0">
              <a:solidFill>
                <a:schemeClr val="bg1"/>
              </a:solidFill>
            </a:endParaRPr>
          </a:p>
          <a:p>
            <a:pPr marL="534988"/>
            <a:r>
              <a:rPr lang="en-US" altLang="ja-JP" sz="2400" dirty="0">
                <a:solidFill>
                  <a:schemeClr val="bg1"/>
                </a:solidFill>
              </a:rPr>
              <a:t> </a:t>
            </a:r>
            <a:r>
              <a:rPr lang="en-US" altLang="ja-JP" sz="2400" dirty="0" smtClean="0">
                <a:solidFill>
                  <a:schemeClr val="bg1"/>
                </a:solidFill>
              </a:rPr>
              <a:t>- no BG from 2NA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5441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706"/>
    </mc:Choice>
    <mc:Fallback>
      <p:transition spd="slow" advTm="108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Conclusion I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24</a:t>
            </a:fld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3508" y="1088740"/>
            <a:ext cx="5616624" cy="5364596"/>
          </a:xfrm>
        </p:spPr>
        <p:txBody>
          <a:bodyPr>
            <a:normAutofit/>
          </a:bodyPr>
          <a:lstStyle/>
          <a:p>
            <a:r>
              <a:rPr lang="en-US" altLang="ja-JP" sz="3600" b="1" dirty="0" smtClean="0">
                <a:sym typeface="Wingdings" panose="05000000000000000000" pitchFamily="2" charset="2"/>
              </a:rPr>
              <a:t>We 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observed 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the 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“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K</a:t>
            </a:r>
            <a:r>
              <a:rPr lang="en-US" altLang="ja-JP" sz="3600" b="1" baseline="30000" dirty="0" smtClean="0">
                <a:sym typeface="Wingdings" panose="05000000000000000000" pitchFamily="2" charset="2"/>
              </a:rPr>
              <a:t>-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pp” bound state in </a:t>
            </a:r>
            <a:r>
              <a:rPr lang="en-US" altLang="ja-JP" sz="3600" b="1" baseline="30000" dirty="0" smtClean="0">
                <a:sym typeface="Wingdings" panose="05000000000000000000" pitchFamily="2" charset="2"/>
              </a:rPr>
              <a:t>3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He(K</a:t>
            </a:r>
            <a:r>
              <a:rPr lang="en-US" altLang="ja-JP" sz="3600" b="1" baseline="30000" dirty="0" smtClean="0">
                <a:sym typeface="Wingdings" panose="05000000000000000000" pitchFamily="2" charset="2"/>
              </a:rPr>
              <a:t>-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,</a:t>
            </a:r>
            <a:r>
              <a:rPr lang="en-US" altLang="ja-JP" sz="3600" b="1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600" b="1" dirty="0" err="1" smtClean="0">
                <a:sym typeface="Wingdings" panose="05000000000000000000" pitchFamily="2" charset="2"/>
              </a:rPr>
              <a:t>p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)n</a:t>
            </a:r>
            <a:endParaRPr lang="en-US" altLang="ja-JP" sz="3600" b="1" dirty="0">
              <a:sym typeface="Wingdings" panose="05000000000000000000" pitchFamily="2" charset="2"/>
            </a:endParaRPr>
          </a:p>
          <a:p>
            <a:pPr lvl="1"/>
            <a:r>
              <a:rPr lang="en-US" altLang="ja-JP" sz="2400" dirty="0">
                <a:sym typeface="Wingdings" panose="05000000000000000000" pitchFamily="2" charset="2"/>
              </a:rPr>
              <a:t>Binding energy: ~50 MeV</a:t>
            </a:r>
          </a:p>
          <a:p>
            <a:pPr lvl="1"/>
            <a:r>
              <a:rPr lang="en-US" altLang="ja-JP" sz="2400" dirty="0">
                <a:sym typeface="Wingdings" panose="05000000000000000000" pitchFamily="2" charset="2"/>
              </a:rPr>
              <a:t>Width: ~100 MeV</a:t>
            </a:r>
          </a:p>
          <a:p>
            <a:endParaRPr lang="en-US" altLang="ja-JP" sz="3600" b="1" dirty="0" smtClean="0"/>
          </a:p>
          <a:p>
            <a:endParaRPr lang="en-US" altLang="ja-JP" sz="5400" b="1" dirty="0" smtClean="0">
              <a:sym typeface="Wingdings" panose="05000000000000000000" pitchFamily="2" charset="2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9512" y="3229816"/>
            <a:ext cx="5763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arXiv:1805.12275, accepted to PLB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823" y="1233620"/>
            <a:ext cx="2885649" cy="255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20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94"/>
    </mc:Choice>
    <mc:Fallback>
      <p:transition spd="slow" advTm="20294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We need further </a:t>
            </a:r>
            <a:r>
              <a:rPr lang="en-US" altLang="ja-JP" b="1" dirty="0"/>
              <a:t>understandings</a:t>
            </a:r>
            <a:endParaRPr lang="ja-JP" altLang="en-US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5508612"/>
          </a:xfrm>
        </p:spPr>
        <p:txBody>
          <a:bodyPr>
            <a:normAutofit/>
          </a:bodyPr>
          <a:lstStyle/>
          <a:p>
            <a:r>
              <a:rPr lang="en-US" altLang="ja-JP" b="1" dirty="0" smtClean="0"/>
              <a:t>Spin/Parity of the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</a:p>
          <a:p>
            <a:pPr lvl="1"/>
            <a:r>
              <a:rPr lang="en-US" altLang="ja-JP" i="1" dirty="0" smtClean="0"/>
              <a:t>New 4</a:t>
            </a:r>
            <a:r>
              <a:rPr lang="en-US" altLang="ja-JP" i="1" dirty="0" smtClean="0">
                <a:latin typeface="Symbol" panose="05050102010706020507" pitchFamily="18" charset="2"/>
              </a:rPr>
              <a:t>p</a:t>
            </a:r>
            <a:r>
              <a:rPr lang="en-US" altLang="ja-JP" i="1" dirty="0" smtClean="0"/>
              <a:t> detector system is needed</a:t>
            </a:r>
          </a:p>
          <a:p>
            <a:r>
              <a:rPr lang="en-US" altLang="ja-JP" b="1" dirty="0" smtClean="0"/>
              <a:t>Other decay channels</a:t>
            </a:r>
          </a:p>
          <a:p>
            <a:pPr lvl="1"/>
            <a:r>
              <a:rPr lang="en-US" altLang="ja-JP" b="1" u="sng" dirty="0" err="1">
                <a:latin typeface="Symbol" panose="05050102010706020507" pitchFamily="18" charset="2"/>
              </a:rPr>
              <a:t>p</a:t>
            </a:r>
            <a:r>
              <a:rPr lang="en-US" altLang="ja-JP" b="1" u="sng" dirty="0" err="1" smtClean="0">
                <a:latin typeface="Symbol" panose="05050102010706020507" pitchFamily="18" charset="2"/>
              </a:rPr>
              <a:t>S</a:t>
            </a:r>
            <a:r>
              <a:rPr lang="en-US" altLang="ja-JP" b="1" u="sng" dirty="0" err="1" smtClean="0"/>
              <a:t>N</a:t>
            </a:r>
            <a:r>
              <a:rPr lang="en-US" altLang="ja-JP" b="1" u="sng" dirty="0" smtClean="0"/>
              <a:t> </a:t>
            </a:r>
            <a:r>
              <a:rPr lang="en-US" altLang="ja-JP" b="1" u="sng" dirty="0" err="1" smtClean="0"/>
              <a:t>mesonic</a:t>
            </a:r>
            <a:r>
              <a:rPr lang="en-US" altLang="ja-JP" b="1" u="sng" dirty="0" smtClean="0"/>
              <a:t> decay</a:t>
            </a:r>
            <a:r>
              <a:rPr lang="en-US" altLang="ja-JP" dirty="0" smtClean="0"/>
              <a:t> </a:t>
            </a:r>
            <a:r>
              <a:rPr lang="en-US" altLang="ja-JP" dirty="0"/>
              <a:t>is </a:t>
            </a:r>
            <a:r>
              <a:rPr lang="en-US" altLang="ja-JP" dirty="0" smtClean="0"/>
              <a:t>theoretically expected </a:t>
            </a:r>
            <a:r>
              <a:rPr lang="en-US" altLang="ja-JP" dirty="0"/>
              <a:t>to </a:t>
            </a:r>
            <a:r>
              <a:rPr lang="en-US" altLang="ja-JP" dirty="0" smtClean="0"/>
              <a:t>be the </a:t>
            </a:r>
            <a:r>
              <a:rPr lang="en-US" altLang="ja-JP" dirty="0"/>
              <a:t>dominant </a:t>
            </a:r>
            <a:r>
              <a:rPr lang="en-US" altLang="ja-JP" dirty="0" smtClean="0"/>
              <a:t>channel</a:t>
            </a:r>
          </a:p>
          <a:p>
            <a:pPr lvl="2"/>
            <a:r>
              <a:rPr lang="en-US" altLang="ja-JP" dirty="0" smtClean="0"/>
              <a:t>Only YN non-</a:t>
            </a:r>
            <a:r>
              <a:rPr lang="en-US" altLang="ja-JP" dirty="0" err="1" smtClean="0"/>
              <a:t>mesonic</a:t>
            </a:r>
            <a:r>
              <a:rPr lang="en-US" altLang="ja-JP" dirty="0" smtClean="0"/>
              <a:t> decays were reported</a:t>
            </a:r>
          </a:p>
          <a:p>
            <a:r>
              <a:rPr lang="en-US" altLang="ja-JP" b="1" dirty="0" smtClean="0"/>
              <a:t>Reaction mechanism</a:t>
            </a:r>
          </a:p>
          <a:p>
            <a:pPr lvl="1"/>
            <a:r>
              <a:rPr lang="en-US" altLang="ja-JP" dirty="0" smtClean="0"/>
              <a:t>Relation </a:t>
            </a:r>
            <a:r>
              <a:rPr lang="en-US" altLang="ja-JP" dirty="0"/>
              <a:t>between </a:t>
            </a:r>
            <a:r>
              <a:rPr lang="en-US" altLang="ja-JP" dirty="0" smtClean="0">
                <a:latin typeface="Symbol" panose="05050102010706020507" pitchFamily="18" charset="2"/>
              </a:rPr>
              <a:t>L</a:t>
            </a:r>
            <a:r>
              <a:rPr lang="en-US" altLang="ja-JP" dirty="0" smtClean="0"/>
              <a:t>(1405) </a:t>
            </a:r>
            <a:r>
              <a:rPr lang="en-US" altLang="ja-JP" dirty="0"/>
              <a:t>&amp; “K</a:t>
            </a:r>
            <a:r>
              <a:rPr lang="en-US" altLang="ja-JP" baseline="30000" dirty="0"/>
              <a:t>-</a:t>
            </a:r>
            <a:r>
              <a:rPr lang="en-US" altLang="ja-JP" dirty="0"/>
              <a:t>pp</a:t>
            </a:r>
            <a:r>
              <a:rPr lang="en-US" altLang="ja-JP" dirty="0" smtClean="0"/>
              <a:t>”</a:t>
            </a:r>
            <a:endParaRPr lang="ja-JP" altLang="en-US" dirty="0"/>
          </a:p>
          <a:p>
            <a:pPr lvl="2"/>
            <a:r>
              <a:rPr kumimoji="1" lang="en-US" altLang="ja-JP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smtClean="0"/>
              <a:t>(1405) has been considered as </a:t>
            </a:r>
            <a:r>
              <a:rPr kumimoji="1" lang="en-US" altLang="ja-JP" b="1" u="sng" dirty="0" smtClean="0"/>
              <a:t>“K</a:t>
            </a:r>
            <a:r>
              <a:rPr kumimoji="1" lang="en-US" altLang="ja-JP" b="1" u="sng" baseline="30000" dirty="0" smtClean="0"/>
              <a:t>-</a:t>
            </a:r>
            <a:r>
              <a:rPr kumimoji="1" lang="en-US" altLang="ja-JP" b="1" u="sng" dirty="0" smtClean="0"/>
              <a:t>p”</a:t>
            </a:r>
          </a:p>
          <a:p>
            <a:pPr lvl="2"/>
            <a:r>
              <a:rPr lang="en-US" altLang="ja-JP" dirty="0"/>
              <a:t>Theoretically, “K</a:t>
            </a:r>
            <a:r>
              <a:rPr lang="en-US" altLang="ja-JP" baseline="30000" dirty="0"/>
              <a:t>-</a:t>
            </a:r>
            <a:r>
              <a:rPr lang="en-US" altLang="ja-JP" dirty="0"/>
              <a:t>pp” is expected to be produced via </a:t>
            </a:r>
            <a:r>
              <a:rPr lang="en-US" altLang="ja-JP" b="1" u="sng" dirty="0">
                <a:latin typeface="Symbol" panose="05050102010706020507" pitchFamily="18" charset="2"/>
              </a:rPr>
              <a:t>L</a:t>
            </a:r>
            <a:r>
              <a:rPr lang="en-US" altLang="ja-JP" b="1" u="sng" dirty="0"/>
              <a:t>(1405)+</a:t>
            </a:r>
            <a:r>
              <a:rPr lang="en-US" altLang="ja-JP" b="1" u="sng" dirty="0" err="1"/>
              <a:t>p</a:t>
            </a:r>
            <a:r>
              <a:rPr lang="en-US" altLang="ja-JP" b="1" u="sng" dirty="0" err="1">
                <a:sym typeface="Wingdings" panose="05000000000000000000" pitchFamily="2" charset="2"/>
              </a:rPr>
              <a:t>”K</a:t>
            </a:r>
            <a:r>
              <a:rPr lang="en-US" altLang="ja-JP" b="1" u="sng" baseline="30000" dirty="0" err="1">
                <a:sym typeface="Wingdings" panose="05000000000000000000" pitchFamily="2" charset="2"/>
              </a:rPr>
              <a:t>-</a:t>
            </a:r>
            <a:r>
              <a:rPr lang="en-US" altLang="ja-JP" b="1" u="sng" dirty="0" err="1">
                <a:sym typeface="Wingdings" panose="05000000000000000000" pitchFamily="2" charset="2"/>
              </a:rPr>
              <a:t>pp</a:t>
            </a:r>
            <a:r>
              <a:rPr lang="en-US" altLang="ja-JP" b="1" u="sng" dirty="0">
                <a:sym typeface="Wingdings" panose="05000000000000000000" pitchFamily="2" charset="2"/>
              </a:rPr>
              <a:t>” door-way process</a:t>
            </a:r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8" name="角丸四角形 7"/>
          <p:cNvSpPr/>
          <p:nvPr/>
        </p:nvSpPr>
        <p:spPr>
          <a:xfrm>
            <a:off x="251520" y="2240868"/>
            <a:ext cx="8496944" cy="432048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64188" y="1664804"/>
            <a:ext cx="232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 Future plan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654098" y="2188024"/>
            <a:ext cx="3626314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altLang="ja-JP" sz="4400" b="1" dirty="0">
                <a:solidFill>
                  <a:schemeClr val="accent6"/>
                </a:solidFill>
              </a:rPr>
              <a:t>K</a:t>
            </a:r>
            <a:r>
              <a:rPr lang="en-US" altLang="ja-JP" sz="4400" b="1" baseline="30000" dirty="0">
                <a:solidFill>
                  <a:schemeClr val="accent6"/>
                </a:solidFill>
              </a:rPr>
              <a:t>-</a:t>
            </a:r>
            <a:r>
              <a:rPr lang="en-US" altLang="ja-JP" sz="4400" b="1" dirty="0">
                <a:solidFill>
                  <a:schemeClr val="accent6"/>
                </a:solidFill>
              </a:rPr>
              <a:t> </a:t>
            </a:r>
            <a:r>
              <a:rPr lang="en-US" altLang="ja-JP" sz="4400" b="1" baseline="30000" dirty="0">
                <a:solidFill>
                  <a:schemeClr val="accent6"/>
                </a:solidFill>
              </a:rPr>
              <a:t>3</a:t>
            </a:r>
            <a:r>
              <a:rPr lang="en-US" altLang="ja-JP" sz="4400" b="1" dirty="0">
                <a:solidFill>
                  <a:schemeClr val="accent6"/>
                </a:solidFill>
              </a:rPr>
              <a:t>He </a:t>
            </a:r>
            <a:r>
              <a:rPr lang="en-US" altLang="ja-JP" sz="4400" b="1" dirty="0">
                <a:solidFill>
                  <a:schemeClr val="accent6"/>
                </a:solidFill>
                <a:sym typeface="Wingdings" panose="05000000000000000000" pitchFamily="2" charset="2"/>
              </a:rPr>
              <a:t> </a:t>
            </a:r>
            <a:r>
              <a:rPr lang="en-US" altLang="ja-JP" sz="4400" b="1" dirty="0" err="1">
                <a:solidFill>
                  <a:schemeClr val="accent6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4400" b="1" dirty="0" err="1">
                <a:solidFill>
                  <a:schemeClr val="accent6"/>
                </a:solidFill>
              </a:rPr>
              <a:t>pn</a:t>
            </a:r>
            <a:endParaRPr kumimoji="1" lang="ja-JP" altLang="en-US" sz="4400" b="1" dirty="0">
              <a:ln w="11430"/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4359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360"/>
    </mc:Choice>
    <mc:Fallback>
      <p:transition spd="slow" advTm="1073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 </a:t>
            </a:r>
            <a:r>
              <a:rPr kumimoji="1" lang="en-US" altLang="ja-JP" b="1" dirty="0" smtClean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>
                <a:latin typeface="+mn-lt"/>
              </a:rPr>
              <a:t>pn</a:t>
            </a:r>
            <a:r>
              <a:rPr kumimoji="1" lang="en-US" altLang="ja-JP" b="1" dirty="0" smtClean="0">
                <a:latin typeface="+mn-lt"/>
              </a:rPr>
              <a:t> @ E15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Arial" panose="020B0604020202020204" pitchFamily="34" charset="0"/>
                  <a:buChar char="•"/>
                </a:pPr>
                <a:r>
                  <a:rPr lang="en-US" altLang="ja-JP" sz="2800" dirty="0" smtClean="0"/>
                  <a:t>Exclusive measurement </a:t>
                </a:r>
                <a:r>
                  <a:rPr lang="en-US" altLang="ja-JP" sz="2800" dirty="0"/>
                  <a:t>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u="sng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0" u="sng" dirty="0" smtClean="0">
                        <a:latin typeface="Cambria Math"/>
                      </a:rPr>
                      <m:t>𝐩𝐧</m:t>
                    </m:r>
                  </m:oMath>
                </a14:m>
                <a:r>
                  <a:rPr lang="en-US" altLang="ja-JP" sz="2800" b="1" u="sng" dirty="0" smtClean="0"/>
                  <a:t> final state in K</a:t>
                </a:r>
                <a:r>
                  <a:rPr lang="en-US" altLang="ja-JP" sz="2800" b="1" u="sng" baseline="30000" dirty="0" smtClean="0"/>
                  <a:t>-</a:t>
                </a:r>
                <a:r>
                  <a:rPr lang="en-US" altLang="ja-JP" sz="2800" b="1" u="sng" dirty="0" smtClean="0"/>
                  <a:t>+</a:t>
                </a:r>
                <a:r>
                  <a:rPr lang="en-US" altLang="ja-JP" sz="2800" b="1" u="sng" baseline="30000" dirty="0" smtClean="0"/>
                  <a:t>3</a:t>
                </a:r>
                <a:r>
                  <a:rPr lang="en-US" altLang="ja-JP" sz="2800" b="1" u="sng" dirty="0" smtClean="0"/>
                  <a:t>He</a:t>
                </a:r>
                <a:endParaRPr lang="en-US" altLang="ja-JP" sz="28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400" b="1" u="sng" dirty="0" smtClean="0"/>
              <a:t>Experimental challenge</a:t>
            </a:r>
            <a:r>
              <a:rPr lang="en-US" altLang="ja-JP" sz="2400" dirty="0" smtClean="0"/>
              <a:t> of neutron detection with thin scintillation counter (t=3cm)</a:t>
            </a:r>
            <a:endParaRPr kumimoji="1" lang="ja-JP" altLang="en-US" sz="2400" dirty="0"/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10cm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FF00"/>
                </a:solidFill>
              </a:rPr>
              <a:t>t = 3cm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FF00"/>
                </a:solidFill>
              </a:rPr>
              <a:t>79cm</a:t>
            </a:r>
            <a:endParaRPr kumimoji="1" lang="ja-JP" altLang="en-US" sz="1400" dirty="0">
              <a:solidFill>
                <a:srgbClr val="FFFF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4006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n </a:t>
            </a:r>
            <a:r>
              <a:rPr lang="en-US" altLang="ja-JP" sz="2400" b="1" dirty="0">
                <a:solidFill>
                  <a:srgbClr val="0070C0"/>
                </a:solidFill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</a:rPr>
              <a:t>etection efficiency ~ 3-10%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10355"/>
                    <a:ext cx="6120680" cy="2173254"/>
                    <a:chOff x="1402315" y="2266390"/>
                    <a:chExt cx="6120680" cy="2173254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66390"/>
                      <a:ext cx="6120680" cy="2102984"/>
                      <a:chOff x="250338" y="64712"/>
                      <a:chExt cx="6120680" cy="2102984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68892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 smtClean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 smtClean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382686" y="64712"/>
                        <a:ext cx="494046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 smtClean="0"/>
                          <a:t>“X”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 smtClean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816445" y="51405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 smtClean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 smtClean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5103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801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060"/>
    </mc:Choice>
    <mc:Fallback>
      <p:transition spd="slow" advTm="5806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0" r="-116"/>
          <a:stretch/>
        </p:blipFill>
        <p:spPr bwMode="auto">
          <a:xfrm>
            <a:off x="1658033" y="4306964"/>
            <a:ext cx="6154327" cy="237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8" r="7853" b="10106"/>
          <a:stretch/>
        </p:blipFill>
        <p:spPr bwMode="auto">
          <a:xfrm>
            <a:off x="1658033" y="1211659"/>
            <a:ext cx="5580620" cy="309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正方形/長方形 5"/>
          <p:cNvSpPr/>
          <p:nvPr/>
        </p:nvSpPr>
        <p:spPr>
          <a:xfrm>
            <a:off x="6397036" y="1211659"/>
            <a:ext cx="983276" cy="1065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3852900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 smtClean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 smtClean="0"/>
                  <a:t>) </a:t>
                </a:r>
                <a:r>
                  <a:rPr lang="en-US" altLang="ja-JP" b="1" dirty="0" smtClean="0"/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 smtClean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4"/>
                <a:stretch>
                  <a:fillRect t="-8065" b="-338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16"/>
          <p:cNvSpPr txBox="1"/>
          <p:nvPr/>
        </p:nvSpPr>
        <p:spPr>
          <a:xfrm>
            <a:off x="4009484" y="2348880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(1520)</a:t>
            </a:r>
            <a:endParaRPr kumimoji="1" lang="ja-JP" altLang="en-US" sz="2400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5648722" y="1340768"/>
                <a:ext cx="1911742" cy="613053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2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2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2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2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32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2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32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3200" b="1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8722" y="1340768"/>
                <a:ext cx="1911742" cy="613053"/>
              </a:xfrm>
              <a:prstGeom prst="rect">
                <a:avLst/>
              </a:prstGeom>
              <a:blipFill rotWithShape="1">
                <a:blip r:embed="rId5"/>
                <a:stretch>
                  <a:fillRect l="-8307" t="-6931" r="-7668" b="-326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1311090" y="5120885"/>
            <a:ext cx="697883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solidFill>
                  <a:schemeClr val="bg1"/>
                </a:solidFill>
              </a:rPr>
              <a:t>q</a:t>
            </a:r>
            <a:r>
              <a:rPr kumimoji="1" lang="en-US" altLang="ja-JP" sz="3200" b="1" baseline="-25000" dirty="0" err="1" smtClean="0">
                <a:solidFill>
                  <a:schemeClr val="bg1"/>
                </a:solidFill>
              </a:rPr>
              <a:t>Kn</a:t>
            </a:r>
            <a:endParaRPr kumimoji="1" lang="ja-JP" alt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21" name="Rectangle 5"/>
          <p:cNvSpPr>
            <a:spLocks/>
          </p:cNvSpPr>
          <p:nvPr/>
        </p:nvSpPr>
        <p:spPr bwMode="auto">
          <a:xfrm rot="19417915">
            <a:off x="4497465" y="257720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735351" y="807095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(1385)/</a:t>
            </a:r>
            <a:r>
              <a:rPr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endParaRPr kumimoji="1" lang="ja-JP" altLang="en-US" sz="2400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 rot="16200000">
            <a:off x="2637667" y="4435667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M(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41" name="テキスト ボックス 40"/>
          <p:cNvSpPr txBox="1"/>
          <p:nvPr/>
        </p:nvSpPr>
        <p:spPr>
          <a:xfrm rot="16200000">
            <a:off x="3232904" y="4452025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M(K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p)</a:t>
            </a:r>
            <a:endParaRPr kumimoji="1" lang="ja-JP" altLang="en-US" b="1" dirty="0"/>
          </a:p>
        </p:txBody>
      </p:sp>
      <p:cxnSp>
        <p:nvCxnSpPr>
          <p:cNvPr id="30" name="直線コネクタ 29"/>
          <p:cNvCxnSpPr/>
          <p:nvPr/>
        </p:nvCxnSpPr>
        <p:spPr>
          <a:xfrm flipV="1">
            <a:off x="3203848" y="1304764"/>
            <a:ext cx="0" cy="5112568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4535996" y="2816932"/>
            <a:ext cx="0" cy="18002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正方形/長方形 66"/>
          <p:cNvSpPr/>
          <p:nvPr/>
        </p:nvSpPr>
        <p:spPr>
          <a:xfrm>
            <a:off x="6428004" y="4293096"/>
            <a:ext cx="1384356" cy="762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267273" y="4218183"/>
            <a:ext cx="48710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Y* can be clearly seen in low 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kumimoji="1" lang="en-US" altLang="ja-JP" sz="2400" b="1" baseline="-25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</a:t>
            </a:r>
            <a:endParaRPr kumimoji="1" lang="en-US" altLang="ja-JP" sz="2400" b="1" baseline="-25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  First measurement of Y* in K</a:t>
            </a:r>
            <a:r>
              <a:rPr lang="en-US" altLang="ja-JP" sz="24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-3</a:t>
            </a:r>
            <a:r>
              <a:rPr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He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687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42" y="872716"/>
            <a:ext cx="6036083" cy="5794640"/>
          </a:xfrm>
          <a:prstGeom prst="rect">
            <a:avLst/>
          </a:prstGeom>
        </p:spPr>
      </p:pic>
      <p:sp>
        <p:nvSpPr>
          <p:cNvPr id="55" name="角丸四角形 54"/>
          <p:cNvSpPr/>
          <p:nvPr/>
        </p:nvSpPr>
        <p:spPr>
          <a:xfrm>
            <a:off x="36004" y="1124743"/>
            <a:ext cx="2051720" cy="212133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28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dirty="0" smtClean="0"/>
              <a:t>(1405)</a:t>
            </a:r>
            <a:r>
              <a:rPr lang="en-US" altLang="ja-JP" b="1" dirty="0" err="1" smtClean="0"/>
              <a:t>pn</a:t>
            </a:r>
            <a:r>
              <a:rPr lang="en-US" altLang="ja-JP" b="1" dirty="0" smtClean="0"/>
              <a:t> CS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3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5582608" y="3176972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793594" y="2688383"/>
            <a:ext cx="138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(1520)</a:t>
            </a:r>
            <a:endParaRPr kumimoji="1" lang="ja-JP" altLang="en-US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1520" y="1226375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3059" y="4246639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800" b="1" baseline="30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0</a:t>
            </a:r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(1385)</a:t>
            </a:r>
            <a:endParaRPr kumimoji="1" lang="ja-JP" altLang="en-US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344308" y="4149080"/>
            <a:ext cx="1888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phases-space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直線矢印コネクタ 6"/>
          <p:cNvCxnSpPr>
            <a:stCxn id="30" idx="1"/>
          </p:cNvCxnSpPr>
          <p:nvPr/>
        </p:nvCxnSpPr>
        <p:spPr>
          <a:xfrm flipH="1">
            <a:off x="6120172" y="2949993"/>
            <a:ext cx="1673422" cy="209918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2" idx="1"/>
          </p:cNvCxnSpPr>
          <p:nvPr/>
        </p:nvCxnSpPr>
        <p:spPr>
          <a:xfrm flipH="1">
            <a:off x="6780548" y="4564579"/>
            <a:ext cx="563760" cy="66462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55" idx="3"/>
          </p:cNvCxnSpPr>
          <p:nvPr/>
        </p:nvCxnSpPr>
        <p:spPr>
          <a:xfrm>
            <a:off x="2087724" y="2185411"/>
            <a:ext cx="2484276" cy="181965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1835696" y="4564579"/>
            <a:ext cx="2268252" cy="109666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130431" y="4725144"/>
            <a:ext cx="20473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en-US" altLang="ja-JP" sz="2400" dirty="0">
                <a:sym typeface="Wingdings" panose="05000000000000000000" pitchFamily="2" charset="2"/>
              </a:rPr>
              <a:t>~ </a:t>
            </a:r>
            <a:r>
              <a:rPr lang="en-US" altLang="ja-JP" sz="2400" dirty="0"/>
              <a:t>40-80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endParaRPr lang="en-US" altLang="ja-JP" sz="2400" dirty="0" smtClean="0"/>
          </a:p>
          <a:p>
            <a:pPr marL="0" lvl="1" algn="ctr"/>
            <a:r>
              <a:rPr lang="en-US" altLang="ja-JP" sz="2000" i="1" dirty="0" smtClean="0"/>
              <a:t>[evaluated from</a:t>
            </a:r>
          </a:p>
          <a:p>
            <a:pPr marL="0" lvl="1" algn="ctr"/>
            <a:r>
              <a:rPr lang="en-US" altLang="ja-JP" sz="2000" i="1" dirty="0" smtClean="0"/>
              <a:t>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+/-</a:t>
            </a:r>
            <a:r>
              <a:rPr lang="en-US" altLang="ja-JP" sz="2000" dirty="0" smtClean="0"/>
              <a:t>(1385)</a:t>
            </a:r>
            <a:r>
              <a:rPr lang="en-US" altLang="ja-JP" sz="2000" dirty="0" smtClean="0">
                <a:sym typeface="Wingdings" panose="05000000000000000000" pitchFamily="2" charset="2"/>
              </a:rPr>
              <a:t></a:t>
            </a:r>
            <a:r>
              <a:rPr lang="en-US" altLang="ja-JP" sz="2000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000" baseline="30000" dirty="0" smtClean="0">
                <a:sym typeface="Wingdings" panose="05000000000000000000" pitchFamily="2" charset="2"/>
              </a:rPr>
              <a:t>+/-</a:t>
            </a:r>
            <a:r>
              <a:rPr lang="en-US" altLang="ja-JP" sz="2000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</a:p>
          <a:p>
            <a:pPr marL="0" lvl="1" algn="ctr"/>
            <a:r>
              <a:rPr lang="en-US" altLang="ja-JP" sz="2000" i="1" dirty="0" smtClean="0">
                <a:sym typeface="Wingdings" panose="05000000000000000000" pitchFamily="2" charset="2"/>
              </a:rPr>
              <a:t>measurement</a:t>
            </a:r>
            <a:r>
              <a:rPr lang="en-US" altLang="ja-JP" sz="2000" i="1" dirty="0" smtClean="0"/>
              <a:t>]</a:t>
            </a:r>
            <a:endParaRPr lang="ja-JP" altLang="en-US" sz="2000" i="1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919250" y="3101829"/>
            <a:ext cx="1282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ym typeface="Wingdings" panose="05000000000000000000" pitchFamily="2" charset="2"/>
              </a:rPr>
              <a:t>~ </a:t>
            </a:r>
            <a:r>
              <a:rPr lang="en-US" altLang="ja-JP" sz="2400" dirty="0" smtClean="0">
                <a:sym typeface="Wingdings" panose="05000000000000000000" pitchFamily="2" charset="2"/>
              </a:rPr>
              <a:t>100 </a:t>
            </a:r>
            <a:r>
              <a:rPr lang="en-US" altLang="ja-JP" sz="2400" dirty="0" err="1">
                <a:latin typeface="Symbol" panose="05050102010706020507" pitchFamily="18" charset="2"/>
              </a:rPr>
              <a:t>m</a:t>
            </a:r>
            <a:r>
              <a:rPr lang="en-US" altLang="ja-JP" sz="2400" dirty="0" err="1"/>
              <a:t>b</a:t>
            </a:r>
            <a:endParaRPr kumimoji="1" lang="ja-JP" altLang="en-US" sz="24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79512" y="1736812"/>
            <a:ext cx="1475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~ </a:t>
            </a:r>
            <a:r>
              <a:rPr lang="en-US" altLang="ja-JP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240</a:t>
            </a:r>
            <a:r>
              <a:rPr lang="en-US" altLang="ja-JP" sz="2800" b="1" dirty="0" smtClean="0">
                <a:solidFill>
                  <a:schemeClr val="bg1"/>
                </a:solidFill>
              </a:rPr>
              <a:t> 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en-US" altLang="ja-JP" sz="2800" b="1" dirty="0" err="1">
                <a:solidFill>
                  <a:schemeClr val="bg1"/>
                </a:solidFill>
              </a:rPr>
              <a:t>b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46330" y="2204864"/>
            <a:ext cx="18397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Fit w/ </a:t>
            </a:r>
            <a:r>
              <a:rPr lang="en-US" altLang="ja-JP" dirty="0" err="1" smtClean="0">
                <a:solidFill>
                  <a:schemeClr val="bg1"/>
                </a:solidFill>
              </a:rPr>
              <a:t>Flatté</a:t>
            </a:r>
            <a:r>
              <a:rPr lang="en-US" altLang="ja-JP" dirty="0" smtClean="0">
                <a:solidFill>
                  <a:schemeClr val="bg1"/>
                </a:solidFill>
              </a:rPr>
              <a:t>:</a:t>
            </a:r>
            <a:endParaRPr lang="en-US" altLang="ja-JP" dirty="0">
              <a:solidFill>
                <a:schemeClr val="bg1"/>
              </a:solidFill>
            </a:endParaRP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Re(z) ~ 1415 MeV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-</a:t>
            </a:r>
            <a:r>
              <a:rPr lang="en-US" altLang="ja-JP" dirty="0" err="1" smtClean="0">
                <a:solidFill>
                  <a:schemeClr val="bg1"/>
                </a:solidFill>
              </a:rPr>
              <a:t>Im</a:t>
            </a:r>
            <a:r>
              <a:rPr lang="en-US" altLang="ja-JP" dirty="0" smtClean="0">
                <a:solidFill>
                  <a:schemeClr val="bg1"/>
                </a:solidFill>
              </a:rPr>
              <a:t>(z) ~ 20 MeV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2171" y="6068325"/>
            <a:ext cx="2167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/>
              <a:t>(</a:t>
            </a:r>
            <a:r>
              <a:rPr lang="en-US" altLang="ja-JP" sz="1200" dirty="0" smtClean="0">
                <a:latin typeface="Symbol" panose="05050102010706020507" pitchFamily="18" charset="2"/>
              </a:rPr>
              <a:t>S</a:t>
            </a:r>
            <a:r>
              <a:rPr lang="en-US" altLang="ja-JP" sz="1200" dirty="0" smtClean="0"/>
              <a:t>(1385)</a:t>
            </a:r>
            <a:r>
              <a:rPr lang="en-US" altLang="ja-JP" sz="1200" dirty="0" smtClean="0">
                <a:sym typeface="Wingdings" panose="05000000000000000000" pitchFamily="2" charset="2"/>
              </a:rPr>
              <a:t>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pL</a:t>
            </a:r>
            <a:r>
              <a:rPr lang="en-US" altLang="ja-JP" sz="1200" dirty="0" smtClean="0">
                <a:latin typeface="Symbol" panose="05050102010706020507" pitchFamily="18" charset="2"/>
                <a:sym typeface="Wingdings" panose="05000000000000000000" pitchFamily="2" charset="2"/>
              </a:rPr>
              <a:t>/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1200" dirty="0" smtClean="0">
                <a:sym typeface="Wingdings" panose="05000000000000000000" pitchFamily="2" charset="2"/>
              </a:rPr>
              <a:t> : 87.0/11.7%)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114428" y="260648"/>
            <a:ext cx="1706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0.2&lt;</a:t>
            </a:r>
            <a:r>
              <a:rPr lang="en-US" altLang="ja-JP" sz="2400" b="1" dirty="0" err="1" smtClean="0"/>
              <a:t>cos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sz="2400" b="1" baseline="-25000" dirty="0" err="1" smtClean="0"/>
              <a:t>n</a:t>
            </a:r>
            <a:r>
              <a:rPr lang="en-US" altLang="ja-JP" sz="2400" b="1" baseline="30000" dirty="0" err="1" smtClean="0"/>
              <a:t>CM</a:t>
            </a:r>
            <a:endParaRPr kumimoji="1" lang="ja-JP" alt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4167698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619"/>
    </mc:Choice>
    <mc:Fallback>
      <p:transition spd="slow" advTm="49619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42" y="872716"/>
            <a:ext cx="6036083" cy="5794640"/>
          </a:xfrm>
          <a:prstGeom prst="rect">
            <a:avLst/>
          </a:prstGeom>
        </p:spPr>
      </p:pic>
      <p:sp>
        <p:nvSpPr>
          <p:cNvPr id="55" name="角丸四角形 54"/>
          <p:cNvSpPr/>
          <p:nvPr/>
        </p:nvSpPr>
        <p:spPr>
          <a:xfrm>
            <a:off x="36004" y="1124743"/>
            <a:ext cx="2051720" cy="212133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>
                <a:latin typeface="Symbol" panose="05050102010706020507" pitchFamily="18" charset="2"/>
              </a:rPr>
              <a:t>L</a:t>
            </a:r>
            <a:r>
              <a:rPr lang="en-US" altLang="ja-JP" b="1" dirty="0" smtClean="0"/>
              <a:t>(1405)</a:t>
            </a:r>
            <a:r>
              <a:rPr lang="en-US" altLang="ja-JP" b="1" dirty="0" err="1" smtClean="0"/>
              <a:t>pn</a:t>
            </a:r>
            <a:r>
              <a:rPr lang="en-US" altLang="ja-JP" b="1" dirty="0" smtClean="0"/>
              <a:t> CS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3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5582608" y="3176972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793594" y="2688383"/>
            <a:ext cx="138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(1520)</a:t>
            </a:r>
            <a:endParaRPr kumimoji="1" lang="ja-JP" altLang="en-US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1520" y="1226375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3059" y="4246639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800" b="1" baseline="30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0</a:t>
            </a:r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(1385)</a:t>
            </a:r>
            <a:endParaRPr kumimoji="1" lang="ja-JP" altLang="en-US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344308" y="4149080"/>
            <a:ext cx="18886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phases-space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直線矢印コネクタ 6"/>
          <p:cNvCxnSpPr>
            <a:stCxn id="30" idx="1"/>
          </p:cNvCxnSpPr>
          <p:nvPr/>
        </p:nvCxnSpPr>
        <p:spPr>
          <a:xfrm flipH="1">
            <a:off x="6120172" y="2949993"/>
            <a:ext cx="1673422" cy="209918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2" idx="1"/>
          </p:cNvCxnSpPr>
          <p:nvPr/>
        </p:nvCxnSpPr>
        <p:spPr>
          <a:xfrm flipH="1">
            <a:off x="6780548" y="4564579"/>
            <a:ext cx="563760" cy="66462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55" idx="3"/>
          </p:cNvCxnSpPr>
          <p:nvPr/>
        </p:nvCxnSpPr>
        <p:spPr>
          <a:xfrm>
            <a:off x="2087724" y="2185411"/>
            <a:ext cx="2484276" cy="181965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>
            <a:off x="1835696" y="4564579"/>
            <a:ext cx="2268252" cy="109666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130431" y="4725144"/>
            <a:ext cx="20473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en-US" altLang="ja-JP" sz="2400" dirty="0">
                <a:sym typeface="Wingdings" panose="05000000000000000000" pitchFamily="2" charset="2"/>
              </a:rPr>
              <a:t>~ </a:t>
            </a:r>
            <a:r>
              <a:rPr lang="en-US" altLang="ja-JP" sz="2400" dirty="0"/>
              <a:t>40-80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m</a:t>
            </a:r>
            <a:r>
              <a:rPr lang="en-US" altLang="ja-JP" sz="2400" dirty="0" err="1" smtClean="0"/>
              <a:t>b</a:t>
            </a:r>
            <a:endParaRPr lang="en-US" altLang="ja-JP" sz="2400" dirty="0" smtClean="0"/>
          </a:p>
          <a:p>
            <a:pPr marL="0" lvl="1" algn="ctr"/>
            <a:r>
              <a:rPr lang="en-US" altLang="ja-JP" sz="2000" i="1" dirty="0" smtClean="0"/>
              <a:t>[evaluated from</a:t>
            </a:r>
          </a:p>
          <a:p>
            <a:pPr marL="0" lvl="1" algn="ctr"/>
            <a:r>
              <a:rPr lang="en-US" altLang="ja-JP" sz="2000" i="1" dirty="0" smtClean="0"/>
              <a:t> </a:t>
            </a:r>
            <a:r>
              <a:rPr lang="en-US" altLang="ja-JP" sz="2000" dirty="0" smtClean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 smtClean="0"/>
              <a:t>+/-</a:t>
            </a:r>
            <a:r>
              <a:rPr lang="en-US" altLang="ja-JP" sz="2000" dirty="0" smtClean="0"/>
              <a:t>(1385)</a:t>
            </a:r>
            <a:r>
              <a:rPr lang="en-US" altLang="ja-JP" sz="2000" dirty="0" smtClean="0">
                <a:sym typeface="Wingdings" panose="05000000000000000000" pitchFamily="2" charset="2"/>
              </a:rPr>
              <a:t></a:t>
            </a:r>
            <a:r>
              <a:rPr lang="en-US" altLang="ja-JP" sz="2000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000" baseline="30000" dirty="0" smtClean="0">
                <a:sym typeface="Wingdings" panose="05000000000000000000" pitchFamily="2" charset="2"/>
              </a:rPr>
              <a:t>+/-</a:t>
            </a:r>
            <a:r>
              <a:rPr lang="en-US" altLang="ja-JP" sz="2000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</a:p>
          <a:p>
            <a:pPr marL="0" lvl="1" algn="ctr"/>
            <a:r>
              <a:rPr lang="en-US" altLang="ja-JP" sz="2000" i="1" dirty="0" smtClean="0">
                <a:sym typeface="Wingdings" panose="05000000000000000000" pitchFamily="2" charset="2"/>
              </a:rPr>
              <a:t>measurement</a:t>
            </a:r>
            <a:r>
              <a:rPr lang="en-US" altLang="ja-JP" sz="2000" i="1" dirty="0" smtClean="0"/>
              <a:t>]</a:t>
            </a:r>
            <a:endParaRPr lang="ja-JP" altLang="en-US" sz="2000" i="1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919250" y="3101829"/>
            <a:ext cx="1282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ym typeface="Wingdings" panose="05000000000000000000" pitchFamily="2" charset="2"/>
              </a:rPr>
              <a:t>~ </a:t>
            </a:r>
            <a:r>
              <a:rPr lang="en-US" altLang="ja-JP" sz="2400" dirty="0" smtClean="0">
                <a:sym typeface="Wingdings" panose="05000000000000000000" pitchFamily="2" charset="2"/>
              </a:rPr>
              <a:t>100 </a:t>
            </a:r>
            <a:r>
              <a:rPr lang="en-US" altLang="ja-JP" sz="2400" dirty="0" err="1">
                <a:latin typeface="Symbol" panose="05050102010706020507" pitchFamily="18" charset="2"/>
              </a:rPr>
              <a:t>m</a:t>
            </a:r>
            <a:r>
              <a:rPr lang="en-US" altLang="ja-JP" sz="2400" dirty="0" err="1"/>
              <a:t>b</a:t>
            </a:r>
            <a:endParaRPr kumimoji="1" lang="ja-JP" altLang="en-US" sz="24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79512" y="1736812"/>
            <a:ext cx="1475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~ </a:t>
            </a:r>
            <a:r>
              <a:rPr lang="en-US" altLang="ja-JP" sz="2800" b="1" dirty="0" smtClean="0">
                <a:solidFill>
                  <a:schemeClr val="bg1"/>
                </a:solidFill>
                <a:sym typeface="Wingdings" panose="05000000000000000000" pitchFamily="2" charset="2"/>
              </a:rPr>
              <a:t>240</a:t>
            </a:r>
            <a:r>
              <a:rPr lang="en-US" altLang="ja-JP" sz="2800" b="1" dirty="0" smtClean="0">
                <a:solidFill>
                  <a:schemeClr val="bg1"/>
                </a:solidFill>
              </a:rPr>
              <a:t> 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en-US" altLang="ja-JP" sz="2800" b="1" dirty="0" err="1">
                <a:solidFill>
                  <a:schemeClr val="bg1"/>
                </a:solidFill>
              </a:rPr>
              <a:t>b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46330" y="2204864"/>
            <a:ext cx="18397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Fit w/ </a:t>
            </a:r>
            <a:r>
              <a:rPr lang="en-US" altLang="ja-JP" dirty="0" err="1" smtClean="0">
                <a:solidFill>
                  <a:schemeClr val="bg1"/>
                </a:solidFill>
              </a:rPr>
              <a:t>Flatté</a:t>
            </a:r>
            <a:r>
              <a:rPr lang="en-US" altLang="ja-JP" dirty="0" smtClean="0">
                <a:solidFill>
                  <a:schemeClr val="bg1"/>
                </a:solidFill>
              </a:rPr>
              <a:t>:</a:t>
            </a:r>
            <a:endParaRPr lang="en-US" altLang="ja-JP" dirty="0">
              <a:solidFill>
                <a:schemeClr val="bg1"/>
              </a:solidFill>
            </a:endParaRP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Re(z) ~ 1415 MeV</a:t>
            </a:r>
          </a:p>
          <a:p>
            <a:pPr algn="ctr"/>
            <a:r>
              <a:rPr lang="en-US" altLang="ja-JP" dirty="0" smtClean="0">
                <a:solidFill>
                  <a:schemeClr val="bg1"/>
                </a:solidFill>
              </a:rPr>
              <a:t>-</a:t>
            </a:r>
            <a:r>
              <a:rPr lang="en-US" altLang="ja-JP" dirty="0" err="1" smtClean="0">
                <a:solidFill>
                  <a:schemeClr val="bg1"/>
                </a:solidFill>
              </a:rPr>
              <a:t>Im</a:t>
            </a:r>
            <a:r>
              <a:rPr lang="en-US" altLang="ja-JP" dirty="0" smtClean="0">
                <a:solidFill>
                  <a:schemeClr val="bg1"/>
                </a:solidFill>
              </a:rPr>
              <a:t>(z) ~ 20 MeV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72171" y="6068325"/>
            <a:ext cx="2167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/>
              <a:t>(</a:t>
            </a:r>
            <a:r>
              <a:rPr lang="en-US" altLang="ja-JP" sz="1200" dirty="0" smtClean="0">
                <a:latin typeface="Symbol" panose="05050102010706020507" pitchFamily="18" charset="2"/>
              </a:rPr>
              <a:t>S</a:t>
            </a:r>
            <a:r>
              <a:rPr lang="en-US" altLang="ja-JP" sz="1200" dirty="0" smtClean="0"/>
              <a:t>(1385)</a:t>
            </a:r>
            <a:r>
              <a:rPr lang="en-US" altLang="ja-JP" sz="1200" dirty="0" smtClean="0">
                <a:sym typeface="Wingdings" panose="05000000000000000000" pitchFamily="2" charset="2"/>
              </a:rPr>
              <a:t>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pL</a:t>
            </a:r>
            <a:r>
              <a:rPr lang="en-US" altLang="ja-JP" sz="1200" dirty="0" smtClean="0">
                <a:latin typeface="Symbol" panose="05050102010706020507" pitchFamily="18" charset="2"/>
                <a:sym typeface="Wingdings" panose="05000000000000000000" pitchFamily="2" charset="2"/>
              </a:rPr>
              <a:t>/</a:t>
            </a:r>
            <a:r>
              <a:rPr lang="en-US" altLang="ja-JP" sz="12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1200" dirty="0" smtClean="0">
                <a:sym typeface="Wingdings" panose="05000000000000000000" pitchFamily="2" charset="2"/>
              </a:rPr>
              <a:t> : 87.0/11.7%)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114428" y="260648"/>
            <a:ext cx="1706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0.2&lt;</a:t>
            </a:r>
            <a:r>
              <a:rPr lang="en-US" altLang="ja-JP" sz="2400" b="1" dirty="0" err="1" smtClean="0"/>
              <a:t>cos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sz="2400" b="1" baseline="-25000" dirty="0" err="1" smtClean="0"/>
              <a:t>n</a:t>
            </a:r>
            <a:r>
              <a:rPr lang="en-US" altLang="ja-JP" sz="2400" b="1" baseline="30000" dirty="0" err="1" smtClean="0"/>
              <a:t>CM</a:t>
            </a:r>
            <a:endParaRPr kumimoji="1" lang="ja-JP" altLang="en-US" sz="2400" baseline="30000" dirty="0"/>
          </a:p>
        </p:txBody>
      </p:sp>
      <p:sp>
        <p:nvSpPr>
          <p:cNvPr id="23" name="円/楕円 22"/>
          <p:cNvSpPr/>
          <p:nvPr/>
        </p:nvSpPr>
        <p:spPr>
          <a:xfrm>
            <a:off x="2704263" y="1265893"/>
            <a:ext cx="2515809" cy="49409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4860032" y="1491962"/>
            <a:ext cx="2520280" cy="4313302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 dirty="0" smtClean="0"/>
              <a:t>Select region below the threshold</a:t>
            </a:r>
          </a:p>
          <a:p>
            <a:pPr algn="ctr"/>
            <a:r>
              <a:rPr lang="en-US" altLang="ja-JP" sz="3200" b="1" dirty="0" smtClean="0">
                <a:solidFill>
                  <a:srgbClr val="FFFF00"/>
                </a:solidFill>
                <a:sym typeface="Wingdings" panose="05000000000000000000" pitchFamily="2" charset="2"/>
              </a:rPr>
              <a:t> </a:t>
            </a:r>
            <a:r>
              <a:rPr lang="en-US" altLang="ja-JP" sz="3200" b="1" dirty="0" smtClean="0">
                <a:solidFill>
                  <a:srgbClr val="FFFF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200" b="1" dirty="0" smtClean="0">
                <a:solidFill>
                  <a:srgbClr val="FFFF00"/>
                </a:solidFill>
                <a:sym typeface="Wingdings" panose="05000000000000000000" pitchFamily="2" charset="2"/>
              </a:rPr>
              <a:t>(1405)</a:t>
            </a:r>
            <a:r>
              <a:rPr lang="en-US" altLang="ja-JP" sz="3200" b="1" dirty="0" err="1" smtClean="0">
                <a:solidFill>
                  <a:srgbClr val="FFFF00"/>
                </a:solidFill>
                <a:sym typeface="Wingdings" panose="05000000000000000000" pitchFamily="2" charset="2"/>
              </a:rPr>
              <a:t>pn</a:t>
            </a:r>
            <a:r>
              <a:rPr lang="en-US" altLang="ja-JP" sz="3200" b="1" dirty="0" smtClean="0">
                <a:solidFill>
                  <a:srgbClr val="FFFF00"/>
                </a:solidFill>
                <a:sym typeface="Wingdings" panose="05000000000000000000" pitchFamily="2" charset="2"/>
              </a:rPr>
              <a:t> is dominant</a:t>
            </a:r>
            <a:endParaRPr kumimoji="1" lang="ja-JP" alt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975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16"/>
    </mc:Choice>
    <mc:Fallback>
      <p:transition spd="slow" advTm="16116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049" y="1422996"/>
            <a:ext cx="4382355" cy="430665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4746827" y="1422996"/>
            <a:ext cx="4382355" cy="430665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30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of 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pn</a:t>
            </a:r>
            <a:r>
              <a:rPr lang="en-US" altLang="ja-JP" b="1" dirty="0" smtClean="0"/>
              <a:t> &amp; 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latin typeface="+mn-lt"/>
              </a:rPr>
              <a:t>(1405)</a:t>
            </a:r>
            <a:r>
              <a:rPr kumimoji="1" lang="en-US" altLang="ja-JP" b="1" dirty="0" err="1" smtClean="0"/>
              <a:t>pn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3" name="フリーフォーム 12"/>
          <p:cNvSpPr/>
          <p:nvPr/>
        </p:nvSpPr>
        <p:spPr>
          <a:xfrm>
            <a:off x="863588" y="1952836"/>
            <a:ext cx="2406101" cy="3031326"/>
          </a:xfrm>
          <a:custGeom>
            <a:avLst/>
            <a:gdLst>
              <a:gd name="connsiteX0" fmla="*/ 13063 w 2730137"/>
              <a:gd name="connsiteY0" fmla="*/ 32657 h 2690948"/>
              <a:gd name="connsiteX1" fmla="*/ 13063 w 2730137"/>
              <a:gd name="connsiteY1" fmla="*/ 32657 h 2690948"/>
              <a:gd name="connsiteX2" fmla="*/ 2024743 w 2730137"/>
              <a:gd name="connsiteY2" fmla="*/ 0 h 2690948"/>
              <a:gd name="connsiteX3" fmla="*/ 2730137 w 2730137"/>
              <a:gd name="connsiteY3" fmla="*/ 731520 h 2690948"/>
              <a:gd name="connsiteX4" fmla="*/ 2704011 w 2730137"/>
              <a:gd name="connsiteY4" fmla="*/ 1489166 h 2690948"/>
              <a:gd name="connsiteX5" fmla="*/ 2338251 w 2730137"/>
              <a:gd name="connsiteY5" fmla="*/ 2129246 h 2690948"/>
              <a:gd name="connsiteX6" fmla="*/ 1965960 w 2730137"/>
              <a:gd name="connsiteY6" fmla="*/ 2462348 h 2690948"/>
              <a:gd name="connsiteX7" fmla="*/ 1574074 w 2730137"/>
              <a:gd name="connsiteY7" fmla="*/ 2690948 h 2690948"/>
              <a:gd name="connsiteX8" fmla="*/ 418011 w 2730137"/>
              <a:gd name="connsiteY8" fmla="*/ 1828800 h 2690948"/>
              <a:gd name="connsiteX9" fmla="*/ 71846 w 2730137"/>
              <a:gd name="connsiteY9" fmla="*/ 1208314 h 2690948"/>
              <a:gd name="connsiteX10" fmla="*/ 0 w 2730137"/>
              <a:gd name="connsiteY10" fmla="*/ 953588 h 2690948"/>
              <a:gd name="connsiteX11" fmla="*/ 13063 w 2730137"/>
              <a:gd name="connsiteY11" fmla="*/ 32657 h 269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137" h="2690948">
                <a:moveTo>
                  <a:pt x="13063" y="32657"/>
                </a:moveTo>
                <a:lnTo>
                  <a:pt x="13063" y="32657"/>
                </a:lnTo>
                <a:lnTo>
                  <a:pt x="2024743" y="0"/>
                </a:lnTo>
                <a:lnTo>
                  <a:pt x="2730137" y="731520"/>
                </a:lnTo>
                <a:lnTo>
                  <a:pt x="2704011" y="1489166"/>
                </a:lnTo>
                <a:lnTo>
                  <a:pt x="2338251" y="2129246"/>
                </a:lnTo>
                <a:lnTo>
                  <a:pt x="1965960" y="2462348"/>
                </a:lnTo>
                <a:lnTo>
                  <a:pt x="1574074" y="2690948"/>
                </a:lnTo>
                <a:lnTo>
                  <a:pt x="418011" y="1828800"/>
                </a:lnTo>
                <a:lnTo>
                  <a:pt x="71846" y="1208314"/>
                </a:lnTo>
                <a:lnTo>
                  <a:pt x="0" y="953588"/>
                </a:lnTo>
                <a:lnTo>
                  <a:pt x="13063" y="32657"/>
                </a:lnTo>
                <a:close/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`</a:t>
            </a:r>
            <a:endParaRPr kumimoji="1" lang="ja-JP" altLang="en-US" dirty="0"/>
          </a:p>
        </p:txBody>
      </p:sp>
      <p:sp>
        <p:nvSpPr>
          <p:cNvPr id="15" name="フリーフォーム 14"/>
          <p:cNvSpPr/>
          <p:nvPr/>
        </p:nvSpPr>
        <p:spPr>
          <a:xfrm>
            <a:off x="6261714" y="1952836"/>
            <a:ext cx="1757728" cy="3055688"/>
          </a:xfrm>
          <a:custGeom>
            <a:avLst/>
            <a:gdLst>
              <a:gd name="connsiteX0" fmla="*/ 0 w 1802674"/>
              <a:gd name="connsiteY0" fmla="*/ 6532 h 3050177"/>
              <a:gd name="connsiteX1" fmla="*/ 13063 w 1802674"/>
              <a:gd name="connsiteY1" fmla="*/ 2312126 h 3050177"/>
              <a:gd name="connsiteX2" fmla="*/ 320040 w 1802674"/>
              <a:gd name="connsiteY2" fmla="*/ 2625634 h 3050177"/>
              <a:gd name="connsiteX3" fmla="*/ 535577 w 1802674"/>
              <a:gd name="connsiteY3" fmla="*/ 2841172 h 3050177"/>
              <a:gd name="connsiteX4" fmla="*/ 718457 w 1802674"/>
              <a:gd name="connsiteY4" fmla="*/ 3050177 h 3050177"/>
              <a:gd name="connsiteX5" fmla="*/ 1025434 w 1802674"/>
              <a:gd name="connsiteY5" fmla="*/ 2893423 h 3050177"/>
              <a:gd name="connsiteX6" fmla="*/ 1312817 w 1802674"/>
              <a:gd name="connsiteY6" fmla="*/ 2599509 h 3050177"/>
              <a:gd name="connsiteX7" fmla="*/ 1482634 w 1802674"/>
              <a:gd name="connsiteY7" fmla="*/ 2305594 h 3050177"/>
              <a:gd name="connsiteX8" fmla="*/ 1645920 w 1802674"/>
              <a:gd name="connsiteY8" fmla="*/ 1992086 h 3050177"/>
              <a:gd name="connsiteX9" fmla="*/ 1789611 w 1802674"/>
              <a:gd name="connsiteY9" fmla="*/ 1639389 h 3050177"/>
              <a:gd name="connsiteX10" fmla="*/ 1802674 w 1802674"/>
              <a:gd name="connsiteY10" fmla="*/ 1254034 h 3050177"/>
              <a:gd name="connsiteX11" fmla="*/ 1802674 w 1802674"/>
              <a:gd name="connsiteY11" fmla="*/ 960120 h 3050177"/>
              <a:gd name="connsiteX12" fmla="*/ 1783080 w 1802674"/>
              <a:gd name="connsiteY12" fmla="*/ 731520 h 3050177"/>
              <a:gd name="connsiteX13" fmla="*/ 1574074 w 1802674"/>
              <a:gd name="connsiteY13" fmla="*/ 476794 h 3050177"/>
              <a:gd name="connsiteX14" fmla="*/ 1436914 w 1802674"/>
              <a:gd name="connsiteY14" fmla="*/ 339634 h 3050177"/>
              <a:gd name="connsiteX15" fmla="*/ 1332411 w 1802674"/>
              <a:gd name="connsiteY15" fmla="*/ 202474 h 3050177"/>
              <a:gd name="connsiteX16" fmla="*/ 1175657 w 1802674"/>
              <a:gd name="connsiteY16" fmla="*/ 0 h 3050177"/>
              <a:gd name="connsiteX17" fmla="*/ 0 w 1802674"/>
              <a:gd name="connsiteY17" fmla="*/ 6532 h 3050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2674" h="3050177">
                <a:moveTo>
                  <a:pt x="0" y="6532"/>
                </a:moveTo>
                <a:cubicBezTo>
                  <a:pt x="4354" y="775063"/>
                  <a:pt x="8709" y="1543595"/>
                  <a:pt x="13063" y="2312126"/>
                </a:cubicBezTo>
                <a:lnTo>
                  <a:pt x="320040" y="2625634"/>
                </a:lnTo>
                <a:lnTo>
                  <a:pt x="535577" y="2841172"/>
                </a:lnTo>
                <a:lnTo>
                  <a:pt x="718457" y="3050177"/>
                </a:lnTo>
                <a:lnTo>
                  <a:pt x="1025434" y="2893423"/>
                </a:lnTo>
                <a:lnTo>
                  <a:pt x="1312817" y="2599509"/>
                </a:lnTo>
                <a:lnTo>
                  <a:pt x="1482634" y="2305594"/>
                </a:lnTo>
                <a:lnTo>
                  <a:pt x="1645920" y="1992086"/>
                </a:lnTo>
                <a:lnTo>
                  <a:pt x="1789611" y="1639389"/>
                </a:lnTo>
                <a:lnTo>
                  <a:pt x="1802674" y="1254034"/>
                </a:lnTo>
                <a:lnTo>
                  <a:pt x="1802674" y="960120"/>
                </a:lnTo>
                <a:lnTo>
                  <a:pt x="1783080" y="731520"/>
                </a:lnTo>
                <a:lnTo>
                  <a:pt x="1574074" y="476794"/>
                </a:lnTo>
                <a:lnTo>
                  <a:pt x="1436914" y="339634"/>
                </a:lnTo>
                <a:lnTo>
                  <a:pt x="1332411" y="202474"/>
                </a:lnTo>
                <a:lnTo>
                  <a:pt x="1175657" y="0"/>
                </a:lnTo>
                <a:lnTo>
                  <a:pt x="0" y="6532"/>
                </a:lnTo>
                <a:close/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3059832" y="1952836"/>
            <a:ext cx="54006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リーフォーム 5"/>
          <p:cNvSpPr/>
          <p:nvPr/>
        </p:nvSpPr>
        <p:spPr>
          <a:xfrm>
            <a:off x="1827339" y="1952836"/>
            <a:ext cx="1880565" cy="3055688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7848364" y="1945846"/>
            <a:ext cx="54006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リーフォーム 11"/>
          <p:cNvSpPr/>
          <p:nvPr/>
        </p:nvSpPr>
        <p:spPr>
          <a:xfrm>
            <a:off x="6559339" y="1921484"/>
            <a:ext cx="1880565" cy="3055688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 rot="18848307">
            <a:off x="7877638" y="1911595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 rot="18848307">
            <a:off x="3089106" y="1985967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 rot="2775516">
            <a:off x="608859" y="4008882"/>
            <a:ext cx="1056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 smtClean="0">
                <a:solidFill>
                  <a:srgbClr val="002060"/>
                </a:solidFill>
              </a:rPr>
              <a:t>kinematical</a:t>
            </a:r>
          </a:p>
          <a:p>
            <a:pPr algn="ctr"/>
            <a:r>
              <a:rPr kumimoji="1" lang="en-US" altLang="ja-JP" sz="1400" b="1" i="1" dirty="0" smtClean="0">
                <a:solidFill>
                  <a:srgbClr val="002060"/>
                </a:solidFill>
              </a:rPr>
              <a:t> limit</a:t>
            </a:r>
            <a:endParaRPr kumimoji="1" lang="ja-JP" altLang="en-US" sz="1400" b="1" i="1" dirty="0">
              <a:solidFill>
                <a:srgbClr val="00206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5474132" y="2471701"/>
            <a:ext cx="1056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 smtClean="0">
                <a:solidFill>
                  <a:srgbClr val="002060"/>
                </a:solidFill>
              </a:rPr>
              <a:t>kinematical</a:t>
            </a:r>
          </a:p>
          <a:p>
            <a:pPr algn="ctr"/>
            <a:r>
              <a:rPr kumimoji="1" lang="en-US" altLang="ja-JP" sz="1400" b="1" i="1" dirty="0" smtClean="0">
                <a:solidFill>
                  <a:srgbClr val="002060"/>
                </a:solidFill>
              </a:rPr>
              <a:t> limit</a:t>
            </a:r>
            <a:endParaRPr kumimoji="1" lang="ja-JP" altLang="en-US" sz="1400" b="1" i="1" dirty="0">
              <a:solidFill>
                <a:srgbClr val="00206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35696" y="1124744"/>
            <a:ext cx="906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err="1">
                <a:latin typeface="Symbol" panose="05050102010706020507" pitchFamily="18" charset="2"/>
              </a:rPr>
              <a:t>L</a:t>
            </a:r>
            <a:r>
              <a:rPr lang="en-US" altLang="ja-JP" sz="3200" b="1" dirty="0" err="1"/>
              <a:t>pn</a:t>
            </a:r>
            <a:endParaRPr kumimoji="1" lang="ja-JP" altLang="en-US" sz="32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431592" y="1124744"/>
            <a:ext cx="31728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latin typeface="Symbol" panose="05050102010706020507" pitchFamily="18" charset="2"/>
              </a:rPr>
              <a:t>L</a:t>
            </a:r>
            <a:r>
              <a:rPr lang="en-US" altLang="ja-JP" sz="3200" b="1" dirty="0" smtClean="0"/>
              <a:t>(1405)</a:t>
            </a:r>
            <a:r>
              <a:rPr lang="en-US" altLang="ja-JP" sz="3200" b="1" dirty="0" err="1" smtClean="0"/>
              <a:t>pn</a:t>
            </a:r>
            <a:r>
              <a:rPr lang="en-US" altLang="ja-JP" sz="3200" b="1" dirty="0" smtClean="0"/>
              <a:t> region</a:t>
            </a:r>
            <a:endParaRPr kumimoji="1" lang="ja-JP" altLang="en-US" sz="3200" dirty="0"/>
          </a:p>
        </p:txBody>
      </p:sp>
      <p:sp>
        <p:nvSpPr>
          <p:cNvPr id="26" name="右矢印 25"/>
          <p:cNvSpPr/>
          <p:nvPr/>
        </p:nvSpPr>
        <p:spPr>
          <a:xfrm rot="5400000">
            <a:off x="1401363" y="2996615"/>
            <a:ext cx="549090" cy="315679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/>
              <a:t>Kpp</a:t>
            </a:r>
            <a:endParaRPr kumimoji="1" lang="ja-JP" altLang="en-US" sz="1200" b="1" dirty="0"/>
          </a:p>
        </p:txBody>
      </p:sp>
      <p:sp>
        <p:nvSpPr>
          <p:cNvPr id="27" name="右矢印 26"/>
          <p:cNvSpPr/>
          <p:nvPr/>
        </p:nvSpPr>
        <p:spPr>
          <a:xfrm rot="5400000">
            <a:off x="6147483" y="2996615"/>
            <a:ext cx="549090" cy="315679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/>
              <a:t>Kpp</a:t>
            </a:r>
            <a:endParaRPr kumimoji="1" lang="ja-JP" altLang="en-US" sz="1100" b="1" dirty="0"/>
          </a:p>
        </p:txBody>
      </p:sp>
      <p:sp>
        <p:nvSpPr>
          <p:cNvPr id="31" name="Rectangle 5"/>
          <p:cNvSpPr>
            <a:spLocks/>
          </p:cNvSpPr>
          <p:nvPr/>
        </p:nvSpPr>
        <p:spPr bwMode="auto">
          <a:xfrm rot="19417915">
            <a:off x="7138592" y="406593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15516" y="5733256"/>
            <a:ext cx="87975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clear structure below M(</a:t>
            </a:r>
            <a:r>
              <a:rPr kumimoji="1" lang="en-US" altLang="ja-JP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in the IM(</a:t>
            </a:r>
            <a:r>
              <a:rPr kumimoji="1" lang="en-US" altLang="ja-JP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3200" b="1" dirty="0"/>
              <a:t>QF followed </a:t>
            </a:r>
            <a:r>
              <a:rPr lang="en-US" altLang="ja-JP" sz="3200" b="1" dirty="0" smtClean="0"/>
              <a:t>by </a:t>
            </a:r>
            <a:r>
              <a:rPr lang="en-US" altLang="ja-JP" sz="3200" b="1" dirty="0" smtClean="0">
                <a:latin typeface="Symbol" panose="05050102010706020507" pitchFamily="18" charset="2"/>
              </a:rPr>
              <a:t>L</a:t>
            </a:r>
            <a:r>
              <a:rPr lang="en-US" altLang="ja-JP" sz="3200" b="1" dirty="0" smtClean="0"/>
              <a:t>(1405)p </a:t>
            </a:r>
            <a:r>
              <a:rPr lang="en-US" altLang="ja-JP" sz="3200" b="1" dirty="0"/>
              <a:t>is </a:t>
            </a:r>
            <a:r>
              <a:rPr lang="en-US" altLang="ja-JP" sz="3200" b="1" dirty="0" smtClean="0"/>
              <a:t>dominant</a:t>
            </a:r>
            <a:endParaRPr kumimoji="1" lang="ja-JP" alt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直線矢印コネクタ 23"/>
          <p:cNvCxnSpPr>
            <a:stCxn id="23" idx="0"/>
          </p:cNvCxnSpPr>
          <p:nvPr/>
        </p:nvCxnSpPr>
        <p:spPr>
          <a:xfrm flipV="1">
            <a:off x="4614285" y="4473116"/>
            <a:ext cx="1807743" cy="1260140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916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745"/>
    </mc:Choice>
    <mc:Fallback>
      <p:transition spd="slow" advTm="60745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049" y="1422996"/>
            <a:ext cx="4382355" cy="430665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4746827" y="1422996"/>
            <a:ext cx="4382355" cy="430665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of 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pn</a:t>
            </a:r>
            <a:r>
              <a:rPr lang="en-US" altLang="ja-JP" b="1" dirty="0" smtClean="0"/>
              <a:t> &amp; 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latin typeface="+mn-lt"/>
              </a:rPr>
              <a:t>(1405)</a:t>
            </a:r>
            <a:r>
              <a:rPr kumimoji="1" lang="en-US" altLang="ja-JP" b="1" dirty="0" err="1" smtClean="0"/>
              <a:t>pn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3" name="フリーフォーム 12"/>
          <p:cNvSpPr/>
          <p:nvPr/>
        </p:nvSpPr>
        <p:spPr>
          <a:xfrm>
            <a:off x="863588" y="1952836"/>
            <a:ext cx="2406101" cy="3031326"/>
          </a:xfrm>
          <a:custGeom>
            <a:avLst/>
            <a:gdLst>
              <a:gd name="connsiteX0" fmla="*/ 13063 w 2730137"/>
              <a:gd name="connsiteY0" fmla="*/ 32657 h 2690948"/>
              <a:gd name="connsiteX1" fmla="*/ 13063 w 2730137"/>
              <a:gd name="connsiteY1" fmla="*/ 32657 h 2690948"/>
              <a:gd name="connsiteX2" fmla="*/ 2024743 w 2730137"/>
              <a:gd name="connsiteY2" fmla="*/ 0 h 2690948"/>
              <a:gd name="connsiteX3" fmla="*/ 2730137 w 2730137"/>
              <a:gd name="connsiteY3" fmla="*/ 731520 h 2690948"/>
              <a:gd name="connsiteX4" fmla="*/ 2704011 w 2730137"/>
              <a:gd name="connsiteY4" fmla="*/ 1489166 h 2690948"/>
              <a:gd name="connsiteX5" fmla="*/ 2338251 w 2730137"/>
              <a:gd name="connsiteY5" fmla="*/ 2129246 h 2690948"/>
              <a:gd name="connsiteX6" fmla="*/ 1965960 w 2730137"/>
              <a:gd name="connsiteY6" fmla="*/ 2462348 h 2690948"/>
              <a:gd name="connsiteX7" fmla="*/ 1574074 w 2730137"/>
              <a:gd name="connsiteY7" fmla="*/ 2690948 h 2690948"/>
              <a:gd name="connsiteX8" fmla="*/ 418011 w 2730137"/>
              <a:gd name="connsiteY8" fmla="*/ 1828800 h 2690948"/>
              <a:gd name="connsiteX9" fmla="*/ 71846 w 2730137"/>
              <a:gd name="connsiteY9" fmla="*/ 1208314 h 2690948"/>
              <a:gd name="connsiteX10" fmla="*/ 0 w 2730137"/>
              <a:gd name="connsiteY10" fmla="*/ 953588 h 2690948"/>
              <a:gd name="connsiteX11" fmla="*/ 13063 w 2730137"/>
              <a:gd name="connsiteY11" fmla="*/ 32657 h 269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137" h="2690948">
                <a:moveTo>
                  <a:pt x="13063" y="32657"/>
                </a:moveTo>
                <a:lnTo>
                  <a:pt x="13063" y="32657"/>
                </a:lnTo>
                <a:lnTo>
                  <a:pt x="2024743" y="0"/>
                </a:lnTo>
                <a:lnTo>
                  <a:pt x="2730137" y="731520"/>
                </a:lnTo>
                <a:lnTo>
                  <a:pt x="2704011" y="1489166"/>
                </a:lnTo>
                <a:lnTo>
                  <a:pt x="2338251" y="2129246"/>
                </a:lnTo>
                <a:lnTo>
                  <a:pt x="1965960" y="2462348"/>
                </a:lnTo>
                <a:lnTo>
                  <a:pt x="1574074" y="2690948"/>
                </a:lnTo>
                <a:lnTo>
                  <a:pt x="418011" y="1828800"/>
                </a:lnTo>
                <a:lnTo>
                  <a:pt x="71846" y="1208314"/>
                </a:lnTo>
                <a:lnTo>
                  <a:pt x="0" y="953588"/>
                </a:lnTo>
                <a:lnTo>
                  <a:pt x="13063" y="32657"/>
                </a:lnTo>
                <a:close/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`</a:t>
            </a:r>
            <a:endParaRPr kumimoji="1" lang="ja-JP" altLang="en-US" dirty="0"/>
          </a:p>
        </p:txBody>
      </p:sp>
      <p:sp>
        <p:nvSpPr>
          <p:cNvPr id="15" name="フリーフォーム 14"/>
          <p:cNvSpPr/>
          <p:nvPr/>
        </p:nvSpPr>
        <p:spPr>
          <a:xfrm>
            <a:off x="6261714" y="1952836"/>
            <a:ext cx="1757728" cy="3055688"/>
          </a:xfrm>
          <a:custGeom>
            <a:avLst/>
            <a:gdLst>
              <a:gd name="connsiteX0" fmla="*/ 0 w 1802674"/>
              <a:gd name="connsiteY0" fmla="*/ 6532 h 3050177"/>
              <a:gd name="connsiteX1" fmla="*/ 13063 w 1802674"/>
              <a:gd name="connsiteY1" fmla="*/ 2312126 h 3050177"/>
              <a:gd name="connsiteX2" fmla="*/ 320040 w 1802674"/>
              <a:gd name="connsiteY2" fmla="*/ 2625634 h 3050177"/>
              <a:gd name="connsiteX3" fmla="*/ 535577 w 1802674"/>
              <a:gd name="connsiteY3" fmla="*/ 2841172 h 3050177"/>
              <a:gd name="connsiteX4" fmla="*/ 718457 w 1802674"/>
              <a:gd name="connsiteY4" fmla="*/ 3050177 h 3050177"/>
              <a:gd name="connsiteX5" fmla="*/ 1025434 w 1802674"/>
              <a:gd name="connsiteY5" fmla="*/ 2893423 h 3050177"/>
              <a:gd name="connsiteX6" fmla="*/ 1312817 w 1802674"/>
              <a:gd name="connsiteY6" fmla="*/ 2599509 h 3050177"/>
              <a:gd name="connsiteX7" fmla="*/ 1482634 w 1802674"/>
              <a:gd name="connsiteY7" fmla="*/ 2305594 h 3050177"/>
              <a:gd name="connsiteX8" fmla="*/ 1645920 w 1802674"/>
              <a:gd name="connsiteY8" fmla="*/ 1992086 h 3050177"/>
              <a:gd name="connsiteX9" fmla="*/ 1789611 w 1802674"/>
              <a:gd name="connsiteY9" fmla="*/ 1639389 h 3050177"/>
              <a:gd name="connsiteX10" fmla="*/ 1802674 w 1802674"/>
              <a:gd name="connsiteY10" fmla="*/ 1254034 h 3050177"/>
              <a:gd name="connsiteX11" fmla="*/ 1802674 w 1802674"/>
              <a:gd name="connsiteY11" fmla="*/ 960120 h 3050177"/>
              <a:gd name="connsiteX12" fmla="*/ 1783080 w 1802674"/>
              <a:gd name="connsiteY12" fmla="*/ 731520 h 3050177"/>
              <a:gd name="connsiteX13" fmla="*/ 1574074 w 1802674"/>
              <a:gd name="connsiteY13" fmla="*/ 476794 h 3050177"/>
              <a:gd name="connsiteX14" fmla="*/ 1436914 w 1802674"/>
              <a:gd name="connsiteY14" fmla="*/ 339634 h 3050177"/>
              <a:gd name="connsiteX15" fmla="*/ 1332411 w 1802674"/>
              <a:gd name="connsiteY15" fmla="*/ 202474 h 3050177"/>
              <a:gd name="connsiteX16" fmla="*/ 1175657 w 1802674"/>
              <a:gd name="connsiteY16" fmla="*/ 0 h 3050177"/>
              <a:gd name="connsiteX17" fmla="*/ 0 w 1802674"/>
              <a:gd name="connsiteY17" fmla="*/ 6532 h 3050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2674" h="3050177">
                <a:moveTo>
                  <a:pt x="0" y="6532"/>
                </a:moveTo>
                <a:cubicBezTo>
                  <a:pt x="4354" y="775063"/>
                  <a:pt x="8709" y="1543595"/>
                  <a:pt x="13063" y="2312126"/>
                </a:cubicBezTo>
                <a:lnTo>
                  <a:pt x="320040" y="2625634"/>
                </a:lnTo>
                <a:lnTo>
                  <a:pt x="535577" y="2841172"/>
                </a:lnTo>
                <a:lnTo>
                  <a:pt x="718457" y="3050177"/>
                </a:lnTo>
                <a:lnTo>
                  <a:pt x="1025434" y="2893423"/>
                </a:lnTo>
                <a:lnTo>
                  <a:pt x="1312817" y="2599509"/>
                </a:lnTo>
                <a:lnTo>
                  <a:pt x="1482634" y="2305594"/>
                </a:lnTo>
                <a:lnTo>
                  <a:pt x="1645920" y="1992086"/>
                </a:lnTo>
                <a:lnTo>
                  <a:pt x="1789611" y="1639389"/>
                </a:lnTo>
                <a:lnTo>
                  <a:pt x="1802674" y="1254034"/>
                </a:lnTo>
                <a:lnTo>
                  <a:pt x="1802674" y="960120"/>
                </a:lnTo>
                <a:lnTo>
                  <a:pt x="1783080" y="731520"/>
                </a:lnTo>
                <a:lnTo>
                  <a:pt x="1574074" y="476794"/>
                </a:lnTo>
                <a:lnTo>
                  <a:pt x="1436914" y="339634"/>
                </a:lnTo>
                <a:lnTo>
                  <a:pt x="1332411" y="202474"/>
                </a:lnTo>
                <a:lnTo>
                  <a:pt x="1175657" y="0"/>
                </a:lnTo>
                <a:lnTo>
                  <a:pt x="0" y="6532"/>
                </a:lnTo>
                <a:close/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3059832" y="1952836"/>
            <a:ext cx="54006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リーフォーム 5"/>
          <p:cNvSpPr/>
          <p:nvPr/>
        </p:nvSpPr>
        <p:spPr>
          <a:xfrm>
            <a:off x="1827339" y="1952836"/>
            <a:ext cx="1880565" cy="3055688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7848364" y="1945846"/>
            <a:ext cx="54006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リーフォーム 11"/>
          <p:cNvSpPr/>
          <p:nvPr/>
        </p:nvSpPr>
        <p:spPr>
          <a:xfrm>
            <a:off x="6559339" y="1921484"/>
            <a:ext cx="1880565" cy="3055688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 rot="18848307">
            <a:off x="7877638" y="1911595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 rot="18848307">
            <a:off x="3089106" y="1985967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 rot="2775516">
            <a:off x="608859" y="4008882"/>
            <a:ext cx="1056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 smtClean="0">
                <a:solidFill>
                  <a:srgbClr val="002060"/>
                </a:solidFill>
              </a:rPr>
              <a:t>kinematical</a:t>
            </a:r>
          </a:p>
          <a:p>
            <a:pPr algn="ctr"/>
            <a:r>
              <a:rPr kumimoji="1" lang="en-US" altLang="ja-JP" sz="1400" b="1" i="1" dirty="0" smtClean="0">
                <a:solidFill>
                  <a:srgbClr val="002060"/>
                </a:solidFill>
              </a:rPr>
              <a:t> limit</a:t>
            </a:r>
            <a:endParaRPr kumimoji="1" lang="ja-JP" altLang="en-US" sz="1400" b="1" i="1" dirty="0">
              <a:solidFill>
                <a:srgbClr val="00206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5474132" y="2471701"/>
            <a:ext cx="1056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 smtClean="0">
                <a:solidFill>
                  <a:srgbClr val="002060"/>
                </a:solidFill>
              </a:rPr>
              <a:t>kinematical</a:t>
            </a:r>
          </a:p>
          <a:p>
            <a:pPr algn="ctr"/>
            <a:r>
              <a:rPr kumimoji="1" lang="en-US" altLang="ja-JP" sz="1400" b="1" i="1" dirty="0" smtClean="0">
                <a:solidFill>
                  <a:srgbClr val="002060"/>
                </a:solidFill>
              </a:rPr>
              <a:t> limit</a:t>
            </a:r>
            <a:endParaRPr kumimoji="1" lang="ja-JP" altLang="en-US" sz="1400" b="1" i="1" dirty="0">
              <a:solidFill>
                <a:srgbClr val="00206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35696" y="1124744"/>
            <a:ext cx="906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err="1">
                <a:latin typeface="Symbol" panose="05050102010706020507" pitchFamily="18" charset="2"/>
              </a:rPr>
              <a:t>L</a:t>
            </a:r>
            <a:r>
              <a:rPr lang="en-US" altLang="ja-JP" sz="3200" b="1" dirty="0" err="1"/>
              <a:t>pn</a:t>
            </a:r>
            <a:endParaRPr kumimoji="1" lang="ja-JP" altLang="en-US" sz="32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431592" y="1124744"/>
            <a:ext cx="31728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latin typeface="Symbol" panose="05050102010706020507" pitchFamily="18" charset="2"/>
              </a:rPr>
              <a:t>L</a:t>
            </a:r>
            <a:r>
              <a:rPr lang="en-US" altLang="ja-JP" sz="3200" b="1" dirty="0" smtClean="0"/>
              <a:t>(1405)</a:t>
            </a:r>
            <a:r>
              <a:rPr lang="en-US" altLang="ja-JP" sz="3200" b="1" dirty="0" err="1" smtClean="0"/>
              <a:t>pn</a:t>
            </a:r>
            <a:r>
              <a:rPr lang="en-US" altLang="ja-JP" sz="3200" b="1" dirty="0" smtClean="0"/>
              <a:t> region</a:t>
            </a:r>
            <a:endParaRPr kumimoji="1" lang="ja-JP" altLang="en-US" sz="3200" dirty="0"/>
          </a:p>
        </p:txBody>
      </p:sp>
      <p:sp>
        <p:nvSpPr>
          <p:cNvPr id="26" name="右矢印 25"/>
          <p:cNvSpPr/>
          <p:nvPr/>
        </p:nvSpPr>
        <p:spPr>
          <a:xfrm rot="5400000">
            <a:off x="1401363" y="2996615"/>
            <a:ext cx="549090" cy="315679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/>
              <a:t>Kpp</a:t>
            </a:r>
            <a:endParaRPr kumimoji="1" lang="ja-JP" altLang="en-US" sz="1200" b="1" dirty="0"/>
          </a:p>
        </p:txBody>
      </p:sp>
      <p:sp>
        <p:nvSpPr>
          <p:cNvPr id="27" name="右矢印 26"/>
          <p:cNvSpPr/>
          <p:nvPr/>
        </p:nvSpPr>
        <p:spPr>
          <a:xfrm rot="5400000">
            <a:off x="6147483" y="2996615"/>
            <a:ext cx="549090" cy="315679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/>
              <a:t>Kpp</a:t>
            </a:r>
            <a:endParaRPr kumimoji="1" lang="ja-JP" altLang="en-US" sz="1100" b="1" dirty="0"/>
          </a:p>
        </p:txBody>
      </p:sp>
      <p:sp>
        <p:nvSpPr>
          <p:cNvPr id="31" name="Rectangle 5"/>
          <p:cNvSpPr>
            <a:spLocks/>
          </p:cNvSpPr>
          <p:nvPr/>
        </p:nvSpPr>
        <p:spPr bwMode="auto">
          <a:xfrm rot="19417915">
            <a:off x="7138592" y="406593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15516" y="5733256"/>
            <a:ext cx="87975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clear structure below M(</a:t>
            </a:r>
            <a:r>
              <a:rPr kumimoji="1" lang="en-US" altLang="ja-JP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in the IM(</a:t>
            </a:r>
            <a:r>
              <a:rPr kumimoji="1" lang="en-US" altLang="ja-JP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3200" b="1" dirty="0"/>
              <a:t>QF followed </a:t>
            </a:r>
            <a:r>
              <a:rPr lang="en-US" altLang="ja-JP" sz="3200" b="1" dirty="0" smtClean="0"/>
              <a:t>by </a:t>
            </a:r>
            <a:r>
              <a:rPr lang="en-US" altLang="ja-JP" sz="3200" b="1" dirty="0" smtClean="0">
                <a:latin typeface="Symbol" panose="05050102010706020507" pitchFamily="18" charset="2"/>
              </a:rPr>
              <a:t>L</a:t>
            </a:r>
            <a:r>
              <a:rPr lang="en-US" altLang="ja-JP" sz="3200" b="1" dirty="0" smtClean="0"/>
              <a:t>(1405)p </a:t>
            </a:r>
            <a:r>
              <a:rPr lang="en-US" altLang="ja-JP" sz="3200" b="1" dirty="0"/>
              <a:t>is </a:t>
            </a:r>
            <a:r>
              <a:rPr lang="en-US" altLang="ja-JP" sz="3200" b="1" dirty="0" smtClean="0"/>
              <a:t>dominant</a:t>
            </a:r>
            <a:endParaRPr kumimoji="1" lang="ja-JP" alt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3" name="直線矢印コネクタ 32"/>
          <p:cNvCxnSpPr>
            <a:stCxn id="29" idx="0"/>
          </p:cNvCxnSpPr>
          <p:nvPr/>
        </p:nvCxnSpPr>
        <p:spPr>
          <a:xfrm flipV="1">
            <a:off x="4614285" y="4473116"/>
            <a:ext cx="1807743" cy="1260140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グループ化 31"/>
          <p:cNvGrpSpPr/>
          <p:nvPr/>
        </p:nvGrpSpPr>
        <p:grpSpPr>
          <a:xfrm>
            <a:off x="685831" y="1895275"/>
            <a:ext cx="7745411" cy="3119317"/>
            <a:chOff x="694493" y="1891604"/>
            <a:chExt cx="7745411" cy="3119317"/>
          </a:xfrm>
        </p:grpSpPr>
        <p:sp>
          <p:nvSpPr>
            <p:cNvPr id="23" name="正方形/長方形 22"/>
            <p:cNvSpPr/>
            <p:nvPr/>
          </p:nvSpPr>
          <p:spPr>
            <a:xfrm>
              <a:off x="694493" y="1891604"/>
              <a:ext cx="7744315" cy="155128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3600" b="1" dirty="0" smtClean="0"/>
                <a:t>select 0.35 &lt; </a:t>
              </a:r>
              <a:r>
                <a:rPr kumimoji="1" lang="en-US" altLang="ja-JP" sz="3600" b="1" dirty="0" err="1" smtClean="0"/>
                <a:t>q</a:t>
              </a:r>
              <a:r>
                <a:rPr kumimoji="1" lang="en-US" altLang="ja-JP" sz="3600" b="1" baseline="-25000" dirty="0" err="1" smtClean="0"/>
                <a:t>Kn</a:t>
              </a:r>
              <a:r>
                <a:rPr kumimoji="1" lang="en-US" altLang="ja-JP" sz="3600" b="1" dirty="0" smtClean="0"/>
                <a:t> &lt; 0.65 GeV/c</a:t>
              </a:r>
              <a:endParaRPr kumimoji="1" lang="ja-JP" altLang="en-US" sz="3600" b="1" dirty="0"/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695589" y="4182829"/>
              <a:ext cx="7744315" cy="828092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1554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29"/>
    </mc:Choice>
    <mc:Fallback>
      <p:transition spd="slow" advTm="10029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32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of 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pn</a:t>
            </a:r>
            <a:r>
              <a:rPr lang="en-US" altLang="ja-JP" b="1" dirty="0" smtClean="0"/>
              <a:t> &amp; 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latin typeface="+mn-lt"/>
              </a:rPr>
              <a:t>(1405)</a:t>
            </a:r>
            <a:r>
              <a:rPr kumimoji="1" lang="en-US" altLang="ja-JP" b="1" dirty="0" err="1" smtClean="0"/>
              <a:t>pn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9" cy="6055851"/>
          </a:xfrm>
          <a:prstGeom prst="rect">
            <a:avLst/>
          </a:prstGeom>
        </p:spPr>
      </p:pic>
      <p:sp>
        <p:nvSpPr>
          <p:cNvPr id="5" name="Rectangle 5"/>
          <p:cNvSpPr>
            <a:spLocks/>
          </p:cNvSpPr>
          <p:nvPr/>
        </p:nvSpPr>
        <p:spPr bwMode="auto">
          <a:xfrm rot="19417915">
            <a:off x="5284268" y="188140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084168" y="2579487"/>
            <a:ext cx="199605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smtClean="0"/>
              <a:t>(1405)</a:t>
            </a:r>
            <a:r>
              <a:rPr kumimoji="1" lang="en-US" altLang="ja-JP" sz="3200" b="1" dirty="0" err="1" smtClean="0"/>
              <a:t>pn</a:t>
            </a:r>
            <a:endParaRPr kumimoji="1" lang="ja-JP" altLang="en-US" sz="3200" b="1" dirty="0"/>
          </a:p>
        </p:txBody>
      </p:sp>
      <p:cxnSp>
        <p:nvCxnSpPr>
          <p:cNvPr id="8" name="直線矢印コネクタ 7"/>
          <p:cNvCxnSpPr>
            <a:stCxn id="6" idx="2"/>
          </p:cNvCxnSpPr>
          <p:nvPr/>
        </p:nvCxnSpPr>
        <p:spPr>
          <a:xfrm flipH="1">
            <a:off x="5175126" y="3164262"/>
            <a:ext cx="1907072" cy="159688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 smtClean="0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右矢印 13"/>
          <p:cNvSpPr/>
          <p:nvPr/>
        </p:nvSpPr>
        <p:spPr>
          <a:xfrm rot="5400000">
            <a:off x="4153562" y="4013635"/>
            <a:ext cx="715040" cy="553883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err="1" smtClean="0"/>
              <a:t>Kpp</a:t>
            </a:r>
            <a:endParaRPr kumimoji="1" lang="ja-JP" altLang="en-US" sz="1600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051966" y="5157192"/>
            <a:ext cx="3821624" cy="58477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32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kumimoji="1"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kumimoji="1" lang="en-US" altLang="ja-JP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kumimoji="1" lang="en-US" altLang="ja-JP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</a:t>
            </a:r>
            <a:r>
              <a:rPr kumimoji="1" lang="en-US" altLang="ja-JP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decay!?</a:t>
            </a:r>
            <a:endParaRPr kumimoji="1" lang="ja-JP" alt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3923928" y="4761148"/>
            <a:ext cx="1173273" cy="13501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 smtClean="0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635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29156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295"/>
    </mc:Choice>
    <mc:Fallback>
      <p:transition spd="slow" advTm="39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of 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pn</a:t>
            </a:r>
            <a:r>
              <a:rPr lang="en-US" altLang="ja-JP" b="1" dirty="0" smtClean="0"/>
              <a:t> &amp; 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latin typeface="+mn-lt"/>
              </a:rPr>
              <a:t>(1405)</a:t>
            </a:r>
            <a:r>
              <a:rPr kumimoji="1" lang="en-US" altLang="ja-JP" b="1" dirty="0" err="1" smtClean="0"/>
              <a:t>pn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9" cy="6055851"/>
          </a:xfrm>
          <a:prstGeom prst="rect">
            <a:avLst/>
          </a:prstGeom>
        </p:spPr>
      </p:pic>
      <p:sp>
        <p:nvSpPr>
          <p:cNvPr id="5" name="Rectangle 5"/>
          <p:cNvSpPr>
            <a:spLocks/>
          </p:cNvSpPr>
          <p:nvPr/>
        </p:nvSpPr>
        <p:spPr bwMode="auto">
          <a:xfrm rot="19417915">
            <a:off x="5284268" y="188140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084168" y="2579487"/>
            <a:ext cx="199605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smtClean="0"/>
              <a:t>(1405)</a:t>
            </a:r>
            <a:r>
              <a:rPr kumimoji="1" lang="en-US" altLang="ja-JP" sz="3200" b="1" dirty="0" err="1" smtClean="0"/>
              <a:t>pn</a:t>
            </a:r>
            <a:endParaRPr kumimoji="1" lang="ja-JP" altLang="en-US" sz="3200" b="1" dirty="0"/>
          </a:p>
        </p:txBody>
      </p:sp>
      <p:cxnSp>
        <p:nvCxnSpPr>
          <p:cNvPr id="8" name="直線矢印コネクタ 7"/>
          <p:cNvCxnSpPr>
            <a:stCxn id="6" idx="2"/>
          </p:cNvCxnSpPr>
          <p:nvPr/>
        </p:nvCxnSpPr>
        <p:spPr>
          <a:xfrm flipH="1">
            <a:off x="5175126" y="3164262"/>
            <a:ext cx="1907072" cy="159688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 smtClean="0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右矢印 13"/>
          <p:cNvSpPr/>
          <p:nvPr/>
        </p:nvSpPr>
        <p:spPr>
          <a:xfrm rot="5400000">
            <a:off x="4153562" y="4013635"/>
            <a:ext cx="715040" cy="553883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err="1" smtClean="0"/>
              <a:t>Kpp</a:t>
            </a:r>
            <a:endParaRPr kumimoji="1" lang="ja-JP" altLang="en-US" sz="1600" b="1" dirty="0"/>
          </a:p>
        </p:txBody>
      </p:sp>
      <p:sp>
        <p:nvSpPr>
          <p:cNvPr id="13" name="テキスト ボックス 12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 smtClean="0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5" name="直線コネクタ 14"/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635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円/楕円 8"/>
          <p:cNvSpPr/>
          <p:nvPr/>
        </p:nvSpPr>
        <p:spPr>
          <a:xfrm>
            <a:off x="2159732" y="3681028"/>
            <a:ext cx="2799370" cy="27003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4788025" y="1401053"/>
            <a:ext cx="2310096" cy="4656239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 smtClean="0"/>
              <a:t>Below the M(</a:t>
            </a:r>
            <a:r>
              <a:rPr kumimoji="1" lang="en-US" altLang="ja-JP" sz="2400" b="1" dirty="0" err="1" smtClean="0"/>
              <a:t>Kpp</a:t>
            </a:r>
            <a:r>
              <a:rPr kumimoji="1" lang="en-US" altLang="ja-JP" sz="2400" b="1" dirty="0" smtClean="0"/>
              <a:t>),</a:t>
            </a:r>
          </a:p>
          <a:p>
            <a:pPr algn="ctr"/>
            <a:r>
              <a:rPr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400" b="1" dirty="0" err="1" smtClean="0">
                <a:solidFill>
                  <a:srgbClr val="FFFF00"/>
                </a:solidFill>
              </a:rPr>
              <a:t>p</a:t>
            </a:r>
            <a:r>
              <a:rPr lang="en-US" altLang="ja-JP" sz="2400" b="1" dirty="0" smtClean="0"/>
              <a:t> and</a:t>
            </a:r>
          </a:p>
          <a:p>
            <a:pPr algn="ctr"/>
            <a:r>
              <a:rPr lang="en-US" altLang="ja-JP" sz="2400" b="1" dirty="0" smtClean="0"/>
              <a:t>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“K</a:t>
            </a:r>
            <a:r>
              <a:rPr lang="en-US" altLang="ja-JP" sz="2400" b="1" baseline="30000" dirty="0" smtClean="0">
                <a:solidFill>
                  <a:srgbClr val="FFFF00"/>
                </a:solidFill>
              </a:rPr>
              <a:t>-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pp”</a:t>
            </a:r>
            <a:r>
              <a:rPr lang="en-US" altLang="ja-JP" sz="2400" b="1" dirty="0" smtClean="0"/>
              <a:t> are the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same order</a:t>
            </a:r>
            <a:r>
              <a:rPr lang="en-US" altLang="ja-JP" sz="2400" b="1" dirty="0" smtClean="0"/>
              <a:t>:</a:t>
            </a:r>
          </a:p>
          <a:p>
            <a:pPr algn="ctr"/>
            <a:r>
              <a:rPr kumimoji="1"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2400" b="1" baseline="-25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400" b="1" baseline="-25000" dirty="0" err="1" smtClean="0"/>
              <a:t>p</a:t>
            </a:r>
            <a:r>
              <a:rPr kumimoji="1" lang="en-US" altLang="ja-JP" sz="2400" b="1" dirty="0" smtClean="0"/>
              <a:t> ~ 10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m</a:t>
            </a:r>
            <a:r>
              <a:rPr kumimoji="1" lang="en-US" altLang="ja-JP" sz="2400" b="1" dirty="0" smtClean="0"/>
              <a:t>b</a:t>
            </a:r>
          </a:p>
          <a:p>
            <a:pPr algn="ctr"/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-25000" dirty="0" smtClean="0"/>
              <a:t>“</a:t>
            </a:r>
            <a:r>
              <a:rPr lang="en-US" altLang="ja-JP" sz="2400" b="1" baseline="-25000" dirty="0" err="1" smtClean="0"/>
              <a:t>Kpp</a:t>
            </a:r>
            <a:r>
              <a:rPr lang="en-US" altLang="ja-JP" sz="2400" b="1" baseline="-25000" dirty="0" smtClean="0"/>
              <a:t>”</a:t>
            </a:r>
            <a:r>
              <a:rPr lang="en-US" altLang="ja-JP" sz="2400" b="1" baseline="-25000" dirty="0" smtClean="0">
                <a:sym typeface="Wingdings" panose="05000000000000000000" pitchFamily="2" charset="2"/>
              </a:rPr>
              <a:t></a:t>
            </a:r>
            <a:r>
              <a:rPr lang="en-US" altLang="ja-JP" sz="2400" b="1" baseline="-250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baseline="-25000" dirty="0" err="1" smtClean="0">
                <a:sym typeface="Wingdings" panose="05000000000000000000" pitchFamily="2" charset="2"/>
              </a:rPr>
              <a:t>p</a:t>
            </a:r>
            <a:r>
              <a:rPr lang="en-US" altLang="ja-JP" sz="2400" b="1" dirty="0" smtClean="0">
                <a:sym typeface="Wingdings" panose="05000000000000000000" pitchFamily="2" charset="2"/>
              </a:rPr>
              <a:t> ~ 10</a:t>
            </a:r>
            <a:r>
              <a:rPr lang="en-US" altLang="ja-JP" sz="24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lang="en-US" altLang="ja-JP" sz="2400" b="1" dirty="0" smtClean="0">
                <a:sym typeface="Wingdings" panose="05000000000000000000" pitchFamily="2" charset="2"/>
              </a:rPr>
              <a:t>b</a:t>
            </a:r>
          </a:p>
          <a:p>
            <a:pPr algn="ctr"/>
            <a:endParaRPr kumimoji="1" lang="en-US" altLang="ja-JP" sz="2400" b="1" dirty="0">
              <a:sym typeface="Wingdings" panose="05000000000000000000" pitchFamily="2" charset="2"/>
            </a:endParaRPr>
          </a:p>
          <a:p>
            <a:pPr algn="ctr"/>
            <a:endParaRPr kumimoji="1" lang="ja-JP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09036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79"/>
    </mc:Choice>
    <mc:Fallback>
      <p:transition spd="slow" advTm="13279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34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of 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pn</a:t>
            </a:r>
            <a:r>
              <a:rPr lang="en-US" altLang="ja-JP" b="1" dirty="0" smtClean="0"/>
              <a:t> &amp; 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latin typeface="+mn-lt"/>
              </a:rPr>
              <a:t>(1405)</a:t>
            </a:r>
            <a:r>
              <a:rPr kumimoji="1" lang="en-US" altLang="ja-JP" b="1" dirty="0" err="1" smtClean="0"/>
              <a:t>pn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9" cy="6055851"/>
          </a:xfrm>
          <a:prstGeom prst="rect">
            <a:avLst/>
          </a:prstGeom>
        </p:spPr>
      </p:pic>
      <p:sp>
        <p:nvSpPr>
          <p:cNvPr id="5" name="Rectangle 5"/>
          <p:cNvSpPr>
            <a:spLocks/>
          </p:cNvSpPr>
          <p:nvPr/>
        </p:nvSpPr>
        <p:spPr bwMode="auto">
          <a:xfrm rot="19417915">
            <a:off x="5284268" y="188140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084168" y="2579487"/>
            <a:ext cx="199605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smtClean="0"/>
              <a:t>(1405)</a:t>
            </a:r>
            <a:r>
              <a:rPr kumimoji="1" lang="en-US" altLang="ja-JP" sz="3200" b="1" dirty="0" err="1" smtClean="0"/>
              <a:t>pn</a:t>
            </a:r>
            <a:endParaRPr kumimoji="1" lang="ja-JP" altLang="en-US" sz="3200" b="1" dirty="0"/>
          </a:p>
        </p:txBody>
      </p:sp>
      <p:cxnSp>
        <p:nvCxnSpPr>
          <p:cNvPr id="8" name="直線矢印コネクタ 7"/>
          <p:cNvCxnSpPr>
            <a:stCxn id="6" idx="2"/>
          </p:cNvCxnSpPr>
          <p:nvPr/>
        </p:nvCxnSpPr>
        <p:spPr>
          <a:xfrm flipH="1">
            <a:off x="5175126" y="3164262"/>
            <a:ext cx="1907072" cy="159688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 smtClean="0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右矢印 13"/>
          <p:cNvSpPr/>
          <p:nvPr/>
        </p:nvSpPr>
        <p:spPr>
          <a:xfrm rot="5400000">
            <a:off x="4153562" y="4013635"/>
            <a:ext cx="715040" cy="553883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err="1" smtClean="0"/>
              <a:t>Kpp</a:t>
            </a:r>
            <a:endParaRPr kumimoji="1" lang="ja-JP" altLang="en-US" sz="1600" b="1" dirty="0"/>
          </a:p>
        </p:txBody>
      </p:sp>
      <p:sp>
        <p:nvSpPr>
          <p:cNvPr id="15" name="テキスト ボックス 14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 smtClean="0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635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12"/>
          <p:cNvSpPr/>
          <p:nvPr/>
        </p:nvSpPr>
        <p:spPr>
          <a:xfrm>
            <a:off x="4463988" y="1340768"/>
            <a:ext cx="2799370" cy="494093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2265106" y="1401052"/>
            <a:ext cx="2558922" cy="4656239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 dirty="0" smtClean="0"/>
              <a:t>Above the M(</a:t>
            </a:r>
            <a:r>
              <a:rPr kumimoji="1" lang="en-US" altLang="ja-JP" sz="2400" b="1" dirty="0" err="1" smtClean="0"/>
              <a:t>Kpp</a:t>
            </a:r>
            <a:r>
              <a:rPr kumimoji="1" lang="en-US" altLang="ja-JP" sz="2400" b="1" dirty="0" smtClean="0"/>
              <a:t>),</a:t>
            </a:r>
          </a:p>
          <a:p>
            <a:pPr algn="ctr"/>
            <a:r>
              <a:rPr lang="en-US" altLang="ja-JP" sz="2400" b="1" dirty="0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(1405)p</a:t>
            </a:r>
            <a:r>
              <a:rPr lang="en-US" altLang="ja-JP" sz="2400" b="1" dirty="0" smtClean="0"/>
              <a:t> is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dominant</a:t>
            </a:r>
            <a:r>
              <a:rPr lang="en-US" altLang="ja-JP" sz="2400" b="1" dirty="0" smtClean="0"/>
              <a:t>:</a:t>
            </a:r>
          </a:p>
          <a:p>
            <a:pPr algn="ctr"/>
            <a:r>
              <a:rPr lang="en-US" altLang="ja-JP" sz="2400" b="1" dirty="0" err="1" smtClean="0">
                <a:latin typeface="Symbol" panose="05050102010706020507" pitchFamily="18" charset="2"/>
              </a:rPr>
              <a:t>s</a:t>
            </a:r>
            <a:r>
              <a:rPr lang="en-US" altLang="ja-JP" sz="2400" b="1" baseline="-250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b="1" baseline="-25000" dirty="0" smtClean="0">
                <a:latin typeface="Symbol" panose="05050102010706020507" pitchFamily="18" charset="2"/>
              </a:rPr>
              <a:t>(</a:t>
            </a:r>
            <a:r>
              <a:rPr lang="en-US" altLang="ja-JP" sz="2400" b="1" baseline="-25000" dirty="0" smtClean="0"/>
              <a:t>1405)p</a:t>
            </a:r>
            <a:r>
              <a:rPr lang="en-US" altLang="ja-JP" sz="2400" b="1" dirty="0" smtClean="0"/>
              <a:t> </a:t>
            </a:r>
            <a:r>
              <a:rPr lang="en-US" altLang="ja-JP" sz="2400" b="1" dirty="0"/>
              <a:t>~ </a:t>
            </a:r>
            <a:r>
              <a:rPr lang="en-US" altLang="ja-JP" sz="2400" b="1" dirty="0" smtClean="0"/>
              <a:t>240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m</a:t>
            </a:r>
            <a:r>
              <a:rPr lang="en-US" altLang="ja-JP" sz="2400" b="1" dirty="0" smtClean="0"/>
              <a:t>b</a:t>
            </a:r>
            <a:endParaRPr lang="en-US" altLang="ja-JP" sz="2400" b="1" dirty="0"/>
          </a:p>
        </p:txBody>
      </p:sp>
    </p:spTree>
    <p:extLst>
      <p:ext uri="{BB962C8B-B14F-4D97-AF65-F5344CB8AC3E}">
        <p14:creationId xmlns:p14="http://schemas.microsoft.com/office/powerpoint/2010/main" val="323617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7"/>
    </mc:Choice>
    <mc:Fallback>
      <p:transition spd="slow" advTm="587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9" cy="605585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35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of 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pn</a:t>
            </a:r>
            <a:r>
              <a:rPr lang="en-US" altLang="ja-JP" b="1" dirty="0" smtClean="0"/>
              <a:t> &amp; 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latin typeface="+mn-lt"/>
              </a:rPr>
              <a:t>(1405)</a:t>
            </a:r>
            <a:r>
              <a:rPr kumimoji="1" lang="en-US" altLang="ja-JP" b="1" dirty="0" err="1" smtClean="0"/>
              <a:t>pn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5" name="Rectangle 5"/>
          <p:cNvSpPr>
            <a:spLocks/>
          </p:cNvSpPr>
          <p:nvPr/>
        </p:nvSpPr>
        <p:spPr bwMode="auto">
          <a:xfrm rot="19417915">
            <a:off x="5284268" y="188140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28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084168" y="2579487"/>
            <a:ext cx="199605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smtClean="0"/>
              <a:t>(1405)</a:t>
            </a:r>
            <a:r>
              <a:rPr kumimoji="1" lang="en-US" altLang="ja-JP" sz="3200" b="1" dirty="0" err="1" smtClean="0"/>
              <a:t>pn</a:t>
            </a:r>
            <a:endParaRPr kumimoji="1" lang="ja-JP" altLang="en-US" sz="3200" b="1" dirty="0"/>
          </a:p>
        </p:txBody>
      </p:sp>
      <p:cxnSp>
        <p:nvCxnSpPr>
          <p:cNvPr id="8" name="直線矢印コネクタ 7"/>
          <p:cNvCxnSpPr>
            <a:stCxn id="6" idx="2"/>
          </p:cNvCxnSpPr>
          <p:nvPr/>
        </p:nvCxnSpPr>
        <p:spPr>
          <a:xfrm flipH="1">
            <a:off x="5175126" y="3164262"/>
            <a:ext cx="1907072" cy="159688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 smtClean="0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右矢印 13"/>
          <p:cNvSpPr/>
          <p:nvPr/>
        </p:nvSpPr>
        <p:spPr>
          <a:xfrm rot="5400000">
            <a:off x="4153562" y="4013635"/>
            <a:ext cx="715040" cy="553883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err="1" smtClean="0"/>
              <a:t>Kpp</a:t>
            </a:r>
            <a:endParaRPr kumimoji="1" lang="ja-JP" altLang="en-US" sz="1600" b="1" dirty="0"/>
          </a:p>
        </p:txBody>
      </p:sp>
      <p:sp>
        <p:nvSpPr>
          <p:cNvPr id="7" name="右矢印 6"/>
          <p:cNvSpPr/>
          <p:nvPr/>
        </p:nvSpPr>
        <p:spPr>
          <a:xfrm>
            <a:off x="4896036" y="3054691"/>
            <a:ext cx="3348372" cy="2196244"/>
          </a:xfrm>
          <a:prstGeom prst="rightArrow">
            <a:avLst/>
          </a:prstGeom>
          <a:solidFill>
            <a:srgbClr val="FF0000">
              <a:alpha val="9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テキスト ボックス 8"/>
              <p:cNvSpPr txBox="1"/>
              <p:nvPr/>
            </p:nvSpPr>
            <p:spPr>
              <a:xfrm>
                <a:off x="4944623" y="3992962"/>
                <a:ext cx="31197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ja-JP" alt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𝐊</m:t>
                        </m:r>
                      </m:e>
                    </m:acc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kumimoji="1" lang="en-US" altLang="ja-JP" sz="24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kumimoji="1" lang="en-US" altLang="ja-JP" sz="24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𝐩𝐩</m:t>
                            </m:r>
                          </m:e>
                        </m:d>
                      </m:e>
                      <m:sub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𝐑</m:t>
                        </m:r>
                      </m:sub>
                    </m:sSub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kumimoji="1" lang="ja-JP" altLang="en-US" sz="2400" b="1" dirty="0" smtClean="0">
                    <a:solidFill>
                      <a:schemeClr val="bg1"/>
                    </a:solidFill>
                  </a:rPr>
                  <a:t> </a:t>
                </a:r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“</a:t>
                </a:r>
                <a:r>
                  <a:rPr kumimoji="1" lang="en-US" altLang="ja-JP" sz="2800" b="1" dirty="0" err="1" smtClean="0">
                    <a:solidFill>
                      <a:schemeClr val="bg1"/>
                    </a:solidFill>
                  </a:rPr>
                  <a:t>K</a:t>
                </a:r>
                <a:r>
                  <a:rPr kumimoji="1" lang="en-US" altLang="ja-JP" sz="2800" b="1" baseline="30000" dirty="0" err="1" smtClean="0">
                    <a:solidFill>
                      <a:schemeClr val="bg1"/>
                    </a:solidFill>
                  </a:rPr>
                  <a:t>-</a:t>
                </a:r>
                <a:r>
                  <a:rPr kumimoji="1" lang="en-US" altLang="ja-JP" sz="2800" b="1" dirty="0" err="1" smtClean="0">
                    <a:solidFill>
                      <a:schemeClr val="bg1"/>
                    </a:solidFill>
                  </a:rPr>
                  <a:t>p”+p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623" y="3992962"/>
                <a:ext cx="3119765" cy="523220"/>
              </a:xfrm>
              <a:prstGeom prst="rect">
                <a:avLst/>
              </a:prstGeom>
              <a:blipFill rotWithShape="1">
                <a:blip r:embed="rId4"/>
                <a:stretch>
                  <a:fillRect t="-10465" r="-2734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テキスト ボックス 9"/>
          <p:cNvSpPr txBox="1"/>
          <p:nvPr/>
        </p:nvSpPr>
        <p:spPr>
          <a:xfrm>
            <a:off x="6450224" y="4365104"/>
            <a:ext cx="1398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1600" i="1" dirty="0" smtClean="0">
                <a:solidFill>
                  <a:schemeClr val="bg1"/>
                </a:solidFill>
              </a:rPr>
              <a:t>(1405)=“K</a:t>
            </a:r>
            <a:r>
              <a:rPr kumimoji="1" lang="en-US" altLang="ja-JP" sz="1600" i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1600" i="1" dirty="0" smtClean="0">
                <a:solidFill>
                  <a:schemeClr val="bg1"/>
                </a:solidFill>
              </a:rPr>
              <a:t>p”</a:t>
            </a:r>
            <a:endParaRPr kumimoji="1"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842893" y="3738518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chemeClr val="bg1"/>
                </a:solidFill>
              </a:rPr>
              <a:t>on-shell</a:t>
            </a:r>
            <a:endParaRPr kumimoji="1" lang="ja-JP" altLang="en-US" i="1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 smtClean="0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9" name="直線コネクタ 18"/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101600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右矢印 14"/>
          <p:cNvSpPr/>
          <p:nvPr/>
        </p:nvSpPr>
        <p:spPr>
          <a:xfrm rot="10800000">
            <a:off x="1403649" y="3054691"/>
            <a:ext cx="3348372" cy="2196244"/>
          </a:xfrm>
          <a:prstGeom prst="rightArrow">
            <a:avLst/>
          </a:prstGeom>
          <a:solidFill>
            <a:srgbClr val="0070C0">
              <a:alpha val="90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655676" y="3738518"/>
            <a:ext cx="940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chemeClr val="bg1"/>
                </a:solidFill>
              </a:rPr>
              <a:t>off-shell</a:t>
            </a:r>
            <a:endParaRPr kumimoji="1" lang="ja-JP" altLang="en-US" i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1835696" y="3969060"/>
                <a:ext cx="294022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ja-JP" altLang="en-US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𝐊</m:t>
                        </m:r>
                      </m:e>
                    </m:acc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bPr>
                      <m:e>
                        <m:d>
                          <m:dPr>
                            <m:ctrlPr>
                              <a:rPr kumimoji="1" lang="en-US" altLang="ja-JP" sz="2400" b="1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kumimoji="1" lang="en-US" altLang="ja-JP" sz="24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𝐩𝐩</m:t>
                            </m:r>
                          </m:e>
                        </m:d>
                      </m:e>
                      <m:sub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𝐑</m:t>
                        </m:r>
                      </m:sub>
                    </m:sSub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kumimoji="1" lang="ja-JP" altLang="en-US" sz="2400" b="1" dirty="0" smtClean="0">
                    <a:solidFill>
                      <a:schemeClr val="bg1"/>
                    </a:solidFill>
                  </a:rPr>
                  <a:t> </a:t>
                </a:r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“K</a:t>
                </a:r>
                <a:r>
                  <a:rPr kumimoji="1" lang="en-US" altLang="ja-JP" sz="2800" b="1" baseline="30000" dirty="0" smtClean="0">
                    <a:solidFill>
                      <a:schemeClr val="bg1"/>
                    </a:solidFill>
                  </a:rPr>
                  <a:t>-</a:t>
                </a:r>
                <a:r>
                  <a:rPr kumimoji="1" lang="en-US" altLang="ja-JP" sz="2800" b="1" dirty="0" smtClean="0">
                    <a:solidFill>
                      <a:schemeClr val="bg1"/>
                    </a:solidFill>
                  </a:rPr>
                  <a:t>pp”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3969060"/>
                <a:ext cx="2940228" cy="523220"/>
              </a:xfrm>
              <a:prstGeom prst="rect">
                <a:avLst/>
              </a:prstGeom>
              <a:blipFill rotWithShape="1">
                <a:blip r:embed="rId5"/>
                <a:stretch>
                  <a:fillRect t="-10465" r="-3112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3" name="グループ化 132"/>
          <p:cNvGrpSpPr/>
          <p:nvPr/>
        </p:nvGrpSpPr>
        <p:grpSpPr>
          <a:xfrm>
            <a:off x="57328" y="165196"/>
            <a:ext cx="1850376" cy="3556886"/>
            <a:chOff x="57328" y="165196"/>
            <a:chExt cx="1850376" cy="3556886"/>
          </a:xfrm>
        </p:grpSpPr>
        <p:grpSp>
          <p:nvGrpSpPr>
            <p:cNvPr id="126" name="グループ化 125"/>
            <p:cNvGrpSpPr/>
            <p:nvPr/>
          </p:nvGrpSpPr>
          <p:grpSpPr>
            <a:xfrm>
              <a:off x="57328" y="165196"/>
              <a:ext cx="1850376" cy="3556886"/>
              <a:chOff x="0" y="165196"/>
              <a:chExt cx="1850376" cy="3556886"/>
            </a:xfrm>
          </p:grpSpPr>
          <p:grpSp>
            <p:nvGrpSpPr>
              <p:cNvPr id="87" name="グループ化 86"/>
              <p:cNvGrpSpPr/>
              <p:nvPr/>
            </p:nvGrpSpPr>
            <p:grpSpPr>
              <a:xfrm>
                <a:off x="0" y="165196"/>
                <a:ext cx="1850376" cy="3556886"/>
                <a:chOff x="6731948" y="1484784"/>
                <a:chExt cx="2304548" cy="4429918"/>
              </a:xfrm>
            </p:grpSpPr>
            <p:sp>
              <p:nvSpPr>
                <p:cNvPr id="88" name="正方形/長方形 87"/>
                <p:cNvSpPr/>
                <p:nvPr/>
              </p:nvSpPr>
              <p:spPr>
                <a:xfrm>
                  <a:off x="6731948" y="1484784"/>
                  <a:ext cx="2304548" cy="442991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89" name="グループ化 88"/>
                <p:cNvGrpSpPr/>
                <p:nvPr/>
              </p:nvGrpSpPr>
              <p:grpSpPr>
                <a:xfrm>
                  <a:off x="6731948" y="1487620"/>
                  <a:ext cx="2265506" cy="3878013"/>
                  <a:chOff x="6842998" y="1630210"/>
                  <a:chExt cx="2265506" cy="3878013"/>
                </a:xfrm>
              </p:grpSpPr>
              <p:grpSp>
                <p:nvGrpSpPr>
                  <p:cNvPr id="91" name="グループ化 90"/>
                  <p:cNvGrpSpPr/>
                  <p:nvPr/>
                </p:nvGrpSpPr>
                <p:grpSpPr>
                  <a:xfrm>
                    <a:off x="6842998" y="1630210"/>
                    <a:ext cx="2109105" cy="1042706"/>
                    <a:chOff x="1493658" y="971932"/>
                    <a:chExt cx="2109105" cy="1042706"/>
                  </a:xfrm>
                </p:grpSpPr>
                <p:sp>
                  <p:nvSpPr>
                    <p:cNvPr id="114" name="円/楕円 113"/>
                    <p:cNvSpPr/>
                    <p:nvPr/>
                  </p:nvSpPr>
                  <p:spPr>
                    <a:xfrm>
                      <a:off x="3208158" y="1355288"/>
                      <a:ext cx="357187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5" name="円/楕円 114"/>
                    <p:cNvSpPr/>
                    <p:nvPr/>
                  </p:nvSpPr>
                  <p:spPr>
                    <a:xfrm>
                      <a:off x="2993845" y="1498163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6" name="円/楕円 115"/>
                    <p:cNvSpPr/>
                    <p:nvPr/>
                  </p:nvSpPr>
                  <p:spPr>
                    <a:xfrm>
                      <a:off x="1707970" y="1426725"/>
                      <a:ext cx="214313" cy="214313"/>
                    </a:xfrm>
                    <a:prstGeom prst="ellipse">
                      <a:avLst/>
                    </a:prstGeom>
                    <a:solidFill>
                      <a:srgbClr val="00B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17" name="直線矢印コネクタ 116"/>
                    <p:cNvCxnSpPr/>
                    <p:nvPr/>
                  </p:nvCxnSpPr>
                  <p:spPr>
                    <a:xfrm>
                      <a:off x="1922283" y="1534675"/>
                      <a:ext cx="500062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8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493658" y="1069538"/>
                      <a:ext cx="37542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 smtClean="0">
                          <a:latin typeface="Calibri" pitchFamily="34" charset="0"/>
                        </a:rPr>
                        <a:t>K-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9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973090" y="971932"/>
                      <a:ext cx="522900" cy="36933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baseline="30000" dirty="0" smtClean="0">
                          <a:latin typeface="Calibri" pitchFamily="34" charset="0"/>
                        </a:rPr>
                        <a:t>3</a:t>
                      </a:r>
                      <a:r>
                        <a:rPr lang="en-US" altLang="ja-JP" dirty="0" smtClean="0">
                          <a:latin typeface="Calibri" pitchFamily="34" charset="0"/>
                        </a:rPr>
                        <a:t>He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0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05306" y="1645306"/>
                      <a:ext cx="918778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 smtClean="0">
                          <a:latin typeface="Calibri" pitchFamily="34" charset="0"/>
                        </a:rPr>
                        <a:t>1 GeV/c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1" name="円/楕円 120"/>
                    <p:cNvSpPr/>
                    <p:nvPr/>
                  </p:nvSpPr>
                  <p:spPr>
                    <a:xfrm>
                      <a:off x="3245575" y="1582744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92" name="グループ化 91"/>
                  <p:cNvGrpSpPr/>
                  <p:nvPr/>
                </p:nvGrpSpPr>
                <p:grpSpPr>
                  <a:xfrm>
                    <a:off x="6952786" y="4649355"/>
                    <a:ext cx="2003335" cy="858868"/>
                    <a:chOff x="724448" y="3273366"/>
                    <a:chExt cx="2003335" cy="858868"/>
                  </a:xfrm>
                </p:grpSpPr>
                <p:sp>
                  <p:nvSpPr>
                    <p:cNvPr id="105" name="円/楕円 104"/>
                    <p:cNvSpPr/>
                    <p:nvPr/>
                  </p:nvSpPr>
                  <p:spPr>
                    <a:xfrm>
                      <a:off x="1826889" y="3775047"/>
                      <a:ext cx="357188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06" name="直線矢印コネクタ 105"/>
                    <p:cNvCxnSpPr/>
                    <p:nvPr/>
                  </p:nvCxnSpPr>
                  <p:spPr>
                    <a:xfrm>
                      <a:off x="2193122" y="3952847"/>
                      <a:ext cx="534661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7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57089" y="3548034"/>
                      <a:ext cx="306388" cy="3698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n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2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24448" y="3273366"/>
                      <a:ext cx="1010608" cy="45998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b="1" i="1" dirty="0" smtClean="0">
                          <a:latin typeface="Calibri" pitchFamily="34" charset="0"/>
                        </a:rPr>
                        <a:t>“K</a:t>
                      </a:r>
                      <a:r>
                        <a:rPr lang="en-US" altLang="ja-JP" b="1" i="1" baseline="30000" dirty="0" smtClean="0">
                          <a:latin typeface="Calibri" pitchFamily="34" charset="0"/>
                        </a:rPr>
                        <a:t>-</a:t>
                      </a:r>
                      <a:r>
                        <a:rPr lang="en-US" altLang="ja-JP" b="1" i="1" dirty="0" smtClean="0">
                          <a:latin typeface="Calibri" pitchFamily="34" charset="0"/>
                        </a:rPr>
                        <a:t>pp”</a:t>
                      </a:r>
                      <a:endParaRPr lang="ja-JP" altLang="en-US" b="1" i="1" dirty="0"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93" name="グループ化 92"/>
                  <p:cNvGrpSpPr/>
                  <p:nvPr/>
                </p:nvGrpSpPr>
                <p:grpSpPr>
                  <a:xfrm>
                    <a:off x="6954917" y="2986046"/>
                    <a:ext cx="2153587" cy="1208330"/>
                    <a:chOff x="5082709" y="897814"/>
                    <a:chExt cx="2153587" cy="1208330"/>
                  </a:xfrm>
                </p:grpSpPr>
                <p:sp>
                  <p:nvSpPr>
                    <p:cNvPr id="96" name="円/楕円 95"/>
                    <p:cNvSpPr/>
                    <p:nvPr/>
                  </p:nvSpPr>
                  <p:spPr>
                    <a:xfrm>
                      <a:off x="6303044" y="1434787"/>
                      <a:ext cx="357188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97" name="直線矢印コネクタ 96"/>
                    <p:cNvCxnSpPr/>
                    <p:nvPr/>
                  </p:nvCxnSpPr>
                  <p:spPr>
                    <a:xfrm>
                      <a:off x="6696236" y="1612587"/>
                      <a:ext cx="540060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8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569868" y="1207774"/>
                      <a:ext cx="306388" cy="3698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n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9" name="円/楕円 98"/>
                    <p:cNvSpPr/>
                    <p:nvPr/>
                  </p:nvSpPr>
                  <p:spPr>
                    <a:xfrm>
                      <a:off x="5376754" y="1602655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0" name="テキスト ボックス 96"/>
                    <p:cNvSpPr txBox="1"/>
                    <p:nvPr/>
                  </p:nvSpPr>
                  <p:spPr>
                    <a:xfrm>
                      <a:off x="5082709" y="897814"/>
                      <a:ext cx="306494" cy="3693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 smtClean="0"/>
                        <a:t>p</a:t>
                      </a:r>
                      <a:endParaRPr lang="ja-JP" altLang="en-US" baseline="-25000" dirty="0"/>
                    </a:p>
                  </p:txBody>
                </p:sp>
                <p:sp>
                  <p:nvSpPr>
                    <p:cNvPr id="101" name="円/楕円 100"/>
                    <p:cNvSpPr/>
                    <p:nvPr/>
                  </p:nvSpPr>
                  <p:spPr>
                    <a:xfrm>
                      <a:off x="5229577" y="1307617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2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627905" y="1736812"/>
                      <a:ext cx="30649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p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cxnSp>
                  <p:nvCxnSpPr>
                    <p:cNvPr id="103" name="直線矢印コネクタ 102"/>
                    <p:cNvCxnSpPr/>
                    <p:nvPr/>
                  </p:nvCxnSpPr>
                  <p:spPr>
                    <a:xfrm flipH="1">
                      <a:off x="5794230" y="1610999"/>
                      <a:ext cx="188579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4" name="円/楕円 103"/>
                    <p:cNvSpPr/>
                    <p:nvPr/>
                  </p:nvSpPr>
                  <p:spPr>
                    <a:xfrm>
                      <a:off x="6003375" y="1486495"/>
                      <a:ext cx="214313" cy="214313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softEdge rad="25400"/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94" name="下矢印 93"/>
                  <p:cNvSpPr/>
                  <p:nvPr/>
                </p:nvSpPr>
                <p:spPr>
                  <a:xfrm>
                    <a:off x="7676604" y="2831784"/>
                    <a:ext cx="645826" cy="489204"/>
                  </a:xfrm>
                  <a:prstGeom prst="downArrow">
                    <a:avLst/>
                  </a:prstGeom>
                  <a:noFill/>
                  <a:ln w="508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anose="05050102010706020507" pitchFamily="18" charset="2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95" name="下矢印 94"/>
                  <p:cNvSpPr/>
                  <p:nvPr/>
                </p:nvSpPr>
                <p:spPr>
                  <a:xfrm>
                    <a:off x="7676604" y="4199936"/>
                    <a:ext cx="645826" cy="489204"/>
                  </a:xfrm>
                  <a:prstGeom prst="downArrow">
                    <a:avLst/>
                  </a:prstGeom>
                  <a:noFill/>
                  <a:ln w="508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anose="05050102010706020507" pitchFamily="18" charset="2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90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7493614" y="3116690"/>
                  <a:ext cx="581368" cy="4599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>
                      <a:latin typeface="Calibri" pitchFamily="34" charset="0"/>
                    </a:rPr>
                    <a:t>‘K</a:t>
                  </a:r>
                  <a:r>
                    <a:rPr lang="en-US" altLang="ja-JP" baseline="30000" dirty="0" smtClean="0">
                      <a:latin typeface="Calibri" pitchFamily="34" charset="0"/>
                    </a:rPr>
                    <a:t>-</a:t>
                  </a:r>
                  <a:r>
                    <a:rPr lang="en-US" altLang="ja-JP" dirty="0" smtClean="0">
                      <a:latin typeface="Calibri" pitchFamily="34" charset="0"/>
                    </a:rPr>
                    <a:t>’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</p:grpSp>
          <p:cxnSp>
            <p:nvCxnSpPr>
              <p:cNvPr id="124" name="直線矢印コネクタ 123"/>
              <p:cNvCxnSpPr/>
              <p:nvPr/>
            </p:nvCxnSpPr>
            <p:spPr>
              <a:xfrm flipH="1">
                <a:off x="20546" y="3161987"/>
                <a:ext cx="30306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円/楕円 126"/>
            <p:cNvSpPr/>
            <p:nvPr/>
          </p:nvSpPr>
          <p:spPr>
            <a:xfrm>
              <a:off x="432777" y="3106202"/>
              <a:ext cx="286795" cy="286794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8" name="円/楕円 127"/>
            <p:cNvSpPr/>
            <p:nvPr/>
          </p:nvSpPr>
          <p:spPr>
            <a:xfrm>
              <a:off x="431692" y="2947282"/>
              <a:ext cx="286795" cy="286794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円/楕円 128"/>
            <p:cNvSpPr/>
            <p:nvPr/>
          </p:nvSpPr>
          <p:spPr>
            <a:xfrm>
              <a:off x="503548" y="3115330"/>
              <a:ext cx="172077" cy="17207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2" name="グループ化 131"/>
          <p:cNvGrpSpPr/>
          <p:nvPr/>
        </p:nvGrpSpPr>
        <p:grpSpPr>
          <a:xfrm>
            <a:off x="7186123" y="162919"/>
            <a:ext cx="1850377" cy="3596442"/>
            <a:chOff x="7186123" y="162919"/>
            <a:chExt cx="1850377" cy="3596442"/>
          </a:xfrm>
        </p:grpSpPr>
        <p:grpSp>
          <p:nvGrpSpPr>
            <p:cNvPr id="52" name="グループ化 51"/>
            <p:cNvGrpSpPr/>
            <p:nvPr/>
          </p:nvGrpSpPr>
          <p:grpSpPr>
            <a:xfrm>
              <a:off x="7186123" y="162919"/>
              <a:ext cx="1850377" cy="3596442"/>
              <a:chOff x="6731948" y="1484784"/>
              <a:chExt cx="2304548" cy="4479183"/>
            </a:xfrm>
          </p:grpSpPr>
          <p:sp>
            <p:nvSpPr>
              <p:cNvPr id="53" name="正方形/長方形 52"/>
              <p:cNvSpPr/>
              <p:nvPr/>
            </p:nvSpPr>
            <p:spPr>
              <a:xfrm>
                <a:off x="6731948" y="1484784"/>
                <a:ext cx="2304548" cy="44299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54" name="グループ化 53"/>
              <p:cNvGrpSpPr/>
              <p:nvPr/>
            </p:nvGrpSpPr>
            <p:grpSpPr>
              <a:xfrm>
                <a:off x="6731948" y="1487620"/>
                <a:ext cx="2265506" cy="4476347"/>
                <a:chOff x="6842998" y="1630210"/>
                <a:chExt cx="2265506" cy="4476347"/>
              </a:xfrm>
            </p:grpSpPr>
            <p:grpSp>
              <p:nvGrpSpPr>
                <p:cNvPr id="56" name="グループ化 55"/>
                <p:cNvGrpSpPr/>
                <p:nvPr/>
              </p:nvGrpSpPr>
              <p:grpSpPr>
                <a:xfrm>
                  <a:off x="6842998" y="1630210"/>
                  <a:ext cx="2109105" cy="1042706"/>
                  <a:chOff x="1493658" y="971932"/>
                  <a:chExt cx="2109105" cy="1042706"/>
                </a:xfrm>
              </p:grpSpPr>
              <p:sp>
                <p:nvSpPr>
                  <p:cNvPr id="79" name="円/楕円 78"/>
                  <p:cNvSpPr/>
                  <p:nvPr/>
                </p:nvSpPr>
                <p:spPr>
                  <a:xfrm>
                    <a:off x="3208158" y="1355288"/>
                    <a:ext cx="357187" cy="357187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0" name="円/楕円 79"/>
                  <p:cNvSpPr/>
                  <p:nvPr/>
                </p:nvSpPr>
                <p:spPr>
                  <a:xfrm>
                    <a:off x="2993845" y="1498163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円/楕円 80"/>
                  <p:cNvSpPr/>
                  <p:nvPr/>
                </p:nvSpPr>
                <p:spPr>
                  <a:xfrm>
                    <a:off x="1707970" y="1426725"/>
                    <a:ext cx="214313" cy="214313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82" name="直線矢印コネクタ 81"/>
                  <p:cNvCxnSpPr/>
                  <p:nvPr/>
                </p:nvCxnSpPr>
                <p:spPr>
                  <a:xfrm>
                    <a:off x="1922283" y="1534675"/>
                    <a:ext cx="500062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3" name="テキスト ボックス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93658" y="1069538"/>
                    <a:ext cx="37542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 smtClean="0">
                        <a:latin typeface="Calibri" pitchFamily="34" charset="0"/>
                      </a:rPr>
                      <a:t>K-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84" name="テキスト ボックス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3090" y="971932"/>
                    <a:ext cx="522900" cy="3693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baseline="30000" dirty="0" smtClean="0">
                        <a:latin typeface="Calibri" pitchFamily="34" charset="0"/>
                      </a:rPr>
                      <a:t>3</a:t>
                    </a:r>
                    <a:r>
                      <a:rPr lang="en-US" altLang="ja-JP" dirty="0" smtClean="0">
                        <a:latin typeface="Calibri" pitchFamily="34" charset="0"/>
                      </a:rPr>
                      <a:t>He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85" name="テキスト ボックス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05306" y="1645306"/>
                    <a:ext cx="9187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 smtClean="0">
                        <a:latin typeface="Calibri" pitchFamily="34" charset="0"/>
                      </a:rPr>
                      <a:t>1 GeV/c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86" name="円/楕円 85"/>
                  <p:cNvSpPr/>
                  <p:nvPr/>
                </p:nvSpPr>
                <p:spPr>
                  <a:xfrm>
                    <a:off x="3245575" y="1582744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57" name="グループ化 56"/>
                <p:cNvGrpSpPr/>
                <p:nvPr/>
              </p:nvGrpSpPr>
              <p:grpSpPr>
                <a:xfrm>
                  <a:off x="7062929" y="4465803"/>
                  <a:ext cx="1893192" cy="1640754"/>
                  <a:chOff x="834591" y="3089814"/>
                  <a:chExt cx="1893192" cy="1640754"/>
                </a:xfrm>
              </p:grpSpPr>
              <p:sp>
                <p:nvSpPr>
                  <p:cNvPr id="70" name="円/楕円 69"/>
                  <p:cNvSpPr/>
                  <p:nvPr/>
                </p:nvSpPr>
                <p:spPr>
                  <a:xfrm>
                    <a:off x="1826889" y="3775047"/>
                    <a:ext cx="357188" cy="357187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71" name="直線矢印コネクタ 70"/>
                  <p:cNvCxnSpPr/>
                  <p:nvPr/>
                </p:nvCxnSpPr>
                <p:spPr>
                  <a:xfrm>
                    <a:off x="2193122" y="3952847"/>
                    <a:ext cx="534661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57089" y="3548034"/>
                    <a:ext cx="306388" cy="3698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n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73" name="円/楕円 72"/>
                  <p:cNvSpPr/>
                  <p:nvPr/>
                </p:nvSpPr>
                <p:spPr>
                  <a:xfrm>
                    <a:off x="1278051" y="3493171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4" name="テキスト ボックス 96"/>
                  <p:cNvSpPr txBox="1"/>
                  <p:nvPr/>
                </p:nvSpPr>
                <p:spPr>
                  <a:xfrm>
                    <a:off x="1038964" y="4270584"/>
                    <a:ext cx="848894" cy="45998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b="1" i="1" dirty="0" smtClean="0"/>
                      <a:t>“</a:t>
                    </a:r>
                    <a:r>
                      <a:rPr lang="en-US" altLang="ja-JP" b="1" i="1" dirty="0"/>
                      <a:t>K</a:t>
                    </a:r>
                    <a:r>
                      <a:rPr lang="en-US" altLang="ja-JP" b="1" i="1" baseline="30000" dirty="0"/>
                      <a:t>-</a:t>
                    </a:r>
                    <a:r>
                      <a:rPr lang="en-US" altLang="ja-JP" b="1" i="1" dirty="0"/>
                      <a:t>p”</a:t>
                    </a:r>
                    <a:endParaRPr lang="ja-JP" altLang="en-US" b="1" i="1" baseline="-25000" dirty="0"/>
                  </a:p>
                </p:txBody>
              </p:sp>
              <p:cxnSp>
                <p:nvCxnSpPr>
                  <p:cNvPr id="75" name="直線矢印コネクタ 74"/>
                  <p:cNvCxnSpPr/>
                  <p:nvPr/>
                </p:nvCxnSpPr>
                <p:spPr>
                  <a:xfrm flipH="1" flipV="1">
                    <a:off x="941562" y="3431853"/>
                    <a:ext cx="324036" cy="17323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60245" y="3089814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cxnSp>
                <p:nvCxnSpPr>
                  <p:cNvPr id="78" name="直線矢印コネクタ 77"/>
                  <p:cNvCxnSpPr/>
                  <p:nvPr/>
                </p:nvCxnSpPr>
                <p:spPr>
                  <a:xfrm flipH="1">
                    <a:off x="834591" y="4247254"/>
                    <a:ext cx="452703" cy="225862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8" name="グループ化 57"/>
                <p:cNvGrpSpPr/>
                <p:nvPr/>
              </p:nvGrpSpPr>
              <p:grpSpPr>
                <a:xfrm>
                  <a:off x="6954917" y="2986046"/>
                  <a:ext cx="2153587" cy="1208330"/>
                  <a:chOff x="5082709" y="897814"/>
                  <a:chExt cx="2153587" cy="1208330"/>
                </a:xfrm>
              </p:grpSpPr>
              <p:sp>
                <p:nvSpPr>
                  <p:cNvPr id="61" name="円/楕円 60"/>
                  <p:cNvSpPr/>
                  <p:nvPr/>
                </p:nvSpPr>
                <p:spPr>
                  <a:xfrm>
                    <a:off x="6303044" y="1434787"/>
                    <a:ext cx="357188" cy="357187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62" name="直線矢印コネクタ 61"/>
                  <p:cNvCxnSpPr/>
                  <p:nvPr/>
                </p:nvCxnSpPr>
                <p:spPr>
                  <a:xfrm>
                    <a:off x="6696236" y="1612587"/>
                    <a:ext cx="540060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3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569868" y="1207774"/>
                    <a:ext cx="306388" cy="3698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n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sp>
                <p:nvSpPr>
                  <p:cNvPr id="64" name="円/楕円 63"/>
                  <p:cNvSpPr/>
                  <p:nvPr/>
                </p:nvSpPr>
                <p:spPr>
                  <a:xfrm>
                    <a:off x="5376754" y="1602655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テキスト ボックス 96"/>
                  <p:cNvSpPr txBox="1"/>
                  <p:nvPr/>
                </p:nvSpPr>
                <p:spPr>
                  <a:xfrm>
                    <a:off x="5082709" y="897814"/>
                    <a:ext cx="306494" cy="36933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 smtClean="0"/>
                      <a:t>p</a:t>
                    </a:r>
                    <a:endParaRPr lang="ja-JP" altLang="en-US" baseline="-25000" dirty="0"/>
                  </a:p>
                </p:txBody>
              </p:sp>
              <p:sp>
                <p:nvSpPr>
                  <p:cNvPr id="66" name="円/楕円 65"/>
                  <p:cNvSpPr/>
                  <p:nvPr/>
                </p:nvSpPr>
                <p:spPr>
                  <a:xfrm>
                    <a:off x="5229577" y="1307617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27905" y="1736812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cxnSp>
                <p:nvCxnSpPr>
                  <p:cNvPr id="68" name="直線矢印コネクタ 67"/>
                  <p:cNvCxnSpPr/>
                  <p:nvPr/>
                </p:nvCxnSpPr>
                <p:spPr>
                  <a:xfrm flipH="1">
                    <a:off x="5794230" y="1610999"/>
                    <a:ext cx="18857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9" name="円/楕円 68"/>
                  <p:cNvSpPr/>
                  <p:nvPr/>
                </p:nvSpPr>
                <p:spPr>
                  <a:xfrm>
                    <a:off x="6003375" y="1486495"/>
                    <a:ext cx="214313" cy="214313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9" name="下矢印 58"/>
                <p:cNvSpPr/>
                <p:nvPr/>
              </p:nvSpPr>
              <p:spPr>
                <a:xfrm>
                  <a:off x="7676604" y="2831784"/>
                  <a:ext cx="645826" cy="489204"/>
                </a:xfrm>
                <a:prstGeom prst="downArrow">
                  <a:avLst/>
                </a:prstGeom>
                <a:noFill/>
                <a:ln w="508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anose="05050102010706020507" pitchFamily="18" charset="2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60" name="下矢印 59"/>
                <p:cNvSpPr/>
                <p:nvPr/>
              </p:nvSpPr>
              <p:spPr>
                <a:xfrm>
                  <a:off x="7676604" y="4199936"/>
                  <a:ext cx="645826" cy="489204"/>
                </a:xfrm>
                <a:prstGeom prst="downArrow">
                  <a:avLst/>
                </a:prstGeom>
                <a:noFill/>
                <a:ln w="508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anose="05050102010706020507" pitchFamily="18" charset="2"/>
                    <a:ea typeface="Segoe UI" panose="020B05020402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55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7560332" y="3067662"/>
                <a:ext cx="437623" cy="4599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</a:t>
                </a:r>
                <a:r>
                  <a:rPr lang="en-US" altLang="ja-JP" baseline="30000" dirty="0" smtClean="0">
                    <a:latin typeface="Calibri" pitchFamily="34" charset="0"/>
                  </a:rPr>
                  <a:t>-</a:t>
                </a:r>
                <a:endParaRPr lang="ja-JP" altLang="en-US" baseline="30000" dirty="0">
                  <a:latin typeface="Calibri" pitchFamily="34" charset="0"/>
                </a:endParaRPr>
              </a:p>
            </p:txBody>
          </p:sp>
        </p:grpSp>
        <p:sp>
          <p:nvSpPr>
            <p:cNvPr id="130" name="円/楕円 129"/>
            <p:cNvSpPr/>
            <p:nvPr/>
          </p:nvSpPr>
          <p:spPr>
            <a:xfrm>
              <a:off x="7741589" y="3160883"/>
              <a:ext cx="286795" cy="286794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円/楕円 130"/>
            <p:cNvSpPr/>
            <p:nvPr/>
          </p:nvSpPr>
          <p:spPr>
            <a:xfrm>
              <a:off x="7813445" y="3328931"/>
              <a:ext cx="172077" cy="17207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8" name="テキスト ボックス 17"/>
          <p:cNvSpPr txBox="1"/>
          <p:nvPr/>
        </p:nvSpPr>
        <p:spPr>
          <a:xfrm>
            <a:off x="4896036" y="5262299"/>
            <a:ext cx="4248472" cy="830997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momentum mismatch is transferred to the proton</a:t>
            </a:r>
            <a:endParaRPr kumimoji="1" lang="ja-JP" altLang="en-US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47564" y="5301208"/>
            <a:ext cx="4070666" cy="461665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“K-pp” production is dominant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809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640"/>
    </mc:Choice>
    <mc:Fallback>
      <p:transition spd="slow" advTm="52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7" grpId="0"/>
      <p:bldP spid="15" grpId="0" animBg="1"/>
      <p:bldP spid="13" grpId="0"/>
      <p:bldP spid="16" grpId="0"/>
      <p:bldP spid="18" grpId="0" animBg="1"/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48" y="3895716"/>
            <a:ext cx="3326231" cy="296228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Conclusion II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36</a:t>
            </a:fld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1" y="1088740"/>
            <a:ext cx="5981615" cy="5364596"/>
          </a:xfrm>
        </p:spPr>
        <p:txBody>
          <a:bodyPr>
            <a:normAutofit lnSpcReduction="10000"/>
          </a:bodyPr>
          <a:lstStyle/>
          <a:p>
            <a:r>
              <a:rPr lang="en-US" altLang="ja-JP" sz="3600" b="1" dirty="0" smtClean="0">
                <a:sym typeface="Wingdings" panose="05000000000000000000" pitchFamily="2" charset="2"/>
              </a:rPr>
              <a:t>We 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observed the 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“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K</a:t>
            </a:r>
            <a:r>
              <a:rPr lang="en-US" altLang="ja-JP" sz="3600" b="1" baseline="30000" dirty="0" smtClean="0">
                <a:sym typeface="Wingdings" panose="05000000000000000000" pitchFamily="2" charset="2"/>
              </a:rPr>
              <a:t>-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pp” bound state in </a:t>
            </a:r>
            <a:r>
              <a:rPr lang="en-US" altLang="ja-JP" sz="3600" b="1" baseline="30000" dirty="0" smtClean="0">
                <a:sym typeface="Wingdings" panose="05000000000000000000" pitchFamily="2" charset="2"/>
              </a:rPr>
              <a:t>3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He(K</a:t>
            </a:r>
            <a:r>
              <a:rPr lang="en-US" altLang="ja-JP" sz="3600" b="1" baseline="30000" dirty="0" smtClean="0">
                <a:sym typeface="Wingdings" panose="05000000000000000000" pitchFamily="2" charset="2"/>
              </a:rPr>
              <a:t>-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,</a:t>
            </a:r>
            <a:r>
              <a:rPr lang="en-US" altLang="ja-JP" sz="3600" b="1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600" b="1" dirty="0" err="1" smtClean="0">
                <a:sym typeface="Wingdings" panose="05000000000000000000" pitchFamily="2" charset="2"/>
              </a:rPr>
              <a:t>p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)n</a:t>
            </a:r>
            <a:endParaRPr lang="en-US" altLang="ja-JP" sz="3600" b="1" dirty="0">
              <a:sym typeface="Wingdings" panose="05000000000000000000" pitchFamily="2" charset="2"/>
            </a:endParaRPr>
          </a:p>
          <a:p>
            <a:pPr lvl="1"/>
            <a:r>
              <a:rPr lang="en-US" altLang="ja-JP" sz="2400" dirty="0">
                <a:sym typeface="Wingdings" panose="05000000000000000000" pitchFamily="2" charset="2"/>
              </a:rPr>
              <a:t>Binding energy: ~50 MeV</a:t>
            </a:r>
          </a:p>
          <a:p>
            <a:pPr lvl="1"/>
            <a:r>
              <a:rPr lang="en-US" altLang="ja-JP" sz="2400" dirty="0">
                <a:sym typeface="Wingdings" panose="05000000000000000000" pitchFamily="2" charset="2"/>
              </a:rPr>
              <a:t>Width: ~100 MeV</a:t>
            </a:r>
          </a:p>
          <a:p>
            <a:endParaRPr lang="en-US" altLang="ja-JP" sz="3600" b="1" dirty="0" smtClean="0"/>
          </a:p>
          <a:p>
            <a:endParaRPr lang="en-US" altLang="ja-JP" sz="1800" b="1" dirty="0" smtClean="0"/>
          </a:p>
          <a:p>
            <a:r>
              <a:rPr lang="en-US" altLang="ja-JP" sz="3600" b="1" dirty="0" smtClean="0"/>
              <a:t>We found </a:t>
            </a:r>
            <a:r>
              <a:rPr lang="en-US" altLang="ja-JP" sz="3600" b="1" dirty="0" smtClean="0"/>
              <a:t>large </a:t>
            </a:r>
            <a:r>
              <a:rPr lang="en-US" altLang="ja-JP" sz="3600" b="1" dirty="0"/>
              <a:t>CS of the </a:t>
            </a:r>
            <a:r>
              <a:rPr lang="en-US" altLang="ja-JP" sz="3600" b="1" dirty="0" smtClean="0">
                <a:latin typeface="Symbol" panose="05050102010706020507" pitchFamily="18" charset="2"/>
              </a:rPr>
              <a:t>L</a:t>
            </a:r>
            <a:r>
              <a:rPr lang="en-US" altLang="ja-JP" sz="3600" b="1" dirty="0" smtClean="0"/>
              <a:t>(1405)p formation </a:t>
            </a:r>
            <a:r>
              <a:rPr lang="en-US" altLang="ja-JP" sz="3600" b="1" dirty="0"/>
              <a:t>compared to the “K</a:t>
            </a:r>
            <a:r>
              <a:rPr lang="en-US" altLang="ja-JP" sz="3600" b="1" baseline="30000" dirty="0"/>
              <a:t>-</a:t>
            </a:r>
            <a:r>
              <a:rPr lang="en-US" altLang="ja-JP" sz="3600" b="1" dirty="0"/>
              <a:t>pp</a:t>
            </a:r>
            <a:r>
              <a:rPr lang="en-US" altLang="ja-JP" sz="3600" b="1" dirty="0" smtClean="0"/>
              <a:t>”</a:t>
            </a:r>
          </a:p>
          <a:p>
            <a:pPr lvl="1"/>
            <a:r>
              <a:rPr lang="en-US" altLang="ja-JP" sz="2400" dirty="0" smtClean="0"/>
              <a:t>quite important measurement for the production mechanism of the “K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pp”</a:t>
            </a:r>
            <a:endParaRPr lang="en-US" altLang="ja-JP" sz="2400" dirty="0"/>
          </a:p>
          <a:p>
            <a:endParaRPr lang="en-US" altLang="ja-JP" sz="5400" b="1" dirty="0" smtClean="0">
              <a:sym typeface="Wingdings" panose="05000000000000000000" pitchFamily="2" charset="2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51520" y="2888940"/>
            <a:ext cx="5730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arXiv:1805.12275, accepted in PLB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51520" y="6165304"/>
            <a:ext cx="3830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paper in preparation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823" y="1233620"/>
            <a:ext cx="2885649" cy="255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46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488"/>
    </mc:Choice>
    <mc:Fallback>
      <p:transition spd="slow" advTm="17488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/>
          <p:nvPr/>
        </p:nvPicPr>
        <p:blipFill rotWithShape="1">
          <a:blip r:embed="rId2"/>
          <a:srcRect t="5342"/>
          <a:stretch/>
        </p:blipFill>
        <p:spPr>
          <a:xfrm>
            <a:off x="1138761" y="3010989"/>
            <a:ext cx="6866477" cy="333433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b="1" dirty="0" smtClean="0"/>
              <a:t>What we have to do next</a:t>
            </a:r>
            <a:endParaRPr kumimoji="1" lang="ja-JP" altLang="en-US" b="1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51519" y="841382"/>
            <a:ext cx="8640959" cy="2263581"/>
          </a:xfrm>
        </p:spPr>
        <p:txBody>
          <a:bodyPr>
            <a:normAutofit lnSpcReduction="10000"/>
          </a:bodyPr>
          <a:lstStyle/>
          <a:p>
            <a:r>
              <a:rPr lang="en-US" altLang="ja-JP" sz="2800" b="1" dirty="0" smtClean="0"/>
              <a:t>More quantitative studies of the “K</a:t>
            </a:r>
            <a:r>
              <a:rPr lang="en-US" altLang="ja-JP" sz="2800" b="1" baseline="30000" dirty="0" smtClean="0"/>
              <a:t>-</a:t>
            </a:r>
            <a:r>
              <a:rPr lang="en-US" altLang="ja-JP" sz="2800" b="1" dirty="0" smtClean="0"/>
              <a:t>pp”</a:t>
            </a:r>
          </a:p>
          <a:p>
            <a:pPr lvl="1"/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kumimoji="1"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400" dirty="0" smtClean="0"/>
              <a:t> and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decay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modes</a:t>
            </a:r>
            <a:endParaRPr kumimoji="1" lang="en-US" altLang="ja-JP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ja-JP" sz="2800" b="1" dirty="0" smtClean="0"/>
              <a:t>Study of other </a:t>
            </a:r>
            <a:r>
              <a:rPr lang="en-US" altLang="ja-JP" sz="2800" b="1" dirty="0" err="1" smtClean="0"/>
              <a:t>kaonic</a:t>
            </a:r>
            <a:r>
              <a:rPr lang="en-US" altLang="ja-JP" sz="2800" b="1" dirty="0" smtClean="0"/>
              <a:t> nuclei:</a:t>
            </a:r>
          </a:p>
          <a:p>
            <a:pPr lvl="1"/>
            <a:r>
              <a:rPr lang="en-US" altLang="ja-JP" sz="2400" dirty="0" smtClean="0"/>
              <a:t>Single: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ppn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en-US" altLang="ja-JP" sz="2400" dirty="0" smtClean="0"/>
              <a:t> via [K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 + </a:t>
            </a:r>
            <a:r>
              <a:rPr lang="en-US" altLang="ja-JP" sz="2400" baseline="30000" dirty="0" smtClean="0"/>
              <a:t>4</a:t>
            </a:r>
            <a:r>
              <a:rPr lang="en-US" altLang="ja-JP" sz="2400" dirty="0" smtClean="0"/>
              <a:t>He],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ppnn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/K</a:t>
            </a:r>
            <a:r>
              <a:rPr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pppnn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en-US" altLang="ja-JP" sz="2400" dirty="0" smtClean="0"/>
              <a:t> via [K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 + </a:t>
            </a:r>
            <a:r>
              <a:rPr lang="en-US" altLang="ja-JP" sz="2400" baseline="30000" dirty="0" smtClean="0"/>
              <a:t>6</a:t>
            </a:r>
            <a:r>
              <a:rPr lang="en-US" altLang="ja-JP" sz="2400" dirty="0" smtClean="0"/>
              <a:t>Li]</a:t>
            </a:r>
          </a:p>
          <a:p>
            <a:pPr lvl="1"/>
            <a:r>
              <a:rPr kumimoji="1" lang="en-US" altLang="ja-JP" sz="2400" dirty="0" smtClean="0"/>
              <a:t>Double: 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kumimoji="1" lang="en-US" altLang="ja-JP" sz="2400" dirty="0" smtClean="0"/>
              <a:t> via [</a:t>
            </a:r>
            <a:r>
              <a:rPr kumimoji="1" lang="en-US" altLang="ja-JP" sz="2400" dirty="0" err="1" smtClean="0"/>
              <a:t>p</a:t>
            </a:r>
            <a:r>
              <a:rPr kumimoji="1" lang="en-US" altLang="ja-JP" sz="2400" baseline="30000" dirty="0" err="1" smtClean="0"/>
              <a:t>bar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He]</a:t>
            </a:r>
            <a:endParaRPr kumimoji="1" lang="en-US" altLang="ja-JP" sz="2400" dirty="0"/>
          </a:p>
          <a:p>
            <a:pPr marL="0" indent="0">
              <a:buNone/>
            </a:pP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the new 4</a:t>
            </a:r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detector with </a:t>
            </a:r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/n sensitive detectors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8371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400"/>
    </mc:Choice>
    <mc:Fallback>
      <p:transition spd="slow" advTm="514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" t="13649" r="1955" b="9156"/>
          <a:stretch/>
        </p:blipFill>
        <p:spPr>
          <a:xfrm>
            <a:off x="218652" y="1700808"/>
            <a:ext cx="8709832" cy="5049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92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5400" b="1" dirty="0" smtClean="0"/>
              <a:t>Thank You!</a:t>
            </a:r>
            <a:endParaRPr kumimoji="1" lang="ja-JP" altLang="en-US" sz="54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460594" y="1124744"/>
            <a:ext cx="4222812" cy="748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E15 Collaboration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745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2"/>
    </mc:Choice>
    <mc:Fallback>
      <p:transition spd="slow" advTm="1862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6856" y="28575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ja-JP" sz="8000" b="1" dirty="0" smtClean="0"/>
              <a:t>Spares</a:t>
            </a:r>
            <a:endParaRPr kumimoji="1" lang="ja-JP" altLang="en-US" sz="8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554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540" y="988888"/>
            <a:ext cx="583264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80627"/>
            <a:ext cx="8229600" cy="7488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IM(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 vs. cos(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 smtClean="0"/>
              <a:t>n</a:t>
            </a:r>
            <a:r>
              <a:rPr kumimoji="1" lang="en-US" altLang="ja-JP" b="1" baseline="30000" dirty="0" err="1" smtClean="0"/>
              <a:t>CM</a:t>
            </a:r>
            <a:r>
              <a:rPr kumimoji="1"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40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2195736" y="1289955"/>
            <a:ext cx="0" cy="501936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rot="16200000">
            <a:off x="1606981" y="2028412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 smtClean="0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611226" y="1059123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027043" y="5438855"/>
            <a:ext cx="135178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30000" dirty="0" err="1" smtClean="0">
                <a:solidFill>
                  <a:schemeClr val="bg1"/>
                </a:solidFill>
              </a:rPr>
              <a:t>CM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1004535"/>
            <a:ext cx="396044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around the 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pp threshold can be seen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 + quasi-elastic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4" idx="1"/>
          </p:cNvCxnSpPr>
          <p:nvPr/>
        </p:nvCxnSpPr>
        <p:spPr>
          <a:xfrm flipH="1" flipV="1">
            <a:off x="2627784" y="1562745"/>
            <a:ext cx="2412268" cy="4195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256076" y="3092767"/>
            <a:ext cx="388792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are concentrated in forward-n region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small momentum-transfer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2" name="フリーフォーム 1031"/>
          <p:cNvSpPr/>
          <p:nvPr/>
        </p:nvSpPr>
        <p:spPr>
          <a:xfrm>
            <a:off x="971600" y="4653136"/>
            <a:ext cx="2115312" cy="1566672"/>
          </a:xfrm>
          <a:custGeom>
            <a:avLst/>
            <a:gdLst>
              <a:gd name="connsiteX0" fmla="*/ 0 w 2115312"/>
              <a:gd name="connsiteY0" fmla="*/ 0 h 1566672"/>
              <a:gd name="connsiteX1" fmla="*/ 694944 w 2115312"/>
              <a:gd name="connsiteY1" fmla="*/ 195072 h 1566672"/>
              <a:gd name="connsiteX2" fmla="*/ 1499616 w 2115312"/>
              <a:gd name="connsiteY2" fmla="*/ 554736 h 1566672"/>
              <a:gd name="connsiteX3" fmla="*/ 1987296 w 2115312"/>
              <a:gd name="connsiteY3" fmla="*/ 1078992 h 1566672"/>
              <a:gd name="connsiteX4" fmla="*/ 2115312 w 2115312"/>
              <a:gd name="connsiteY4" fmla="*/ 1566672 h 1566672"/>
              <a:gd name="connsiteX5" fmla="*/ 2115312 w 2115312"/>
              <a:gd name="connsiteY5" fmla="*/ 1566672 h 156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312" h="1566672">
                <a:moveTo>
                  <a:pt x="0" y="0"/>
                </a:moveTo>
                <a:cubicBezTo>
                  <a:pt x="222504" y="51308"/>
                  <a:pt x="445008" y="102616"/>
                  <a:pt x="694944" y="195072"/>
                </a:cubicBezTo>
                <a:cubicBezTo>
                  <a:pt x="944880" y="287528"/>
                  <a:pt x="1284224" y="407416"/>
                  <a:pt x="1499616" y="554736"/>
                </a:cubicBezTo>
                <a:cubicBezTo>
                  <a:pt x="1715008" y="702056"/>
                  <a:pt x="1884680" y="910336"/>
                  <a:pt x="1987296" y="1078992"/>
                </a:cubicBezTo>
                <a:cubicBezTo>
                  <a:pt x="2089912" y="1247648"/>
                  <a:pt x="2115312" y="1566672"/>
                  <a:pt x="2115312" y="1566672"/>
                </a:cubicBezTo>
                <a:lnTo>
                  <a:pt x="2115312" y="1566672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3" name="フリーフォーム 1032"/>
          <p:cNvSpPr/>
          <p:nvPr/>
        </p:nvSpPr>
        <p:spPr>
          <a:xfrm>
            <a:off x="935596" y="2888940"/>
            <a:ext cx="487680" cy="310896"/>
          </a:xfrm>
          <a:custGeom>
            <a:avLst/>
            <a:gdLst>
              <a:gd name="connsiteX0" fmla="*/ 487680 w 487680"/>
              <a:gd name="connsiteY0" fmla="*/ 0 h 310896"/>
              <a:gd name="connsiteX1" fmla="*/ 188976 w 487680"/>
              <a:gd name="connsiteY1" fmla="*/ 152400 h 310896"/>
              <a:gd name="connsiteX2" fmla="*/ 0 w 487680"/>
              <a:gd name="connsiteY2" fmla="*/ 310896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680" h="310896">
                <a:moveTo>
                  <a:pt x="487680" y="0"/>
                </a:moveTo>
                <a:cubicBezTo>
                  <a:pt x="378968" y="50292"/>
                  <a:pt x="270256" y="100584"/>
                  <a:pt x="188976" y="152400"/>
                </a:cubicBezTo>
                <a:cubicBezTo>
                  <a:pt x="107696" y="204216"/>
                  <a:pt x="53848" y="257556"/>
                  <a:pt x="0" y="310896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4" name="テキスト ボックス 1033"/>
          <p:cNvSpPr txBox="1"/>
          <p:nvPr/>
        </p:nvSpPr>
        <p:spPr>
          <a:xfrm>
            <a:off x="1295636" y="5085184"/>
            <a:ext cx="1246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acceptance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cxnSp>
        <p:nvCxnSpPr>
          <p:cNvPr id="30" name="直線矢印コネクタ 29"/>
          <p:cNvCxnSpPr>
            <a:stCxn id="22" idx="1"/>
          </p:cNvCxnSpPr>
          <p:nvPr/>
        </p:nvCxnSpPr>
        <p:spPr>
          <a:xfrm flipH="1" flipV="1">
            <a:off x="2374886" y="3176972"/>
            <a:ext cx="2881190" cy="51596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681530" y="863424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8506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115"/>
    </mc:Choice>
    <mc:Fallback>
      <p:transition spd="slow" advTm="521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180" y="4293096"/>
            <a:ext cx="2794785" cy="257536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540" y="988888"/>
            <a:ext cx="583264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80627"/>
            <a:ext cx="8229600" cy="7488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IM(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 vs. cos(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 smtClean="0"/>
              <a:t>n</a:t>
            </a:r>
            <a:r>
              <a:rPr kumimoji="1" lang="en-US" altLang="ja-JP" b="1" baseline="30000" dirty="0" err="1" smtClean="0"/>
              <a:t>CM</a:t>
            </a:r>
            <a:r>
              <a:rPr kumimoji="1"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41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2195736" y="1289955"/>
            <a:ext cx="0" cy="5019365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rot="16200000">
            <a:off x="1606981" y="2028412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 smtClean="0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611226" y="1059123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027043" y="5438855"/>
            <a:ext cx="135178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baseline="30000" dirty="0" err="1" smtClean="0">
                <a:solidFill>
                  <a:schemeClr val="bg1"/>
                </a:solidFill>
              </a:rPr>
              <a:t>CM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1004535"/>
            <a:ext cx="396044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around the K</a:t>
            </a:r>
            <a:r>
              <a:rPr lang="en-US" altLang="ja-JP" sz="2400" baseline="30000" dirty="0" smtClean="0"/>
              <a:t>-</a:t>
            </a:r>
            <a:r>
              <a:rPr lang="en-US" altLang="ja-JP" sz="2400" dirty="0" smtClean="0"/>
              <a:t>pp threshold can be seen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 + quasi-elastic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4" idx="1"/>
          </p:cNvCxnSpPr>
          <p:nvPr/>
        </p:nvCxnSpPr>
        <p:spPr>
          <a:xfrm flipH="1" flipV="1">
            <a:off x="2627784" y="1562745"/>
            <a:ext cx="2412268" cy="4195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256076" y="3092767"/>
            <a:ext cx="388792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are concentrated in forward-n region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small momentum-transfer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2" name="フリーフォーム 1031"/>
          <p:cNvSpPr/>
          <p:nvPr/>
        </p:nvSpPr>
        <p:spPr>
          <a:xfrm>
            <a:off x="971600" y="4653136"/>
            <a:ext cx="2115312" cy="1566672"/>
          </a:xfrm>
          <a:custGeom>
            <a:avLst/>
            <a:gdLst>
              <a:gd name="connsiteX0" fmla="*/ 0 w 2115312"/>
              <a:gd name="connsiteY0" fmla="*/ 0 h 1566672"/>
              <a:gd name="connsiteX1" fmla="*/ 694944 w 2115312"/>
              <a:gd name="connsiteY1" fmla="*/ 195072 h 1566672"/>
              <a:gd name="connsiteX2" fmla="*/ 1499616 w 2115312"/>
              <a:gd name="connsiteY2" fmla="*/ 554736 h 1566672"/>
              <a:gd name="connsiteX3" fmla="*/ 1987296 w 2115312"/>
              <a:gd name="connsiteY3" fmla="*/ 1078992 h 1566672"/>
              <a:gd name="connsiteX4" fmla="*/ 2115312 w 2115312"/>
              <a:gd name="connsiteY4" fmla="*/ 1566672 h 1566672"/>
              <a:gd name="connsiteX5" fmla="*/ 2115312 w 2115312"/>
              <a:gd name="connsiteY5" fmla="*/ 1566672 h 156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312" h="1566672">
                <a:moveTo>
                  <a:pt x="0" y="0"/>
                </a:moveTo>
                <a:cubicBezTo>
                  <a:pt x="222504" y="51308"/>
                  <a:pt x="445008" y="102616"/>
                  <a:pt x="694944" y="195072"/>
                </a:cubicBezTo>
                <a:cubicBezTo>
                  <a:pt x="944880" y="287528"/>
                  <a:pt x="1284224" y="407416"/>
                  <a:pt x="1499616" y="554736"/>
                </a:cubicBezTo>
                <a:cubicBezTo>
                  <a:pt x="1715008" y="702056"/>
                  <a:pt x="1884680" y="910336"/>
                  <a:pt x="1987296" y="1078992"/>
                </a:cubicBezTo>
                <a:cubicBezTo>
                  <a:pt x="2089912" y="1247648"/>
                  <a:pt x="2115312" y="1566672"/>
                  <a:pt x="2115312" y="1566672"/>
                </a:cubicBezTo>
                <a:lnTo>
                  <a:pt x="2115312" y="1566672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3" name="フリーフォーム 1032"/>
          <p:cNvSpPr/>
          <p:nvPr/>
        </p:nvSpPr>
        <p:spPr>
          <a:xfrm>
            <a:off x="935596" y="2888940"/>
            <a:ext cx="487680" cy="310896"/>
          </a:xfrm>
          <a:custGeom>
            <a:avLst/>
            <a:gdLst>
              <a:gd name="connsiteX0" fmla="*/ 487680 w 487680"/>
              <a:gd name="connsiteY0" fmla="*/ 0 h 310896"/>
              <a:gd name="connsiteX1" fmla="*/ 188976 w 487680"/>
              <a:gd name="connsiteY1" fmla="*/ 152400 h 310896"/>
              <a:gd name="connsiteX2" fmla="*/ 0 w 487680"/>
              <a:gd name="connsiteY2" fmla="*/ 310896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680" h="310896">
                <a:moveTo>
                  <a:pt x="487680" y="0"/>
                </a:moveTo>
                <a:cubicBezTo>
                  <a:pt x="378968" y="50292"/>
                  <a:pt x="270256" y="100584"/>
                  <a:pt x="188976" y="152400"/>
                </a:cubicBezTo>
                <a:cubicBezTo>
                  <a:pt x="107696" y="204216"/>
                  <a:pt x="53848" y="257556"/>
                  <a:pt x="0" y="310896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4" name="テキスト ボックス 1033"/>
          <p:cNvSpPr txBox="1"/>
          <p:nvPr/>
        </p:nvSpPr>
        <p:spPr>
          <a:xfrm>
            <a:off x="1295636" y="5085184"/>
            <a:ext cx="1246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acceptance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cxnSp>
        <p:nvCxnSpPr>
          <p:cNvPr id="30" name="直線矢印コネクタ 29"/>
          <p:cNvCxnSpPr>
            <a:stCxn id="22" idx="1"/>
          </p:cNvCxnSpPr>
          <p:nvPr/>
        </p:nvCxnSpPr>
        <p:spPr>
          <a:xfrm flipH="1" flipV="1">
            <a:off x="2374886" y="3176972"/>
            <a:ext cx="2881190" cy="51596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681530" y="863424"/>
            <a:ext cx="299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 </a:t>
            </a:r>
            <a:r>
              <a:rPr lang="en-US" altLang="ja-JP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</a:t>
            </a:r>
            <a:r>
              <a:rPr lang="en-US" altLang="ja-JP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arXiv:1805.12275</a:t>
            </a:r>
            <a:endParaRPr lang="en-US" altLang="ja-JP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2" name="グループ化 121"/>
          <p:cNvGrpSpPr/>
          <p:nvPr/>
        </p:nvGrpSpPr>
        <p:grpSpPr>
          <a:xfrm>
            <a:off x="215515" y="2819209"/>
            <a:ext cx="1850376" cy="3566765"/>
            <a:chOff x="4139952" y="1499628"/>
            <a:chExt cx="2304548" cy="4442221"/>
          </a:xfrm>
        </p:grpSpPr>
        <p:sp>
          <p:nvSpPr>
            <p:cNvPr id="123" name="正方形/長方形 122"/>
            <p:cNvSpPr/>
            <p:nvPr/>
          </p:nvSpPr>
          <p:spPr>
            <a:xfrm>
              <a:off x="4139952" y="1511931"/>
              <a:ext cx="2304548" cy="442991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24" name="グループ化 123"/>
            <p:cNvGrpSpPr/>
            <p:nvPr/>
          </p:nvGrpSpPr>
          <p:grpSpPr>
            <a:xfrm>
              <a:off x="4139952" y="1499628"/>
              <a:ext cx="2265506" cy="4442221"/>
              <a:chOff x="6842998" y="1615071"/>
              <a:chExt cx="2265506" cy="4442221"/>
            </a:xfrm>
          </p:grpSpPr>
          <p:grpSp>
            <p:nvGrpSpPr>
              <p:cNvPr id="126" name="グループ化 125"/>
              <p:cNvGrpSpPr/>
              <p:nvPr/>
            </p:nvGrpSpPr>
            <p:grpSpPr>
              <a:xfrm>
                <a:off x="6842998" y="1615071"/>
                <a:ext cx="2109105" cy="1057845"/>
                <a:chOff x="1493658" y="956793"/>
                <a:chExt cx="2109105" cy="1057845"/>
              </a:xfrm>
            </p:grpSpPr>
            <p:sp>
              <p:nvSpPr>
                <p:cNvPr id="147" name="円/楕円 146"/>
                <p:cNvSpPr/>
                <p:nvPr/>
              </p:nvSpPr>
              <p:spPr>
                <a:xfrm>
                  <a:off x="3208158" y="1355288"/>
                  <a:ext cx="357187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8" name="円/楕円 147"/>
                <p:cNvSpPr/>
                <p:nvPr/>
              </p:nvSpPr>
              <p:spPr>
                <a:xfrm>
                  <a:off x="2993845" y="1498163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9" name="円/楕円 148"/>
                <p:cNvSpPr/>
                <p:nvPr/>
              </p:nvSpPr>
              <p:spPr>
                <a:xfrm>
                  <a:off x="1707970" y="142672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50" name="直線矢印コネクタ 149"/>
                <p:cNvCxnSpPr/>
                <p:nvPr/>
              </p:nvCxnSpPr>
              <p:spPr>
                <a:xfrm>
                  <a:off x="1922283" y="1534675"/>
                  <a:ext cx="50006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1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493658" y="1069538"/>
                  <a:ext cx="37542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>
                      <a:latin typeface="Calibri" pitchFamily="34" charset="0"/>
                    </a:rPr>
                    <a:t>K-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52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2973090" y="956793"/>
                  <a:ext cx="52290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aseline="30000" dirty="0" smtClean="0">
                      <a:latin typeface="Calibri" pitchFamily="34" charset="0"/>
                    </a:rPr>
                    <a:t>3</a:t>
                  </a:r>
                  <a:r>
                    <a:rPr lang="en-US" altLang="ja-JP" dirty="0" smtClean="0">
                      <a:latin typeface="Calibri" pitchFamily="34" charset="0"/>
                    </a:rPr>
                    <a:t>He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53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805306" y="1645306"/>
                  <a:ext cx="9187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>
                      <a:latin typeface="Calibri" pitchFamily="34" charset="0"/>
                    </a:rPr>
                    <a:t>1 GeV/c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54" name="円/楕円 153"/>
                <p:cNvSpPr/>
                <p:nvPr/>
              </p:nvSpPr>
              <p:spPr>
                <a:xfrm>
                  <a:off x="3245575" y="1582744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27" name="グループ化 126"/>
              <p:cNvGrpSpPr/>
              <p:nvPr/>
            </p:nvGrpSpPr>
            <p:grpSpPr>
              <a:xfrm>
                <a:off x="7062929" y="4450664"/>
                <a:ext cx="1893192" cy="1606628"/>
                <a:chOff x="834591" y="3074675"/>
                <a:chExt cx="1893192" cy="1606628"/>
              </a:xfrm>
            </p:grpSpPr>
            <p:sp>
              <p:nvSpPr>
                <p:cNvPr id="138" name="円/楕円 137"/>
                <p:cNvSpPr/>
                <p:nvPr/>
              </p:nvSpPr>
              <p:spPr>
                <a:xfrm>
                  <a:off x="1826889" y="377504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39" name="直線矢印コネクタ 138"/>
                <p:cNvCxnSpPr/>
                <p:nvPr/>
              </p:nvCxnSpPr>
              <p:spPr>
                <a:xfrm>
                  <a:off x="2193122" y="3952847"/>
                  <a:ext cx="53466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0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2157089" y="354803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41" name="円/楕円 140"/>
                <p:cNvSpPr/>
                <p:nvPr/>
              </p:nvSpPr>
              <p:spPr>
                <a:xfrm>
                  <a:off x="1278051" y="3493171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2" name="テキスト ボックス 96"/>
                <p:cNvSpPr txBox="1"/>
                <p:nvPr/>
              </p:nvSpPr>
              <p:spPr>
                <a:xfrm>
                  <a:off x="1227020" y="4311971"/>
                  <a:ext cx="3433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="1" i="1" dirty="0" smtClean="0">
                      <a:latin typeface="Symbol" panose="05050102010706020507" pitchFamily="18" charset="2"/>
                    </a:rPr>
                    <a:t>L</a:t>
                  </a:r>
                  <a:endParaRPr lang="ja-JP" altLang="en-US" b="1" i="1" baseline="-25000" dirty="0"/>
                </a:p>
              </p:txBody>
            </p:sp>
            <p:cxnSp>
              <p:nvCxnSpPr>
                <p:cNvPr id="143" name="直線矢印コネクタ 142"/>
                <p:cNvCxnSpPr/>
                <p:nvPr/>
              </p:nvCxnSpPr>
              <p:spPr>
                <a:xfrm flipH="1" flipV="1">
                  <a:off x="941562" y="3431853"/>
                  <a:ext cx="324036" cy="17323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4" name="円/楕円 143"/>
                <p:cNvSpPr/>
                <p:nvPr/>
              </p:nvSpPr>
              <p:spPr>
                <a:xfrm>
                  <a:off x="1271109" y="4000080"/>
                  <a:ext cx="357188" cy="357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5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1160245" y="3074675"/>
                  <a:ext cx="306494" cy="369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146" name="直線矢印コネクタ 145"/>
                <p:cNvCxnSpPr/>
                <p:nvPr/>
              </p:nvCxnSpPr>
              <p:spPr>
                <a:xfrm flipH="1">
                  <a:off x="834591" y="4247254"/>
                  <a:ext cx="452703" cy="2258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8" name="グループ化 127"/>
              <p:cNvGrpSpPr/>
              <p:nvPr/>
            </p:nvGrpSpPr>
            <p:grpSpPr>
              <a:xfrm>
                <a:off x="6959923" y="3080419"/>
                <a:ext cx="2148581" cy="873586"/>
                <a:chOff x="5087715" y="992187"/>
                <a:chExt cx="2148581" cy="873586"/>
              </a:xfrm>
            </p:grpSpPr>
            <p:sp>
              <p:nvSpPr>
                <p:cNvPr id="131" name="円/楕円 130"/>
                <p:cNvSpPr/>
                <p:nvPr/>
              </p:nvSpPr>
              <p:spPr>
                <a:xfrm>
                  <a:off x="6303044" y="143478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32" name="直線矢印コネクタ 131"/>
                <p:cNvCxnSpPr/>
                <p:nvPr/>
              </p:nvCxnSpPr>
              <p:spPr>
                <a:xfrm>
                  <a:off x="6696236" y="1612587"/>
                  <a:ext cx="54006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3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569868" y="120777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35" name="テキスト ボックス 96"/>
                <p:cNvSpPr txBox="1"/>
                <p:nvPr/>
              </p:nvSpPr>
              <p:spPr>
                <a:xfrm>
                  <a:off x="5087715" y="992187"/>
                  <a:ext cx="600534" cy="4599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/>
                    <a:t>“x”</a:t>
                  </a:r>
                  <a:endParaRPr lang="ja-JP" altLang="en-US" dirty="0"/>
                </a:p>
              </p:txBody>
            </p:sp>
            <p:sp>
              <p:nvSpPr>
                <p:cNvPr id="136" name="円/楕円 135"/>
                <p:cNvSpPr/>
                <p:nvPr/>
              </p:nvSpPr>
              <p:spPr>
                <a:xfrm>
                  <a:off x="5364330" y="1362490"/>
                  <a:ext cx="503284" cy="503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glow rad="101600">
                    <a:srgbClr val="00B050">
                      <a:alpha val="86000"/>
                    </a:srgbClr>
                  </a:glow>
                  <a:softEdge rad="889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9" name="下矢印 128"/>
              <p:cNvSpPr/>
              <p:nvPr/>
            </p:nvSpPr>
            <p:spPr>
              <a:xfrm>
                <a:off x="7676604" y="2831784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30" name="下矢印 129"/>
              <p:cNvSpPr/>
              <p:nvPr/>
            </p:nvSpPr>
            <p:spPr>
              <a:xfrm>
                <a:off x="7676604" y="4199936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cxnSp>
          <p:nvCxnSpPr>
            <p:cNvPr id="125" name="直線矢印コネクタ 124"/>
            <p:cNvCxnSpPr/>
            <p:nvPr/>
          </p:nvCxnSpPr>
          <p:spPr>
            <a:xfrm flipH="1">
              <a:off x="4265262" y="3604325"/>
              <a:ext cx="1885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5" name="グループ化 154"/>
          <p:cNvGrpSpPr/>
          <p:nvPr/>
        </p:nvGrpSpPr>
        <p:grpSpPr>
          <a:xfrm>
            <a:off x="2375756" y="2816932"/>
            <a:ext cx="1850376" cy="3556886"/>
            <a:chOff x="6731948" y="1484784"/>
            <a:chExt cx="2304548" cy="4429918"/>
          </a:xfrm>
        </p:grpSpPr>
        <p:sp>
          <p:nvSpPr>
            <p:cNvPr id="156" name="正方形/長方形 155"/>
            <p:cNvSpPr/>
            <p:nvPr/>
          </p:nvSpPr>
          <p:spPr>
            <a:xfrm>
              <a:off x="6731948" y="1484784"/>
              <a:ext cx="2304548" cy="442991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7" name="グループ化 156"/>
            <p:cNvGrpSpPr/>
            <p:nvPr/>
          </p:nvGrpSpPr>
          <p:grpSpPr>
            <a:xfrm>
              <a:off x="6731948" y="1487620"/>
              <a:ext cx="2265506" cy="4427082"/>
              <a:chOff x="6842998" y="1630210"/>
              <a:chExt cx="2265506" cy="4427082"/>
            </a:xfrm>
          </p:grpSpPr>
          <p:grpSp>
            <p:nvGrpSpPr>
              <p:cNvPr id="159" name="グループ化 158"/>
              <p:cNvGrpSpPr/>
              <p:nvPr/>
            </p:nvGrpSpPr>
            <p:grpSpPr>
              <a:xfrm>
                <a:off x="6842998" y="1630210"/>
                <a:ext cx="2109105" cy="1042706"/>
                <a:chOff x="1493658" y="971932"/>
                <a:chExt cx="2109105" cy="1042706"/>
              </a:xfrm>
            </p:grpSpPr>
            <p:sp>
              <p:nvSpPr>
                <p:cNvPr id="182" name="円/楕円 181"/>
                <p:cNvSpPr/>
                <p:nvPr/>
              </p:nvSpPr>
              <p:spPr>
                <a:xfrm>
                  <a:off x="3208158" y="1355288"/>
                  <a:ext cx="357187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3" name="円/楕円 182"/>
                <p:cNvSpPr/>
                <p:nvPr/>
              </p:nvSpPr>
              <p:spPr>
                <a:xfrm>
                  <a:off x="2993845" y="1498163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4" name="円/楕円 183"/>
                <p:cNvSpPr/>
                <p:nvPr/>
              </p:nvSpPr>
              <p:spPr>
                <a:xfrm>
                  <a:off x="1707970" y="142672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85" name="直線矢印コネクタ 184"/>
                <p:cNvCxnSpPr/>
                <p:nvPr/>
              </p:nvCxnSpPr>
              <p:spPr>
                <a:xfrm>
                  <a:off x="1922283" y="1534675"/>
                  <a:ext cx="50006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6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493658" y="1069538"/>
                  <a:ext cx="37542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>
                      <a:latin typeface="Calibri" pitchFamily="34" charset="0"/>
                    </a:rPr>
                    <a:t>K-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87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2973090" y="971932"/>
                  <a:ext cx="522900" cy="369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aseline="30000" dirty="0" smtClean="0">
                      <a:latin typeface="Calibri" pitchFamily="34" charset="0"/>
                    </a:rPr>
                    <a:t>3</a:t>
                  </a:r>
                  <a:r>
                    <a:rPr lang="en-US" altLang="ja-JP" dirty="0" smtClean="0">
                      <a:latin typeface="Calibri" pitchFamily="34" charset="0"/>
                    </a:rPr>
                    <a:t>He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88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1805306" y="1645306"/>
                  <a:ext cx="9187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>
                      <a:latin typeface="Calibri" pitchFamily="34" charset="0"/>
                    </a:rPr>
                    <a:t>1 GeV/c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89" name="円/楕円 188"/>
                <p:cNvSpPr/>
                <p:nvPr/>
              </p:nvSpPr>
              <p:spPr>
                <a:xfrm>
                  <a:off x="3245575" y="1582744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60" name="グループ化 159"/>
              <p:cNvGrpSpPr/>
              <p:nvPr/>
            </p:nvGrpSpPr>
            <p:grpSpPr>
              <a:xfrm>
                <a:off x="7062929" y="4465803"/>
                <a:ext cx="1893192" cy="1591489"/>
                <a:chOff x="834591" y="3089814"/>
                <a:chExt cx="1893192" cy="1591489"/>
              </a:xfrm>
            </p:grpSpPr>
            <p:sp>
              <p:nvSpPr>
                <p:cNvPr id="173" name="円/楕円 172"/>
                <p:cNvSpPr/>
                <p:nvPr/>
              </p:nvSpPr>
              <p:spPr>
                <a:xfrm>
                  <a:off x="1826889" y="377504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74" name="直線矢印コネクタ 173"/>
                <p:cNvCxnSpPr/>
                <p:nvPr/>
              </p:nvCxnSpPr>
              <p:spPr>
                <a:xfrm>
                  <a:off x="2193122" y="3952847"/>
                  <a:ext cx="53466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5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2157089" y="354803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76" name="円/楕円 175"/>
                <p:cNvSpPr/>
                <p:nvPr/>
              </p:nvSpPr>
              <p:spPr>
                <a:xfrm>
                  <a:off x="1278051" y="3493171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7" name="テキスト ボックス 96"/>
                <p:cNvSpPr txBox="1"/>
                <p:nvPr/>
              </p:nvSpPr>
              <p:spPr>
                <a:xfrm>
                  <a:off x="1227020" y="4311971"/>
                  <a:ext cx="3433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="1" i="1" dirty="0" smtClean="0">
                      <a:latin typeface="Symbol" panose="05050102010706020507" pitchFamily="18" charset="2"/>
                    </a:rPr>
                    <a:t>L</a:t>
                  </a:r>
                  <a:endParaRPr lang="ja-JP" altLang="en-US" b="1" i="1" baseline="-25000" dirty="0"/>
                </a:p>
              </p:txBody>
            </p:sp>
            <p:cxnSp>
              <p:nvCxnSpPr>
                <p:cNvPr id="178" name="直線矢印コネクタ 177"/>
                <p:cNvCxnSpPr/>
                <p:nvPr/>
              </p:nvCxnSpPr>
              <p:spPr>
                <a:xfrm flipH="1" flipV="1">
                  <a:off x="941562" y="3431853"/>
                  <a:ext cx="324036" cy="17323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9" name="円/楕円 178"/>
                <p:cNvSpPr/>
                <p:nvPr/>
              </p:nvSpPr>
              <p:spPr>
                <a:xfrm>
                  <a:off x="1271109" y="4000080"/>
                  <a:ext cx="357188" cy="357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0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1160245" y="3089814"/>
                  <a:ext cx="30649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181" name="直線矢印コネクタ 180"/>
                <p:cNvCxnSpPr/>
                <p:nvPr/>
              </p:nvCxnSpPr>
              <p:spPr>
                <a:xfrm flipH="1">
                  <a:off x="834591" y="4247254"/>
                  <a:ext cx="452703" cy="2258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1" name="グループ化 160"/>
              <p:cNvGrpSpPr/>
              <p:nvPr/>
            </p:nvGrpSpPr>
            <p:grpSpPr>
              <a:xfrm>
                <a:off x="6954917" y="2986046"/>
                <a:ext cx="2153587" cy="1208330"/>
                <a:chOff x="5082709" y="897814"/>
                <a:chExt cx="2153587" cy="1208330"/>
              </a:xfrm>
            </p:grpSpPr>
            <p:sp>
              <p:nvSpPr>
                <p:cNvPr id="164" name="円/楕円 163"/>
                <p:cNvSpPr/>
                <p:nvPr/>
              </p:nvSpPr>
              <p:spPr>
                <a:xfrm>
                  <a:off x="6303044" y="143478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65" name="直線矢印コネクタ 164"/>
                <p:cNvCxnSpPr/>
                <p:nvPr/>
              </p:nvCxnSpPr>
              <p:spPr>
                <a:xfrm>
                  <a:off x="6696236" y="1612587"/>
                  <a:ext cx="54006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6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6569868" y="120777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167" name="円/楕円 166"/>
                <p:cNvSpPr/>
                <p:nvPr/>
              </p:nvSpPr>
              <p:spPr>
                <a:xfrm>
                  <a:off x="5376754" y="1602655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8" name="テキスト ボックス 96"/>
                <p:cNvSpPr txBox="1"/>
                <p:nvPr/>
              </p:nvSpPr>
              <p:spPr>
                <a:xfrm>
                  <a:off x="5082709" y="897814"/>
                  <a:ext cx="306494" cy="3693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 smtClean="0"/>
                    <a:t>p</a:t>
                  </a:r>
                  <a:endParaRPr lang="ja-JP" altLang="en-US" baseline="-25000" dirty="0"/>
                </a:p>
              </p:txBody>
            </p:sp>
            <p:sp>
              <p:nvSpPr>
                <p:cNvPr id="169" name="円/楕円 168"/>
                <p:cNvSpPr/>
                <p:nvPr/>
              </p:nvSpPr>
              <p:spPr>
                <a:xfrm>
                  <a:off x="5229577" y="1307617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0" name="テキスト ボックス 35"/>
                <p:cNvSpPr txBox="1">
                  <a:spLocks noChangeArrowheads="1"/>
                </p:cNvSpPr>
                <p:nvPr/>
              </p:nvSpPr>
              <p:spPr bwMode="auto">
                <a:xfrm>
                  <a:off x="5627905" y="1736812"/>
                  <a:ext cx="30649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171" name="直線矢印コネクタ 170"/>
                <p:cNvCxnSpPr/>
                <p:nvPr/>
              </p:nvCxnSpPr>
              <p:spPr>
                <a:xfrm flipH="1">
                  <a:off x="5794230" y="1610999"/>
                  <a:ext cx="188579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2" name="円/楕円 171"/>
                <p:cNvSpPr/>
                <p:nvPr/>
              </p:nvSpPr>
              <p:spPr>
                <a:xfrm>
                  <a:off x="6003375" y="148649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62" name="下矢印 161"/>
              <p:cNvSpPr/>
              <p:nvPr/>
            </p:nvSpPr>
            <p:spPr>
              <a:xfrm>
                <a:off x="7676604" y="2831784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63" name="下矢印 162"/>
              <p:cNvSpPr/>
              <p:nvPr/>
            </p:nvSpPr>
            <p:spPr>
              <a:xfrm>
                <a:off x="7676604" y="4199936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58" name="テキスト ボックス 34"/>
            <p:cNvSpPr txBox="1">
              <a:spLocks noChangeArrowheads="1"/>
            </p:cNvSpPr>
            <p:nvPr/>
          </p:nvSpPr>
          <p:spPr bwMode="auto">
            <a:xfrm>
              <a:off x="7560332" y="3067662"/>
              <a:ext cx="375424" cy="369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 smtClean="0">
                  <a:latin typeface="Calibri" pitchFamily="34" charset="0"/>
                </a:rPr>
                <a:t>K-</a:t>
              </a:r>
              <a:endParaRPr lang="ja-JP" altLang="en-US" dirty="0">
                <a:latin typeface="Calibri" pitchFamily="34" charset="0"/>
              </a:endParaRPr>
            </a:p>
          </p:txBody>
        </p:sp>
      </p:grpSp>
      <p:cxnSp>
        <p:nvCxnSpPr>
          <p:cNvPr id="6" name="直線矢印コネクタ 5"/>
          <p:cNvCxnSpPr>
            <a:stCxn id="123" idx="0"/>
          </p:cNvCxnSpPr>
          <p:nvPr/>
        </p:nvCxnSpPr>
        <p:spPr>
          <a:xfrm flipV="1">
            <a:off x="1140704" y="1727688"/>
            <a:ext cx="983024" cy="1101399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>
            <a:stCxn id="156" idx="0"/>
          </p:cNvCxnSpPr>
          <p:nvPr/>
        </p:nvCxnSpPr>
        <p:spPr>
          <a:xfrm flipH="1" flipV="1">
            <a:off x="2375756" y="1727688"/>
            <a:ext cx="925188" cy="108924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637108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505"/>
    </mc:Choice>
    <mc:Fallback>
      <p:transition spd="slow" advTm="50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or NOT? --- Other Possibilities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42</a:t>
            </a:fld>
            <a:endParaRPr kumimoji="1" lang="ja-JP" altLang="en-US"/>
          </a:p>
        </p:txBody>
      </p:sp>
      <p:sp>
        <p:nvSpPr>
          <p:cNvPr id="11" name="コンテンツ プレースホルダー 6"/>
          <p:cNvSpPr>
            <a:spLocks noGrp="1"/>
          </p:cNvSpPr>
          <p:nvPr>
            <p:ph idx="1"/>
          </p:nvPr>
        </p:nvSpPr>
        <p:spPr>
          <a:xfrm>
            <a:off x="457200" y="1467944"/>
            <a:ext cx="8229600" cy="5220580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800" b="1" u="sng" dirty="0" smtClean="0">
                <a:latin typeface="Symbol" panose="05050102010706020507" pitchFamily="18" charset="2"/>
              </a:rPr>
              <a:t>L</a:t>
            </a:r>
            <a:r>
              <a:rPr lang="en-US" altLang="ja-JP" sz="2800" b="1" u="sng" dirty="0" smtClean="0"/>
              <a:t>(1405)N bound state</a:t>
            </a:r>
          </a:p>
          <a:p>
            <a:pPr lvl="1"/>
            <a:r>
              <a:rPr lang="en-US" altLang="ja-JP" sz="2400" dirty="0"/>
              <a:t>l</a:t>
            </a:r>
            <a:r>
              <a:rPr lang="en-US" altLang="ja-JP" sz="2400" dirty="0" smtClean="0"/>
              <a:t>oosely-bound system, I=1/2</a:t>
            </a:r>
            <a:r>
              <a:rPr lang="en-US" altLang="ja-JP" sz="2400" dirty="0"/>
              <a:t>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dirty="0" smtClean="0"/>
              <a:t>=0</a:t>
            </a:r>
            <a:r>
              <a:rPr lang="en-US" altLang="ja-JP" sz="2400" baseline="30000" dirty="0" smtClean="0"/>
              <a:t>-</a:t>
            </a:r>
            <a:endParaRPr lang="en-US" altLang="ja-JP" sz="2400" dirty="0" smtClean="0"/>
          </a:p>
          <a:p>
            <a:pPr lvl="1"/>
            <a:r>
              <a:rPr lang="en-US" altLang="ja-JP" sz="2400" dirty="0"/>
              <a:t>various decay </a:t>
            </a:r>
            <a:r>
              <a:rPr lang="en-US" altLang="ja-JP" sz="2400" dirty="0" smtClean="0"/>
              <a:t>modes, </a:t>
            </a:r>
            <a:r>
              <a:rPr lang="en-US" altLang="ja-JP" sz="2400" dirty="0" smtClean="0">
                <a:latin typeface="Symbol" panose="05050102010706020507" pitchFamily="18" charset="2"/>
              </a:rPr>
              <a:t>L</a:t>
            </a:r>
            <a:r>
              <a:rPr lang="en-US" altLang="ja-JP" sz="2400" dirty="0" smtClean="0"/>
              <a:t>N/</a:t>
            </a:r>
            <a:r>
              <a:rPr lang="en-US" altLang="ja-JP" sz="2400" dirty="0" smtClean="0">
                <a:latin typeface="Symbol" panose="05050102010706020507" pitchFamily="18" charset="2"/>
              </a:rPr>
              <a:t>S</a:t>
            </a:r>
            <a:r>
              <a:rPr lang="en-US" altLang="ja-JP" sz="2400" dirty="0" smtClean="0"/>
              <a:t>N/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err="1" smtClean="0"/>
              <a:t>N</a:t>
            </a:r>
            <a:endParaRPr kumimoji="1" lang="en-US" altLang="ja-JP" sz="2400" dirty="0" smtClean="0"/>
          </a:p>
          <a:p>
            <a:endParaRPr kumimoji="1" lang="en-US" altLang="ja-JP" sz="1700" b="1" u="sng" dirty="0" smtClean="0">
              <a:latin typeface="Symbol" panose="05050102010706020507" pitchFamily="18" charset="2"/>
            </a:endParaRPr>
          </a:p>
          <a:p>
            <a:endParaRPr kumimoji="1" lang="en-US" altLang="ja-JP" sz="3000" b="1" u="sng" dirty="0" smtClean="0">
              <a:latin typeface="Symbol" panose="05050102010706020507" pitchFamily="18" charset="2"/>
            </a:endParaRPr>
          </a:p>
          <a:p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2800" b="1" u="sng" dirty="0" err="1" smtClean="0"/>
              <a:t>N-</a:t>
            </a:r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u="sng" dirty="0" err="1" smtClean="0"/>
              <a:t>N</a:t>
            </a:r>
            <a:r>
              <a:rPr kumimoji="1" lang="en-US" altLang="ja-JP" sz="2800" b="1" u="sng" dirty="0" smtClean="0"/>
              <a:t> </a:t>
            </a:r>
            <a:r>
              <a:rPr kumimoji="1" lang="en-US" altLang="ja-JP" sz="2800" b="1" u="sng" dirty="0" err="1" smtClean="0"/>
              <a:t>dibaryon</a:t>
            </a:r>
            <a:endParaRPr kumimoji="1" lang="en-US" altLang="ja-JP" sz="2800" b="1" u="sng" dirty="0" smtClean="0"/>
          </a:p>
          <a:p>
            <a:pPr lvl="1"/>
            <a:r>
              <a:rPr kumimoji="1" lang="en-US" altLang="ja-JP" sz="2400" dirty="0" smtClean="0"/>
              <a:t>structure near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400" dirty="0" err="1" smtClean="0"/>
              <a:t>N</a:t>
            </a:r>
            <a:r>
              <a:rPr lang="en-US" altLang="ja-JP" sz="2400" dirty="0" smtClean="0"/>
              <a:t> threshold</a:t>
            </a:r>
          </a:p>
          <a:p>
            <a:pPr lvl="1"/>
            <a:r>
              <a:rPr lang="en-US" altLang="ja-JP" sz="2400" dirty="0" smtClean="0"/>
              <a:t>I=3/2</a:t>
            </a:r>
            <a:r>
              <a:rPr lang="en-US" altLang="ja-JP" sz="2400" dirty="0"/>
              <a:t>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dirty="0" smtClean="0"/>
              <a:t>=2</a:t>
            </a:r>
            <a:r>
              <a:rPr lang="en-US" altLang="ja-JP" sz="2400" baseline="30000" dirty="0"/>
              <a:t>+</a:t>
            </a:r>
            <a:r>
              <a:rPr lang="en-US" altLang="ja-JP" sz="2400" dirty="0"/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 no 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lang="en-US" altLang="ja-JP" sz="2400" dirty="0" smtClean="0">
                <a:sym typeface="Wingdings" panose="05000000000000000000" pitchFamily="2" charset="2"/>
              </a:rPr>
              <a:t> decay (I=1/2)?</a:t>
            </a:r>
            <a:endParaRPr kumimoji="1" lang="en-US" altLang="ja-JP" sz="2400" dirty="0" smtClean="0"/>
          </a:p>
          <a:p>
            <a:r>
              <a:rPr kumimoji="1" lang="en-US" altLang="ja-JP" sz="2800" b="1" u="sng" dirty="0" smtClean="0"/>
              <a:t>Double-pole </a:t>
            </a:r>
            <a:r>
              <a:rPr kumimoji="1" lang="en-US" altLang="ja-JP" sz="2800" b="1" u="sng" dirty="0" err="1" smtClean="0"/>
              <a:t>K</a:t>
            </a:r>
            <a:r>
              <a:rPr kumimoji="1" lang="en-US" altLang="ja-JP" sz="2800" b="1" u="sng" baseline="30000" dirty="0" err="1" smtClean="0"/>
              <a:t>bar</a:t>
            </a:r>
            <a:r>
              <a:rPr kumimoji="1" lang="en-US" altLang="ja-JP" sz="2800" b="1" u="sng" dirty="0" err="1" smtClean="0"/>
              <a:t>NN</a:t>
            </a:r>
            <a:endParaRPr kumimoji="1" lang="en-US" altLang="ja-JP" sz="2800" b="1" u="sng" dirty="0" smtClean="0"/>
          </a:p>
          <a:p>
            <a:pPr lvl="1"/>
            <a:r>
              <a:rPr lang="en-US" altLang="ja-JP" sz="2400" dirty="0" smtClean="0"/>
              <a:t>loosely-bound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NN</a:t>
            </a:r>
            <a:r>
              <a:rPr lang="en-US" altLang="ja-JP" sz="2400" dirty="0" smtClean="0"/>
              <a:t>, &amp;</a:t>
            </a:r>
          </a:p>
          <a:p>
            <a:pPr lvl="1"/>
            <a:r>
              <a:rPr lang="en-US" altLang="ja-JP" sz="2400" dirty="0" smtClean="0"/>
              <a:t>broad </a:t>
            </a:r>
            <a:r>
              <a:rPr lang="en-US" altLang="ja-JP" sz="2400" dirty="0"/>
              <a:t>resonance near the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threshold </a:t>
            </a:r>
            <a:r>
              <a:rPr lang="en-US" altLang="ja-JP" sz="2400" dirty="0" smtClean="0">
                <a:sym typeface="Wingdings" panose="05000000000000000000" pitchFamily="2" charset="2"/>
              </a:rPr>
              <a:t> 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N</a:t>
            </a:r>
            <a:r>
              <a:rPr lang="en-US" altLang="ja-JP" sz="2400" dirty="0" smtClean="0">
                <a:sym typeface="Wingdings" panose="05000000000000000000" pitchFamily="2" charset="2"/>
              </a:rPr>
              <a:t> decay</a:t>
            </a:r>
            <a:endParaRPr lang="en-US" altLang="ja-JP" sz="2400" dirty="0"/>
          </a:p>
          <a:p>
            <a:r>
              <a:rPr lang="en-US" altLang="ja-JP" sz="2800" b="1" u="sng" dirty="0"/>
              <a:t>Partial restoration of Chiral </a:t>
            </a:r>
            <a:r>
              <a:rPr lang="en-US" altLang="ja-JP" sz="2800" b="1" u="sng" dirty="0" smtClean="0"/>
              <a:t>symmetry</a:t>
            </a:r>
          </a:p>
          <a:p>
            <a:pPr lvl="1"/>
            <a:r>
              <a:rPr lang="en-US" altLang="ja-JP" sz="2400" dirty="0" smtClean="0"/>
              <a:t>enhancement </a:t>
            </a:r>
            <a:r>
              <a:rPr lang="en-US" altLang="ja-JP" sz="2400" dirty="0"/>
              <a:t>of the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interaction in dense </a:t>
            </a:r>
            <a:r>
              <a:rPr lang="en-US" altLang="ja-JP" sz="2400" dirty="0" smtClean="0"/>
              <a:t>nuclei</a:t>
            </a:r>
            <a:endParaRPr kumimoji="1" lang="ja-JP" altLang="en-US" sz="24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56076" y="3429000"/>
            <a:ext cx="388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altLang="ja-JP" b="1" dirty="0"/>
              <a:t>H. Garcilazo, A. Gal, </a:t>
            </a:r>
            <a:r>
              <a:rPr lang="es-ES" altLang="ja-JP" b="1" dirty="0" smtClean="0"/>
              <a:t>NPA897(2013)167.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685190" y="1503948"/>
            <a:ext cx="341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ja-JP" b="1" dirty="0"/>
              <a:t>T. Uchino et al., </a:t>
            </a:r>
            <a:r>
              <a:rPr lang="fr-FR" altLang="ja-JP" b="1" dirty="0" smtClean="0"/>
              <a:t>NPA868(2011)53.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68224" y="4627004"/>
            <a:ext cx="4612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ja-JP" b="1" dirty="0"/>
              <a:t>A. Dote, T. Inoue, T. Myo, PTEP (2015) 043D02.</a:t>
            </a:r>
            <a:endParaRPr kumimoji="1" lang="ja-JP" altLang="en-US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36918" y="6516052"/>
            <a:ext cx="6411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S. Maeda, Y. Akaishi, T. Yamazaki, </a:t>
            </a:r>
            <a:r>
              <a:rPr lang="en-US" altLang="ja-JP" b="1" dirty="0" smtClean="0"/>
              <a:t>Proc</a:t>
            </a:r>
            <a:r>
              <a:rPr lang="en-US" altLang="ja-JP" b="1" dirty="0"/>
              <a:t>. </a:t>
            </a:r>
            <a:r>
              <a:rPr lang="en-US" altLang="ja-JP" b="1" dirty="0" err="1"/>
              <a:t>Jpn</a:t>
            </a:r>
            <a:r>
              <a:rPr lang="en-US" altLang="ja-JP" b="1" dirty="0"/>
              <a:t>. Acad., </a:t>
            </a:r>
            <a:r>
              <a:rPr lang="en-US" altLang="ja-JP" b="1" dirty="0" smtClean="0"/>
              <a:t>B89(2013)418.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2743" y="908720"/>
            <a:ext cx="5201167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structure near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2743" y="2852936"/>
            <a:ext cx="484530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structure near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pS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300192" y="38970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1480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43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 smtClean="0"/>
              <a:t>Interpretation as the “K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pp”</a:t>
            </a:r>
            <a:endParaRPr lang="ja-JP" altLang="en-US" dirty="0"/>
          </a:p>
        </p:txBody>
      </p:sp>
      <p:sp>
        <p:nvSpPr>
          <p:cNvPr id="1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748" y="5472608"/>
            <a:ext cx="9036496" cy="1340768"/>
          </a:xfrm>
        </p:spPr>
        <p:txBody>
          <a:bodyPr>
            <a:normAutofit/>
          </a:bodyPr>
          <a:lstStyle/>
          <a:p>
            <a:r>
              <a:rPr lang="en-US" altLang="ja-JP" dirty="0"/>
              <a:t>On the analogy of the formation </a:t>
            </a:r>
            <a:r>
              <a:rPr lang="en-US" altLang="ja-JP" dirty="0" smtClean="0"/>
              <a:t>of </a:t>
            </a:r>
            <a:r>
              <a:rPr lang="en-US" altLang="ja-JP" dirty="0" smtClean="0">
                <a:latin typeface="Symbol" panose="05050102010706020507" pitchFamily="18" charset="2"/>
              </a:rPr>
              <a:t>L</a:t>
            </a:r>
            <a:r>
              <a:rPr lang="en-US" altLang="ja-JP" dirty="0" smtClean="0"/>
              <a:t>-</a:t>
            </a:r>
            <a:r>
              <a:rPr lang="en-US" altLang="ja-JP" dirty="0" err="1" smtClean="0"/>
              <a:t>hypernuclei</a:t>
            </a:r>
            <a:r>
              <a:rPr lang="en-US" altLang="ja-JP" dirty="0" smtClean="0"/>
              <a:t>,  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observed bump structure 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would be 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</a:p>
        </p:txBody>
      </p:sp>
      <p:sp>
        <p:nvSpPr>
          <p:cNvPr id="6" name="円/楕円 5"/>
          <p:cNvSpPr/>
          <p:nvPr/>
        </p:nvSpPr>
        <p:spPr>
          <a:xfrm>
            <a:off x="107722" y="1753574"/>
            <a:ext cx="324036" cy="3240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852243" y="1445195"/>
            <a:ext cx="857868" cy="842562"/>
            <a:chOff x="1170572" y="2832127"/>
            <a:chExt cx="857868" cy="842562"/>
          </a:xfrm>
        </p:grpSpPr>
        <p:sp>
          <p:nvSpPr>
            <p:cNvPr id="24" name="円/楕円 23"/>
            <p:cNvSpPr/>
            <p:nvPr/>
          </p:nvSpPr>
          <p:spPr>
            <a:xfrm>
              <a:off x="1464108" y="3227470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円/楕円 26"/>
            <p:cNvSpPr/>
            <p:nvPr/>
          </p:nvSpPr>
          <p:spPr>
            <a:xfrm>
              <a:off x="1464879" y="2888940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円/楕円 27"/>
            <p:cNvSpPr/>
            <p:nvPr/>
          </p:nvSpPr>
          <p:spPr>
            <a:xfrm>
              <a:off x="1547664" y="3345846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円/楕円 28"/>
            <p:cNvSpPr/>
            <p:nvPr/>
          </p:nvSpPr>
          <p:spPr>
            <a:xfrm>
              <a:off x="1316907" y="3266982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円/楕円 29"/>
            <p:cNvSpPr/>
            <p:nvPr/>
          </p:nvSpPr>
          <p:spPr>
            <a:xfrm>
              <a:off x="1696098" y="2990878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/楕円 30"/>
            <p:cNvSpPr/>
            <p:nvPr/>
          </p:nvSpPr>
          <p:spPr>
            <a:xfrm>
              <a:off x="1704404" y="3152896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円/楕円 31"/>
            <p:cNvSpPr/>
            <p:nvPr/>
          </p:nvSpPr>
          <p:spPr>
            <a:xfrm>
              <a:off x="1170572" y="3104964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円/楕円 33"/>
            <p:cNvSpPr/>
            <p:nvPr/>
          </p:nvSpPr>
          <p:spPr>
            <a:xfrm>
              <a:off x="1535972" y="2925563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円/楕円 34"/>
            <p:cNvSpPr/>
            <p:nvPr/>
          </p:nvSpPr>
          <p:spPr>
            <a:xfrm>
              <a:off x="1284481" y="2832127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 smtClean="0"/>
                <a:t>p</a:t>
              </a:r>
              <a:endParaRPr kumimoji="1" lang="ja-JP" altLang="en-US" b="1" dirty="0"/>
            </a:p>
          </p:txBody>
        </p:sp>
        <p:sp>
          <p:nvSpPr>
            <p:cNvPr id="36" name="円/楕円 35"/>
            <p:cNvSpPr/>
            <p:nvPr/>
          </p:nvSpPr>
          <p:spPr>
            <a:xfrm>
              <a:off x="1496656" y="3350653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円/楕円 36"/>
            <p:cNvSpPr/>
            <p:nvPr/>
          </p:nvSpPr>
          <p:spPr>
            <a:xfrm>
              <a:off x="1619329" y="3230005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円/楕円 32"/>
            <p:cNvSpPr/>
            <p:nvPr/>
          </p:nvSpPr>
          <p:spPr>
            <a:xfrm>
              <a:off x="1211936" y="3060807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 smtClean="0"/>
                <a:t>n</a:t>
              </a:r>
              <a:endParaRPr kumimoji="1" lang="ja-JP" altLang="en-US" b="1" dirty="0"/>
            </a:p>
          </p:txBody>
        </p:sp>
      </p:grpSp>
      <p:sp>
        <p:nvSpPr>
          <p:cNvPr id="38" name="円/楕円 37"/>
          <p:cNvSpPr/>
          <p:nvPr/>
        </p:nvSpPr>
        <p:spPr>
          <a:xfrm>
            <a:off x="3764283" y="1752446"/>
            <a:ext cx="324036" cy="3240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矢印コネクタ 9"/>
          <p:cNvCxnSpPr>
            <a:stCxn id="6" idx="6"/>
          </p:cNvCxnSpPr>
          <p:nvPr/>
        </p:nvCxnSpPr>
        <p:spPr>
          <a:xfrm>
            <a:off x="431758" y="1915592"/>
            <a:ext cx="25202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/>
          <p:cNvCxnSpPr/>
          <p:nvPr/>
        </p:nvCxnSpPr>
        <p:spPr>
          <a:xfrm>
            <a:off x="4103948" y="1912654"/>
            <a:ext cx="25202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81216" y="1727988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b="1" baseline="30000" dirty="0" smtClean="0">
                <a:latin typeface="Symbol" panose="05050102010706020507" pitchFamily="18" charset="2"/>
              </a:rPr>
              <a:t>+</a:t>
            </a:r>
            <a:endParaRPr kumimoji="1" lang="ja-JP" altLang="en-US" b="1" baseline="30000" dirty="0">
              <a:latin typeface="Symbol" panose="05050102010706020507" pitchFamily="18" charset="2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3703614" y="1723807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Symbol" panose="05050102010706020507" pitchFamily="18" charset="2"/>
              </a:rPr>
              <a:t>K</a:t>
            </a:r>
            <a:r>
              <a:rPr kumimoji="1" lang="en-US" altLang="ja-JP" b="1" baseline="30000" dirty="0" smtClean="0">
                <a:latin typeface="Symbol" panose="05050102010706020507" pitchFamily="18" charset="2"/>
              </a:rPr>
              <a:t>+</a:t>
            </a:r>
            <a:endParaRPr kumimoji="1" lang="ja-JP" altLang="en-US" b="1" baseline="30000" dirty="0">
              <a:latin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/>
              <p:cNvSpPr txBox="1"/>
              <p:nvPr/>
            </p:nvSpPr>
            <p:spPr>
              <a:xfrm>
                <a:off x="1013264" y="2294631"/>
                <a:ext cx="594970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kumimoji="1" lang="en-US" altLang="ja-JP" b="1" i="1" smtClean="0">
                              <a:latin typeface="Cambria Math"/>
                            </a:rPr>
                          </m:ctrlPr>
                        </m:sPrePr>
                        <m:sub/>
                        <m:sup>
                          <m:r>
                            <a:rPr lang="en-US" altLang="ja-JP" b="1" i="1" smtClean="0">
                              <a:latin typeface="Cambria Math"/>
                            </a:rPr>
                            <m:t>𝟖𝟗</m:t>
                          </m:r>
                        </m:sup>
                        <m:e>
                          <m:r>
                            <a:rPr lang="en-US" altLang="ja-JP" b="1" i="1" smtClean="0">
                              <a:latin typeface="Cambria Math"/>
                            </a:rPr>
                            <m:t>𝒀</m:t>
                          </m:r>
                        </m:e>
                      </m:sPre>
                    </m:oMath>
                  </m:oMathPara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15" name="テキスト ボックス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264" y="2294631"/>
                <a:ext cx="594970" cy="37555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6" name="グループ化 65"/>
          <p:cNvGrpSpPr/>
          <p:nvPr/>
        </p:nvGrpSpPr>
        <p:grpSpPr>
          <a:xfrm>
            <a:off x="2605889" y="1476947"/>
            <a:ext cx="857868" cy="842562"/>
            <a:chOff x="1170572" y="2832127"/>
            <a:chExt cx="857868" cy="842562"/>
          </a:xfrm>
        </p:grpSpPr>
        <p:sp>
          <p:nvSpPr>
            <p:cNvPr id="67" name="円/楕円 66"/>
            <p:cNvSpPr/>
            <p:nvPr/>
          </p:nvSpPr>
          <p:spPr>
            <a:xfrm>
              <a:off x="1464108" y="3227470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円/楕円 67"/>
            <p:cNvSpPr/>
            <p:nvPr/>
          </p:nvSpPr>
          <p:spPr>
            <a:xfrm>
              <a:off x="1464879" y="2888940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円/楕円 68"/>
            <p:cNvSpPr/>
            <p:nvPr/>
          </p:nvSpPr>
          <p:spPr>
            <a:xfrm>
              <a:off x="1547664" y="3345846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円/楕円 69"/>
            <p:cNvSpPr/>
            <p:nvPr/>
          </p:nvSpPr>
          <p:spPr>
            <a:xfrm>
              <a:off x="1316907" y="3266982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円/楕円 70"/>
            <p:cNvSpPr/>
            <p:nvPr/>
          </p:nvSpPr>
          <p:spPr>
            <a:xfrm>
              <a:off x="1696098" y="2990878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円/楕円 71"/>
            <p:cNvSpPr/>
            <p:nvPr/>
          </p:nvSpPr>
          <p:spPr>
            <a:xfrm>
              <a:off x="1704404" y="3152896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円/楕円 72"/>
            <p:cNvSpPr/>
            <p:nvPr/>
          </p:nvSpPr>
          <p:spPr>
            <a:xfrm>
              <a:off x="1170572" y="3104964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円/楕円 73"/>
            <p:cNvSpPr/>
            <p:nvPr/>
          </p:nvSpPr>
          <p:spPr>
            <a:xfrm>
              <a:off x="1535972" y="2925563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5" name="円/楕円 74"/>
            <p:cNvSpPr/>
            <p:nvPr/>
          </p:nvSpPr>
          <p:spPr>
            <a:xfrm>
              <a:off x="1284481" y="2832127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 smtClean="0"/>
                <a:t>p</a:t>
              </a:r>
              <a:endParaRPr kumimoji="1" lang="ja-JP" altLang="en-US" b="1" dirty="0"/>
            </a:p>
          </p:txBody>
        </p:sp>
        <p:sp>
          <p:nvSpPr>
            <p:cNvPr id="76" name="円/楕円 75"/>
            <p:cNvSpPr/>
            <p:nvPr/>
          </p:nvSpPr>
          <p:spPr>
            <a:xfrm>
              <a:off x="1496656" y="3350653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" name="円/楕円 76"/>
            <p:cNvSpPr/>
            <p:nvPr/>
          </p:nvSpPr>
          <p:spPr>
            <a:xfrm>
              <a:off x="1619329" y="3230005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8" name="円/楕円 77"/>
            <p:cNvSpPr/>
            <p:nvPr/>
          </p:nvSpPr>
          <p:spPr>
            <a:xfrm>
              <a:off x="1211936" y="3060807"/>
              <a:ext cx="324036" cy="32403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>
                  <a:solidFill>
                    <a:schemeClr val="tx1"/>
                  </a:solidFill>
                  <a:latin typeface="Symbol" panose="05050102010706020507" pitchFamily="18" charset="2"/>
                </a:rPr>
                <a:t>L</a:t>
              </a:r>
              <a:endParaRPr kumimoji="1" lang="ja-JP" altLang="en-US" dirty="0">
                <a:solidFill>
                  <a:schemeClr val="tx1"/>
                </a:solidFill>
                <a:latin typeface="Symbol" panose="05050102010706020507" pitchFamily="18" charset="2"/>
              </a:endParaRPr>
            </a:p>
          </p:txBody>
        </p:sp>
      </p:grpSp>
      <p:sp>
        <p:nvSpPr>
          <p:cNvPr id="17" name="右矢印 16"/>
          <p:cNvSpPr/>
          <p:nvPr/>
        </p:nvSpPr>
        <p:spPr>
          <a:xfrm>
            <a:off x="2009199" y="1673875"/>
            <a:ext cx="402561" cy="49502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/>
              <p:cNvSpPr txBox="1"/>
              <p:nvPr/>
            </p:nvSpPr>
            <p:spPr>
              <a:xfrm>
                <a:off x="2746349" y="2308052"/>
                <a:ext cx="594970" cy="387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kumimoji="1" lang="en-US" altLang="ja-JP" b="1" i="1" smtClean="0">
                              <a:latin typeface="Cambria Math"/>
                            </a:rPr>
                          </m:ctrlPr>
                        </m:sPrePr>
                        <m:sub>
                          <m:r>
                            <a:rPr kumimoji="1" lang="el-GR" altLang="ja-JP" b="1" i="1" smtClean="0">
                              <a:latin typeface="Cambria Math"/>
                              <a:ea typeface="Cambria Math"/>
                            </a:rPr>
                            <m:t>𝜦</m:t>
                          </m:r>
                        </m:sub>
                        <m:sup>
                          <m:r>
                            <a:rPr kumimoji="1" lang="en-US" altLang="ja-JP" b="1" i="1" smtClean="0">
                              <a:latin typeface="Cambria Math"/>
                            </a:rPr>
                            <m:t>𝟖𝟗</m:t>
                          </m:r>
                        </m:sup>
                        <m:e>
                          <m:r>
                            <a:rPr kumimoji="1" lang="en-US" altLang="ja-JP" b="1" i="1" smtClean="0">
                              <a:latin typeface="Cambria Math"/>
                            </a:rPr>
                            <m:t>𝒀</m:t>
                          </m:r>
                        </m:e>
                      </m:sPre>
                    </m:oMath>
                  </m:oMathPara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79" name="テキスト ボックス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349" y="2308052"/>
                <a:ext cx="594970" cy="387863"/>
              </a:xfrm>
              <a:prstGeom prst="rect">
                <a:avLst/>
              </a:prstGeom>
              <a:blipFill rotWithShape="1">
                <a:blip r:embed="rId3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円/楕円 79"/>
          <p:cNvSpPr/>
          <p:nvPr/>
        </p:nvSpPr>
        <p:spPr>
          <a:xfrm>
            <a:off x="5004048" y="1788098"/>
            <a:ext cx="324036" cy="3240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1" name="グループ化 80"/>
          <p:cNvGrpSpPr/>
          <p:nvPr/>
        </p:nvGrpSpPr>
        <p:grpSpPr>
          <a:xfrm>
            <a:off x="5808005" y="1615123"/>
            <a:ext cx="579090" cy="601233"/>
            <a:chOff x="1184429" y="3002713"/>
            <a:chExt cx="579090" cy="601233"/>
          </a:xfrm>
        </p:grpSpPr>
        <p:sp>
          <p:nvSpPr>
            <p:cNvPr id="85" name="円/楕円 84"/>
            <p:cNvSpPr/>
            <p:nvPr/>
          </p:nvSpPr>
          <p:spPr>
            <a:xfrm>
              <a:off x="1291079" y="3279910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 smtClean="0"/>
                <a:t>p</a:t>
              </a:r>
              <a:endParaRPr kumimoji="1" lang="ja-JP" altLang="en-US" b="1" dirty="0"/>
            </a:p>
          </p:txBody>
        </p:sp>
        <p:sp>
          <p:nvSpPr>
            <p:cNvPr id="88" name="円/楕円 87"/>
            <p:cNvSpPr/>
            <p:nvPr/>
          </p:nvSpPr>
          <p:spPr>
            <a:xfrm>
              <a:off x="1184429" y="3002713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 smtClean="0"/>
                <a:t>p</a:t>
              </a:r>
              <a:endParaRPr kumimoji="1" lang="ja-JP" altLang="en-US" b="1" dirty="0"/>
            </a:p>
          </p:txBody>
        </p:sp>
        <p:sp>
          <p:nvSpPr>
            <p:cNvPr id="93" name="円/楕円 92"/>
            <p:cNvSpPr/>
            <p:nvPr/>
          </p:nvSpPr>
          <p:spPr>
            <a:xfrm>
              <a:off x="1439483" y="3119208"/>
              <a:ext cx="324036" cy="32403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 smtClean="0"/>
                <a:t>n</a:t>
              </a:r>
              <a:endParaRPr kumimoji="1" lang="ja-JP" altLang="en-US" b="1" dirty="0"/>
            </a:p>
          </p:txBody>
        </p:sp>
      </p:grpSp>
      <p:cxnSp>
        <p:nvCxnSpPr>
          <p:cNvPr id="95" name="直線矢印コネクタ 94"/>
          <p:cNvCxnSpPr/>
          <p:nvPr/>
        </p:nvCxnSpPr>
        <p:spPr>
          <a:xfrm>
            <a:off x="5364088" y="1950116"/>
            <a:ext cx="25202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/>
          <p:cNvCxnSpPr/>
          <p:nvPr/>
        </p:nvCxnSpPr>
        <p:spPr>
          <a:xfrm>
            <a:off x="8676456" y="1947178"/>
            <a:ext cx="25202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テキスト ボックス 96"/>
          <p:cNvSpPr txBox="1"/>
          <p:nvPr/>
        </p:nvSpPr>
        <p:spPr>
          <a:xfrm>
            <a:off x="4932040" y="1750519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Symbol" panose="05050102010706020507" pitchFamily="18" charset="2"/>
              </a:rPr>
              <a:t>K</a:t>
            </a:r>
            <a:r>
              <a:rPr kumimoji="1" lang="en-US" altLang="ja-JP" b="1" baseline="30000" dirty="0" smtClean="0">
                <a:latin typeface="Symbol" panose="05050102010706020507" pitchFamily="18" charset="2"/>
              </a:rPr>
              <a:t>-</a:t>
            </a:r>
            <a:endParaRPr kumimoji="1" lang="ja-JP" altLang="en-US" b="1" baseline="30000" dirty="0">
              <a:latin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テキスト ボックス 98"/>
              <p:cNvSpPr txBox="1"/>
              <p:nvPr/>
            </p:nvSpPr>
            <p:spPr>
              <a:xfrm>
                <a:off x="5765574" y="2329155"/>
                <a:ext cx="655885" cy="375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kumimoji="1" lang="en-US" altLang="ja-JP" b="1" i="1" smtClean="0">
                              <a:latin typeface="Cambria Math"/>
                            </a:rPr>
                          </m:ctrlPr>
                        </m:sPrePr>
                        <m:sub/>
                        <m:sup>
                          <m:r>
                            <a:rPr lang="en-US" altLang="ja-JP" b="1" i="1" smtClean="0">
                              <a:latin typeface="Cambria Math"/>
                            </a:rPr>
                            <m:t>𝟑</m:t>
                          </m:r>
                        </m:sup>
                        <m:e>
                          <m:r>
                            <a:rPr lang="en-US" altLang="ja-JP" b="1" i="1" smtClean="0">
                              <a:latin typeface="Cambria Math"/>
                            </a:rPr>
                            <m:t>𝑯𝒆</m:t>
                          </m:r>
                        </m:e>
                      </m:sPre>
                    </m:oMath>
                  </m:oMathPara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99" name="テキスト ボックス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574" y="2329155"/>
                <a:ext cx="655885" cy="37555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右矢印 112"/>
          <p:cNvSpPr/>
          <p:nvPr/>
        </p:nvSpPr>
        <p:spPr>
          <a:xfrm>
            <a:off x="6761509" y="1708399"/>
            <a:ext cx="402561" cy="49502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テキスト ボックス 113"/>
              <p:cNvSpPr txBox="1"/>
              <p:nvPr/>
            </p:nvSpPr>
            <p:spPr>
              <a:xfrm>
                <a:off x="7231054" y="2342576"/>
                <a:ext cx="10133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b="1" i="1" smtClean="0">
                              <a:latin typeface="Cambria Math"/>
                            </a:rPr>
                            <m:t>"</m:t>
                          </m:r>
                          <m:r>
                            <a:rPr kumimoji="1" lang="en-US" altLang="ja-JP" b="1" i="1" smtClean="0">
                              <a:latin typeface="Cambria Math"/>
                            </a:rPr>
                            <m:t>𝑲</m:t>
                          </m:r>
                        </m:e>
                        <m:sup>
                          <m:r>
                            <a:rPr kumimoji="1" lang="en-US" altLang="ja-JP" b="1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  <m:r>
                        <a:rPr kumimoji="1" lang="en-US" altLang="ja-JP" b="1" i="1" smtClean="0">
                          <a:latin typeface="Cambria Math"/>
                        </a:rPr>
                        <m:t>𝒑𝒑</m:t>
                      </m:r>
                      <m:r>
                        <a:rPr kumimoji="1" lang="en-US" altLang="ja-JP" b="1" i="1" smtClean="0">
                          <a:latin typeface="Cambria Math"/>
                        </a:rPr>
                        <m:t>"</m:t>
                      </m:r>
                    </m:oMath>
                  </m:oMathPara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114" name="テキスト ボックス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054" y="2342576"/>
                <a:ext cx="1013354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5" name="グループ化 114"/>
          <p:cNvGrpSpPr/>
          <p:nvPr/>
        </p:nvGrpSpPr>
        <p:grpSpPr>
          <a:xfrm>
            <a:off x="7452320" y="1655296"/>
            <a:ext cx="579090" cy="601233"/>
            <a:chOff x="1184429" y="3002713"/>
            <a:chExt cx="579090" cy="601233"/>
          </a:xfrm>
        </p:grpSpPr>
        <p:sp>
          <p:nvSpPr>
            <p:cNvPr id="116" name="円/楕円 115"/>
            <p:cNvSpPr/>
            <p:nvPr/>
          </p:nvSpPr>
          <p:spPr>
            <a:xfrm>
              <a:off x="1291079" y="3279910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 smtClean="0"/>
                <a:t>p</a:t>
              </a:r>
              <a:endParaRPr kumimoji="1" lang="ja-JP" altLang="en-US" b="1" dirty="0"/>
            </a:p>
          </p:txBody>
        </p:sp>
        <p:sp>
          <p:nvSpPr>
            <p:cNvPr id="117" name="円/楕円 116"/>
            <p:cNvSpPr/>
            <p:nvPr/>
          </p:nvSpPr>
          <p:spPr>
            <a:xfrm>
              <a:off x="1184429" y="3002713"/>
              <a:ext cx="324036" cy="32403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b="1" dirty="0" smtClean="0"/>
                <a:t>p</a:t>
              </a:r>
              <a:endParaRPr kumimoji="1" lang="ja-JP" altLang="en-US" b="1" dirty="0"/>
            </a:p>
          </p:txBody>
        </p:sp>
        <p:sp>
          <p:nvSpPr>
            <p:cNvPr id="118" name="円/楕円 117"/>
            <p:cNvSpPr/>
            <p:nvPr/>
          </p:nvSpPr>
          <p:spPr>
            <a:xfrm>
              <a:off x="1439483" y="3119208"/>
              <a:ext cx="324036" cy="324036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/>
            </a:p>
          </p:txBody>
        </p:sp>
      </p:grpSp>
      <p:sp>
        <p:nvSpPr>
          <p:cNvPr id="119" name="円/楕円 118"/>
          <p:cNvSpPr/>
          <p:nvPr/>
        </p:nvSpPr>
        <p:spPr>
          <a:xfrm>
            <a:off x="8352420" y="1788044"/>
            <a:ext cx="324036" cy="3240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 smtClean="0"/>
              <a:t>n</a:t>
            </a:r>
            <a:endParaRPr kumimoji="1" lang="ja-JP" altLang="en-US" b="1" dirty="0"/>
          </a:p>
        </p:txBody>
      </p:sp>
      <p:sp>
        <p:nvSpPr>
          <p:cNvPr id="120" name="テキスト ボックス 119"/>
          <p:cNvSpPr txBox="1"/>
          <p:nvPr/>
        </p:nvSpPr>
        <p:spPr>
          <a:xfrm>
            <a:off x="7664054" y="1750519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Symbol" panose="05050102010706020507" pitchFamily="18" charset="2"/>
              </a:rPr>
              <a:t>K</a:t>
            </a:r>
            <a:r>
              <a:rPr kumimoji="1" lang="en-US" altLang="ja-JP" b="1" baseline="30000" dirty="0" smtClean="0">
                <a:latin typeface="Symbol" panose="05050102010706020507" pitchFamily="18" charset="2"/>
              </a:rPr>
              <a:t>-</a:t>
            </a:r>
            <a:endParaRPr kumimoji="1" lang="ja-JP" altLang="en-US" b="1" baseline="30000" dirty="0">
              <a:latin typeface="Symbol" panose="05050102010706020507" pitchFamily="18" charset="2"/>
            </a:endParaRPr>
          </a:p>
        </p:txBody>
      </p:sp>
      <p:grpSp>
        <p:nvGrpSpPr>
          <p:cNvPr id="18" name="グループ化 17"/>
          <p:cNvGrpSpPr/>
          <p:nvPr/>
        </p:nvGrpSpPr>
        <p:grpSpPr>
          <a:xfrm>
            <a:off x="5224362" y="3055955"/>
            <a:ext cx="3812134" cy="2199019"/>
            <a:chOff x="4463988" y="4545124"/>
            <a:chExt cx="3994569" cy="2304256"/>
          </a:xfrm>
        </p:grpSpPr>
        <p:pic>
          <p:nvPicPr>
            <p:cNvPr id="122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30262" b="65900"/>
            <a:stretch/>
          </p:blipFill>
          <p:spPr bwMode="auto">
            <a:xfrm>
              <a:off x="4463988" y="4545124"/>
              <a:ext cx="3994569" cy="1721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153" r="30262"/>
            <a:stretch/>
          </p:blipFill>
          <p:spPr bwMode="auto">
            <a:xfrm>
              <a:off x="4463988" y="6251391"/>
              <a:ext cx="3994569" cy="597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0" name="テキスト ボックス 4099"/>
          <p:cNvSpPr txBox="1"/>
          <p:nvPr/>
        </p:nvSpPr>
        <p:spPr>
          <a:xfrm>
            <a:off x="1007604" y="814996"/>
            <a:ext cx="2589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latin typeface="Symbol" panose="05050102010706020507" pitchFamily="18" charset="2"/>
              </a:rPr>
              <a:t>L</a:t>
            </a:r>
            <a:r>
              <a:rPr lang="en-US" altLang="ja-JP" sz="3200" b="1" dirty="0" smtClean="0"/>
              <a:t>-</a:t>
            </a:r>
            <a:r>
              <a:rPr lang="en-US" altLang="ja-JP" sz="3200" b="1" dirty="0" err="1" smtClean="0"/>
              <a:t>hypernuclei</a:t>
            </a:r>
            <a:endParaRPr kumimoji="1" lang="ja-JP" altLang="en-US" sz="3200" b="1" dirty="0"/>
          </a:p>
        </p:txBody>
      </p:sp>
      <p:sp>
        <p:nvSpPr>
          <p:cNvPr id="4101" name="テキスト ボックス 4100"/>
          <p:cNvSpPr txBox="1"/>
          <p:nvPr/>
        </p:nvSpPr>
        <p:spPr>
          <a:xfrm>
            <a:off x="5724128" y="814995"/>
            <a:ext cx="2459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/>
              <a:t>“K</a:t>
            </a:r>
            <a:r>
              <a:rPr lang="en-US" altLang="ja-JP" sz="3200" b="1" baseline="30000" dirty="0"/>
              <a:t>-</a:t>
            </a:r>
            <a:r>
              <a:rPr lang="en-US" altLang="ja-JP" sz="3200" b="1" dirty="0"/>
              <a:t>pp</a:t>
            </a:r>
            <a:r>
              <a:rPr lang="en-US" altLang="ja-JP" sz="3200" b="1" dirty="0" smtClean="0"/>
              <a:t>” @ E15</a:t>
            </a:r>
            <a:endParaRPr kumimoji="1" lang="ja-JP" altLang="en-US" sz="3200" b="1" dirty="0"/>
          </a:p>
        </p:txBody>
      </p:sp>
      <p:sp>
        <p:nvSpPr>
          <p:cNvPr id="4102" name="角丸四角形 4101"/>
          <p:cNvSpPr/>
          <p:nvPr/>
        </p:nvSpPr>
        <p:spPr>
          <a:xfrm>
            <a:off x="0" y="825301"/>
            <a:ext cx="4535996" cy="45349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3" name="角丸四角形 132"/>
          <p:cNvSpPr/>
          <p:nvPr/>
        </p:nvSpPr>
        <p:spPr>
          <a:xfrm>
            <a:off x="4608512" y="823707"/>
            <a:ext cx="4535996" cy="45349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11" name="正方形/長方形 4110"/>
          <p:cNvSpPr/>
          <p:nvPr/>
        </p:nvSpPr>
        <p:spPr>
          <a:xfrm>
            <a:off x="4152688" y="2355581"/>
            <a:ext cx="815356" cy="30176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09" name="右矢印 4108"/>
          <p:cNvSpPr/>
          <p:nvPr/>
        </p:nvSpPr>
        <p:spPr>
          <a:xfrm rot="10800000">
            <a:off x="3347865" y="2587903"/>
            <a:ext cx="978408" cy="799426"/>
          </a:xfrm>
          <a:prstGeom prst="rightArrow">
            <a:avLst>
              <a:gd name="adj1" fmla="val 41829"/>
              <a:gd name="adj2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右矢印 142"/>
          <p:cNvSpPr/>
          <p:nvPr/>
        </p:nvSpPr>
        <p:spPr>
          <a:xfrm>
            <a:off x="4273346" y="2591821"/>
            <a:ext cx="978408" cy="799426"/>
          </a:xfrm>
          <a:prstGeom prst="rightArrow">
            <a:avLst>
              <a:gd name="adj1" fmla="val 41829"/>
              <a:gd name="adj2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07" name="テキスト ボックス 4106"/>
          <p:cNvSpPr txBox="1"/>
          <p:nvPr/>
        </p:nvSpPr>
        <p:spPr>
          <a:xfrm>
            <a:off x="3211157" y="3307983"/>
            <a:ext cx="204491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Bound state</a:t>
            </a:r>
          </a:p>
          <a:p>
            <a:pPr algn="ctr"/>
            <a:r>
              <a:rPr kumimoji="1" lang="en-US" altLang="ja-JP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QF</a:t>
            </a:r>
          </a:p>
          <a:p>
            <a:pPr algn="ctr"/>
            <a:r>
              <a:rPr kumimoji="1" lang="en-US" altLang="ja-JP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can be seen</a:t>
            </a:r>
          </a:p>
          <a:p>
            <a:pPr algn="ctr"/>
            <a:r>
              <a:rPr lang="en-US" altLang="ja-JP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clearly</a:t>
            </a:r>
            <a:endParaRPr kumimoji="1" lang="ja-JP" alt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4113" name="グループ化 4112"/>
          <p:cNvGrpSpPr/>
          <p:nvPr/>
        </p:nvGrpSpPr>
        <p:grpSpPr>
          <a:xfrm>
            <a:off x="719572" y="2695915"/>
            <a:ext cx="2376264" cy="2650977"/>
            <a:chOff x="719572" y="2695915"/>
            <a:chExt cx="2376264" cy="265097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572" y="2695915"/>
              <a:ext cx="2376264" cy="2650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104" name="直線コネクタ 4103"/>
            <p:cNvCxnSpPr/>
            <p:nvPr/>
          </p:nvCxnSpPr>
          <p:spPr>
            <a:xfrm flipV="1">
              <a:off x="2483768" y="3077843"/>
              <a:ext cx="0" cy="1911709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6" name="テキスト ボックス 4105"/>
            <p:cNvSpPr txBox="1"/>
            <p:nvPr/>
          </p:nvSpPr>
          <p:spPr>
            <a:xfrm>
              <a:off x="2212896" y="2862616"/>
              <a:ext cx="522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 err="1" smtClean="0"/>
                <a:t>M</a:t>
              </a:r>
              <a:r>
                <a:rPr kumimoji="1" lang="en-US" altLang="ja-JP" b="1" baseline="-25000" dirty="0" err="1" smtClean="0"/>
                <a:t>th</a:t>
              </a:r>
              <a:endParaRPr kumimoji="1" lang="ja-JP" altLang="en-US" b="1" baseline="-25000" dirty="0"/>
            </a:p>
          </p:txBody>
        </p:sp>
        <p:sp>
          <p:nvSpPr>
            <p:cNvPr id="4112" name="二等辺三角形 4111"/>
            <p:cNvSpPr/>
            <p:nvPr/>
          </p:nvSpPr>
          <p:spPr>
            <a:xfrm>
              <a:off x="2541868" y="3429000"/>
              <a:ext cx="400244" cy="1540635"/>
            </a:xfrm>
            <a:prstGeom prst="triangle">
              <a:avLst>
                <a:gd name="adj" fmla="val 10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2541868" y="4617520"/>
              <a:ext cx="445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 smtClean="0"/>
                <a:t>QF</a:t>
              </a:r>
              <a:endParaRPr kumimoji="1" lang="ja-JP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799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8036" y="1220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b="1" dirty="0" smtClean="0"/>
              <a:t>BG: 2NA followed </a:t>
            </a:r>
            <a:r>
              <a:rPr lang="en-US" altLang="ja-JP" b="1" dirty="0"/>
              <a:t>by</a:t>
            </a:r>
            <a:r>
              <a:rPr lang="en-US" altLang="ja-JP" b="1" i="1" dirty="0"/>
              <a:t> </a:t>
            </a:r>
            <a:r>
              <a:rPr lang="en-US" altLang="ja-JP" b="1" dirty="0" smtClean="0"/>
              <a:t>FSI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44</a:t>
            </a:fld>
            <a:endParaRPr kumimoji="1" lang="ja-JP" altLang="en-US"/>
          </a:p>
        </p:txBody>
      </p:sp>
      <p:pic>
        <p:nvPicPr>
          <p:cNvPr id="6" name="Fig1suppN-2.pdf" descr="Fig1suppN-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828" y="2524094"/>
            <a:ext cx="8888016" cy="392726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" name="グループ化 12"/>
          <p:cNvGrpSpPr/>
          <p:nvPr/>
        </p:nvGrpSpPr>
        <p:grpSpPr>
          <a:xfrm>
            <a:off x="349758" y="908720"/>
            <a:ext cx="4510274" cy="1440160"/>
            <a:chOff x="4012728" y="692696"/>
            <a:chExt cx="4510274" cy="1440160"/>
          </a:xfrm>
        </p:grpSpPr>
        <p:sp>
          <p:nvSpPr>
            <p:cNvPr id="7" name="角丸四角形 6"/>
            <p:cNvSpPr/>
            <p:nvPr/>
          </p:nvSpPr>
          <p:spPr>
            <a:xfrm>
              <a:off x="4283968" y="692696"/>
              <a:ext cx="3924436" cy="144016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テキスト ボックス 7"/>
                <p:cNvSpPr txBox="1"/>
                <p:nvPr/>
              </p:nvSpPr>
              <p:spPr>
                <a:xfrm>
                  <a:off x="4012728" y="692696"/>
                  <a:ext cx="4510274" cy="7614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20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kumimoji="1"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  <m:sPre>
                          <m:sPrePr>
                            <m:ctrlP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/>
                          <m:sup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  <m:e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𝐻𝑒</m:t>
                            </m:r>
                          </m:e>
                        </m:sPre>
                        <m:r>
                          <a:rPr lang="en-US" altLang="ja-JP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d>
                          <m:dPr>
                            <m:ctrlP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</m:e>
                              <m:sup>
                                <m: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+"</m:t>
                            </m:r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𝑝𝑛</m:t>
                            </m:r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"</m:t>
                            </m:r>
                          </m:e>
                        </m:d>
                        <m:r>
                          <a:rPr lang="en-US" altLang="ja-JP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sz="20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𝑠𝑝𝑒𝑐𝑡</m:t>
                            </m:r>
                          </m:sub>
                        </m:sSub>
                      </m:oMath>
                    </m:oMathPara>
                  </a14:m>
                  <a:endParaRPr lang="en-US" altLang="ja-JP" sz="2000" i="1" dirty="0" smtClean="0">
                    <a:solidFill>
                      <a:schemeClr val="bg1"/>
                    </a:solidFill>
                    <a:latin typeface="Cambria Math"/>
                  </a:endParaRPr>
                </a:p>
                <a:p>
                  <a:r>
                    <a:rPr lang="en-US" altLang="ja-JP" sz="2000" dirty="0" smtClean="0">
                      <a:solidFill>
                        <a:schemeClr val="bg1"/>
                      </a:solidFill>
                      <a:ea typeface="Cambria Math"/>
                    </a:rPr>
                    <a:t> 	    </a:t>
                  </a:r>
                  <a14:m>
                    <m:oMath xmlns:m="http://schemas.openxmlformats.org/officeDocument/2006/math">
                      <m:r>
                        <a:rPr lang="en-US" altLang="ja-JP" sz="20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𝒀</m:t>
                      </m:r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𝒏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</m:oMath>
                  </a14:m>
                  <a:r>
                    <a:rPr lang="en-US" altLang="ja-JP" sz="2000" dirty="0">
                      <a:solidFill>
                        <a:schemeClr val="bg1"/>
                      </a:solidFill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20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altLang="ja-JP" sz="20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𝑠𝑝𝑒𝑐𝑡</m:t>
                          </m:r>
                        </m:sub>
                      </m:sSub>
                    </m:oMath>
                  </a14:m>
                  <a:endParaRPr kumimoji="1" lang="ja-JP" alt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テキスト ボックス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2728" y="692696"/>
                  <a:ext cx="4510274" cy="76142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32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テキスト ボックス 8"/>
            <p:cNvSpPr txBox="1"/>
            <p:nvPr/>
          </p:nvSpPr>
          <p:spPr>
            <a:xfrm>
              <a:off x="7236296" y="1052736"/>
              <a:ext cx="7986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(2NA)</a:t>
              </a:r>
              <a:endParaRPr kumimoji="1" lang="ja-JP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7271027" y="1628800"/>
              <a:ext cx="6493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(FSI)</a:t>
              </a:r>
              <a:endParaRPr kumimoji="1" lang="ja-JP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テキスト ボックス 10"/>
                <p:cNvSpPr txBox="1"/>
                <p:nvPr/>
              </p:nvSpPr>
              <p:spPr>
                <a:xfrm>
                  <a:off x="5050671" y="1355657"/>
                  <a:ext cx="2210157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0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d>
                          <m:dPr>
                            <m:ctrlPr>
                              <a:rPr lang="en-US" altLang="ja-JP" sz="200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altLang="ja-JP" sz="20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𝑌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+"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"</m:t>
                            </m:r>
                          </m:e>
                        </m:d>
                        <m:r>
                          <a:rPr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𝑛</m:t>
                        </m:r>
                      </m:oMath>
                    </m:oMathPara>
                  </a14:m>
                  <a:endParaRPr lang="en-US" altLang="ja-JP" sz="2000" i="1" dirty="0" smtClean="0">
                    <a:solidFill>
                      <a:schemeClr val="bg1"/>
                    </a:solidFill>
                    <a:latin typeface="Cambria Math"/>
                  </a:endParaRPr>
                </a:p>
                <a:p>
                  <a:r>
                    <a:rPr lang="en-US" altLang="ja-JP" sz="2000" dirty="0" smtClean="0">
                      <a:solidFill>
                        <a:schemeClr val="bg1"/>
                      </a:solidFill>
                      <a:ea typeface="Cambria Math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altLang="ja-JP" sz="20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l-GR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𝜦</m:t>
                      </m:r>
                      <m:r>
                        <a:rPr lang="en-US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1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altLang="ja-JP" sz="20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</m:oMath>
                  </a14:m>
                  <a:endParaRPr lang="ja-JP" alt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テキスト ボックス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50671" y="1355657"/>
                  <a:ext cx="2210157" cy="707886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431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グループ化 13"/>
          <p:cNvGrpSpPr/>
          <p:nvPr/>
        </p:nvGrpSpPr>
        <p:grpSpPr>
          <a:xfrm>
            <a:off x="4781195" y="908720"/>
            <a:ext cx="4219297" cy="1440160"/>
            <a:chOff x="4012728" y="692696"/>
            <a:chExt cx="4219297" cy="1440160"/>
          </a:xfrm>
        </p:grpSpPr>
        <p:sp>
          <p:nvSpPr>
            <p:cNvPr id="15" name="角丸四角形 14"/>
            <p:cNvSpPr/>
            <p:nvPr/>
          </p:nvSpPr>
          <p:spPr>
            <a:xfrm>
              <a:off x="4198962" y="692696"/>
              <a:ext cx="3924436" cy="144016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テキスト ボックス 15"/>
                <p:cNvSpPr txBox="1"/>
                <p:nvPr/>
              </p:nvSpPr>
              <p:spPr>
                <a:xfrm>
                  <a:off x="4012728" y="692696"/>
                  <a:ext cx="4219297" cy="7614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20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kumimoji="1"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+</m:t>
                        </m:r>
                        <m:sPre>
                          <m:sPrePr>
                            <m:ctrlP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PrePr>
                          <m:sub/>
                          <m:sup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  <m:e>
                            <m:r>
                              <a:rPr kumimoji="1"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𝐻𝑒</m:t>
                            </m:r>
                          </m:e>
                        </m:sPre>
                        <m:r>
                          <a:rPr lang="en-US" altLang="ja-JP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d>
                          <m:dPr>
                            <m:ctrlP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𝐾</m:t>
                                </m:r>
                              </m:e>
                              <m:sup>
                                <m:r>
                                  <a:rPr lang="en-US" altLang="ja-JP" sz="2000" i="1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+"</m:t>
                            </m:r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𝑝𝑝</m:t>
                            </m:r>
                            <m:r>
                              <a:rPr lang="en-US" altLang="ja-JP" sz="2000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"</m:t>
                            </m:r>
                          </m:e>
                        </m:d>
                        <m:r>
                          <a:rPr lang="en-US" altLang="ja-JP" sz="20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sz="200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𝑠𝑝𝑒𝑐𝑡</m:t>
                            </m:r>
                          </m:sub>
                        </m:sSub>
                      </m:oMath>
                    </m:oMathPara>
                  </a14:m>
                  <a:endParaRPr lang="en-US" altLang="ja-JP" sz="2000" i="1" dirty="0" smtClean="0">
                    <a:solidFill>
                      <a:schemeClr val="bg1"/>
                    </a:solidFill>
                    <a:latin typeface="Cambria Math"/>
                  </a:endParaRPr>
                </a:p>
                <a:p>
                  <a:r>
                    <a:rPr lang="en-US" altLang="ja-JP" sz="2000" dirty="0" smtClean="0">
                      <a:solidFill>
                        <a:schemeClr val="bg1"/>
                      </a:solidFill>
                      <a:ea typeface="Cambria Math"/>
                    </a:rPr>
                    <a:t> 	    </a:t>
                  </a:r>
                  <a14:m>
                    <m:oMath xmlns:m="http://schemas.openxmlformats.org/officeDocument/2006/math">
                      <m:r>
                        <a:rPr lang="en-US" altLang="ja-JP" sz="200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𝒀</m:t>
                      </m:r>
                      <m:r>
                        <a:rPr lang="en-US" altLang="ja-JP" sz="2000" b="1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</m:oMath>
                  </a14:m>
                  <a:r>
                    <a:rPr lang="en-US" altLang="ja-JP" sz="2000" dirty="0">
                      <a:solidFill>
                        <a:schemeClr val="bg1"/>
                      </a:solidFill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ja-JP" sz="20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ja-JP" sz="2000" b="0" i="1" smtClean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altLang="ja-JP" sz="2000" i="1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𝑠𝑝𝑒𝑐𝑡</m:t>
                          </m:r>
                        </m:sub>
                      </m:sSub>
                    </m:oMath>
                  </a14:m>
                  <a:endParaRPr kumimoji="1" lang="ja-JP" alt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テキスト ボックス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2728" y="692696"/>
                  <a:ext cx="4219297" cy="761427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32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テキスト ボックス 16"/>
            <p:cNvSpPr txBox="1"/>
            <p:nvPr/>
          </p:nvSpPr>
          <p:spPr>
            <a:xfrm>
              <a:off x="7236296" y="1052736"/>
              <a:ext cx="7986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(2NA)</a:t>
              </a:r>
              <a:endParaRPr kumimoji="1" lang="ja-JP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7271027" y="1628800"/>
              <a:ext cx="6493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(FSI)</a:t>
              </a:r>
              <a:endParaRPr kumimoji="1" lang="ja-JP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テキスト ボックス 18"/>
                <p:cNvSpPr txBox="1"/>
                <p:nvPr/>
              </p:nvSpPr>
              <p:spPr>
                <a:xfrm>
                  <a:off x="5050671" y="1355657"/>
                  <a:ext cx="2211118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sz="20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d>
                          <m:dPr>
                            <m:ctrlPr>
                              <a:rPr lang="en-US" altLang="ja-JP" sz="200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altLang="ja-JP" sz="2000" b="0" i="1" smtClean="0">
                                <a:solidFill>
                                  <a:srgbClr val="FFFF00"/>
                                </a:solidFill>
                                <a:latin typeface="Cambria Math"/>
                                <a:ea typeface="Cambria Math"/>
                              </a:rPr>
                              <m:t>𝑌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+"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en-US" altLang="ja-JP" sz="2000" b="0" i="1" smtClean="0">
                                <a:solidFill>
                                  <a:schemeClr val="bg1"/>
                                </a:solidFill>
                                <a:latin typeface="Cambria Math"/>
                                <a:ea typeface="Cambria Math"/>
                              </a:rPr>
                              <m:t>"</m:t>
                            </m:r>
                          </m:e>
                        </m:d>
                        <m:r>
                          <a:rPr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altLang="ja-JP" sz="20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𝑝</m:t>
                        </m:r>
                      </m:oMath>
                    </m:oMathPara>
                  </a14:m>
                  <a:endParaRPr lang="en-US" altLang="ja-JP" sz="2000" i="1" dirty="0" smtClean="0">
                    <a:solidFill>
                      <a:schemeClr val="bg1"/>
                    </a:solidFill>
                    <a:latin typeface="Cambria Math"/>
                  </a:endParaRPr>
                </a:p>
                <a:p>
                  <a:r>
                    <a:rPr lang="en-US" altLang="ja-JP" sz="2000" dirty="0" smtClean="0">
                      <a:solidFill>
                        <a:schemeClr val="bg1"/>
                      </a:solidFill>
                      <a:ea typeface="Cambria Math"/>
                    </a:rPr>
                    <a:t>  </a:t>
                  </a:r>
                  <a14:m>
                    <m:oMath xmlns:m="http://schemas.openxmlformats.org/officeDocument/2006/math">
                      <m:r>
                        <a:rPr lang="en-US" altLang="ja-JP" sz="20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l-GR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𝜦</m:t>
                      </m:r>
                      <m:r>
                        <a:rPr lang="en-US" altLang="ja-JP" sz="2000" b="1" i="1" smtClean="0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1" i="1">
                          <a:solidFill>
                            <a:srgbClr val="FFFF00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altLang="ja-JP" sz="2000" i="1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2000" b="0" i="1" smtClean="0">
                          <a:solidFill>
                            <a:schemeClr val="bg1"/>
                          </a:solidFill>
                          <a:latin typeface="Cambria Math"/>
                          <a:ea typeface="Cambria Math"/>
                        </a:rPr>
                        <m:t>𝑛</m:t>
                      </m:r>
                    </m:oMath>
                  </a14:m>
                  <a:endParaRPr lang="ja-JP" alt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テキスト ボックス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50671" y="1355657"/>
                  <a:ext cx="2211118" cy="707886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431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1" name="直線矢印コネクタ 20"/>
          <p:cNvCxnSpPr>
            <a:stCxn id="7" idx="2"/>
          </p:cNvCxnSpPr>
          <p:nvPr/>
        </p:nvCxnSpPr>
        <p:spPr>
          <a:xfrm>
            <a:off x="2583216" y="2348880"/>
            <a:ext cx="3104908" cy="1368152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>
            <a:stCxn id="15" idx="2"/>
          </p:cNvCxnSpPr>
          <p:nvPr/>
        </p:nvCxnSpPr>
        <p:spPr>
          <a:xfrm>
            <a:off x="6929647" y="2348880"/>
            <a:ext cx="810705" cy="1368152"/>
          </a:xfrm>
          <a:prstGeom prst="straightConnector1">
            <a:avLst/>
          </a:prstGeom>
          <a:ln w="635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44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42" y="711494"/>
            <a:ext cx="6002638" cy="576253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45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solidFill>
                  <a:schemeClr val="tx1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</a:t>
                </a:r>
                <a:r>
                  <a:rPr lang="en-US" altLang="ja-JP" b="1" dirty="0" smtClean="0"/>
                  <a:t>vs. </a:t>
                </a:r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/>
                  <a:t>)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3"/>
                <a:stretch>
                  <a:fillRect t="-7143" b="-3254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5"/>
          <p:cNvSpPr>
            <a:spLocks/>
          </p:cNvSpPr>
          <p:nvPr/>
        </p:nvSpPr>
        <p:spPr bwMode="auto">
          <a:xfrm>
            <a:off x="3350616" y="1186009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26582" y="6231635"/>
            <a:ext cx="5693739" cy="5232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</a:rPr>
              <a:t>Small </a:t>
            </a:r>
            <a:r>
              <a:rPr lang="en-US" altLang="ja-JP" sz="2800" b="1" dirty="0">
                <a:solidFill>
                  <a:schemeClr val="bg1"/>
                </a:solidFill>
              </a:rPr>
              <a:t>phase-space of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sym typeface="Wingdings" panose="05000000000000000000" pitchFamily="2" charset="2"/>
              </a:rPr>
              <a:t>N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2663788" y="4838482"/>
            <a:ext cx="216024" cy="139315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グループ化 91"/>
          <p:cNvGrpSpPr/>
          <p:nvPr/>
        </p:nvGrpSpPr>
        <p:grpSpPr>
          <a:xfrm>
            <a:off x="6731948" y="1573070"/>
            <a:ext cx="2265506" cy="4341632"/>
            <a:chOff x="6842998" y="1715660"/>
            <a:chExt cx="2265506" cy="4341632"/>
          </a:xfrm>
        </p:grpSpPr>
        <p:grpSp>
          <p:nvGrpSpPr>
            <p:cNvPr id="57" name="グループ化 56"/>
            <p:cNvGrpSpPr/>
            <p:nvPr/>
          </p:nvGrpSpPr>
          <p:grpSpPr>
            <a:xfrm>
              <a:off x="6842998" y="1715660"/>
              <a:ext cx="2109105" cy="957256"/>
              <a:chOff x="1493658" y="1057382"/>
              <a:chExt cx="2109105" cy="957256"/>
            </a:xfrm>
          </p:grpSpPr>
          <p:sp>
            <p:nvSpPr>
              <p:cNvPr id="58" name="円/楕円 57"/>
              <p:cNvSpPr/>
              <p:nvPr/>
            </p:nvSpPr>
            <p:spPr>
              <a:xfrm>
                <a:off x="3208158" y="135528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2993845" y="149816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円/楕円 59"/>
              <p:cNvSpPr/>
              <p:nvPr/>
            </p:nvSpPr>
            <p:spPr>
              <a:xfrm>
                <a:off x="1707970" y="142672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1" name="直線矢印コネクタ 60"/>
              <p:cNvCxnSpPr/>
              <p:nvPr/>
            </p:nvCxnSpPr>
            <p:spPr>
              <a:xfrm>
                <a:off x="1922283" y="1534675"/>
                <a:ext cx="50006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493658" y="106953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973090" y="105738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 smtClean="0">
                    <a:latin typeface="Calibri" pitchFamily="34" charset="0"/>
                  </a:rPr>
                  <a:t>3</a:t>
                </a:r>
                <a:r>
                  <a:rPr lang="en-US" altLang="ja-JP" dirty="0" smtClean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805306" y="164530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3245575" y="158274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6" name="グループ化 65"/>
            <p:cNvGrpSpPr/>
            <p:nvPr/>
          </p:nvGrpSpPr>
          <p:grpSpPr>
            <a:xfrm>
              <a:off x="7062929" y="4535832"/>
              <a:ext cx="1893192" cy="1521460"/>
              <a:chOff x="834591" y="3159843"/>
              <a:chExt cx="1893192" cy="1521460"/>
            </a:xfrm>
          </p:grpSpPr>
          <p:sp>
            <p:nvSpPr>
              <p:cNvPr id="67" name="円/楕円 66"/>
              <p:cNvSpPr/>
              <p:nvPr/>
            </p:nvSpPr>
            <p:spPr>
              <a:xfrm>
                <a:off x="1826889" y="377504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8" name="直線矢印コネクタ 67"/>
              <p:cNvCxnSpPr/>
              <p:nvPr/>
            </p:nvCxnSpPr>
            <p:spPr>
              <a:xfrm>
                <a:off x="2193122" y="3952847"/>
                <a:ext cx="5346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2157089" y="354803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1278051" y="349317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テキスト ボックス 96"/>
              <p:cNvSpPr txBox="1"/>
              <p:nvPr/>
            </p:nvSpPr>
            <p:spPr>
              <a:xfrm>
                <a:off x="978607" y="4311971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="1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b="1" i="1" dirty="0" smtClean="0"/>
                  <a:t>(1405)</a:t>
                </a:r>
                <a:endParaRPr lang="ja-JP" altLang="en-US" b="1" i="1" baseline="-25000" dirty="0"/>
              </a:p>
            </p:txBody>
          </p:sp>
          <p:cxnSp>
            <p:nvCxnSpPr>
              <p:cNvPr id="72" name="直線矢印コネクタ 71"/>
              <p:cNvCxnSpPr/>
              <p:nvPr/>
            </p:nvCxnSpPr>
            <p:spPr>
              <a:xfrm flipH="1" flipV="1">
                <a:off x="941562" y="3431853"/>
                <a:ext cx="324036" cy="1732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円/楕円 72"/>
              <p:cNvSpPr/>
              <p:nvPr/>
            </p:nvSpPr>
            <p:spPr>
              <a:xfrm>
                <a:off x="1271109" y="4000080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160245" y="3159843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75" name="直線矢印コネクタ 74"/>
              <p:cNvCxnSpPr/>
              <p:nvPr/>
            </p:nvCxnSpPr>
            <p:spPr>
              <a:xfrm flipH="1">
                <a:off x="834591" y="4247254"/>
                <a:ext cx="452703" cy="225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グループ化 75"/>
            <p:cNvGrpSpPr/>
            <p:nvPr/>
          </p:nvGrpSpPr>
          <p:grpSpPr>
            <a:xfrm>
              <a:off x="6954917" y="3104964"/>
              <a:ext cx="2153587" cy="1089412"/>
              <a:chOff x="5082709" y="1016732"/>
              <a:chExt cx="2153587" cy="1089412"/>
            </a:xfrm>
          </p:grpSpPr>
          <p:sp>
            <p:nvSpPr>
              <p:cNvPr id="77" name="円/楕円 76"/>
              <p:cNvSpPr/>
              <p:nvPr/>
            </p:nvSpPr>
            <p:spPr>
              <a:xfrm>
                <a:off x="6303044" y="143478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線矢印コネクタ 77"/>
              <p:cNvCxnSpPr/>
              <p:nvPr/>
            </p:nvCxnSpPr>
            <p:spPr>
              <a:xfrm>
                <a:off x="6696236" y="1612587"/>
                <a:ext cx="54006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569868" y="120777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80" name="円/楕円 79"/>
              <p:cNvSpPr/>
              <p:nvPr/>
            </p:nvSpPr>
            <p:spPr>
              <a:xfrm>
                <a:off x="5376754" y="160265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テキスト ボックス 96"/>
              <p:cNvSpPr txBox="1"/>
              <p:nvPr/>
            </p:nvSpPr>
            <p:spPr>
              <a:xfrm>
                <a:off x="5082709" y="1016732"/>
                <a:ext cx="30649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/>
                  <a:t>p</a:t>
                </a:r>
                <a:endParaRPr lang="ja-JP" altLang="en-US" baseline="-25000" dirty="0"/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5229577" y="1307617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27905" y="173681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84" name="直線矢印コネクタ 83"/>
              <p:cNvCxnSpPr/>
              <p:nvPr/>
            </p:nvCxnSpPr>
            <p:spPr>
              <a:xfrm flipH="1">
                <a:off x="5794230" y="1610999"/>
                <a:ext cx="18857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円/楕円 84"/>
              <p:cNvSpPr/>
              <p:nvPr/>
            </p:nvSpPr>
            <p:spPr>
              <a:xfrm>
                <a:off x="6003375" y="148649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下矢印 85"/>
            <p:cNvSpPr/>
            <p:nvPr/>
          </p:nvSpPr>
          <p:spPr>
            <a:xfrm>
              <a:off x="7676604" y="2831784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7" name="下矢印 86"/>
            <p:cNvSpPr/>
            <p:nvPr/>
          </p:nvSpPr>
          <p:spPr>
            <a:xfrm>
              <a:off x="7676604" y="4199936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テキスト ボックス 87"/>
              <p:cNvSpPr txBox="1"/>
              <p:nvPr/>
            </p:nvSpPr>
            <p:spPr>
              <a:xfrm>
                <a:off x="4017474" y="5106416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8" name="テキスト ボックス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474" y="5106416"/>
                <a:ext cx="1670650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5474" t="-5063" r="-5109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/>
              <p:cNvSpPr txBox="1"/>
              <p:nvPr/>
            </p:nvSpPr>
            <p:spPr>
              <a:xfrm rot="16200000">
                <a:off x="1034357" y="1799570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 smtClean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9" name="テキスト ボックス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034357" y="1799570"/>
                <a:ext cx="1479892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000" t="-5350" r="-27500" b="-6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740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r="9617"/>
          <a:stretch/>
        </p:blipFill>
        <p:spPr>
          <a:xfrm>
            <a:off x="448554" y="3969059"/>
            <a:ext cx="3987135" cy="285792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 r="10011"/>
          <a:stretch/>
        </p:blipFill>
        <p:spPr>
          <a:xfrm>
            <a:off x="4767756" y="3969060"/>
            <a:ext cx="3970999" cy="2857929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4572000" y="908720"/>
            <a:ext cx="4284476" cy="2970075"/>
            <a:chOff x="83397" y="990748"/>
            <a:chExt cx="2817641" cy="266024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3" r="27617"/>
            <a:stretch/>
          </p:blipFill>
          <p:spPr bwMode="auto">
            <a:xfrm>
              <a:off x="83397" y="990748"/>
              <a:ext cx="2817641" cy="26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フリーフォーム 13"/>
            <p:cNvSpPr/>
            <p:nvPr/>
          </p:nvSpPr>
          <p:spPr>
            <a:xfrm>
              <a:off x="603447" y="2280672"/>
              <a:ext cx="1374163" cy="1048258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リーフォーム 14"/>
            <p:cNvSpPr/>
            <p:nvPr/>
          </p:nvSpPr>
          <p:spPr>
            <a:xfrm>
              <a:off x="603447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214619" y="2881463"/>
              <a:ext cx="905057" cy="468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b="1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46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Detector </a:t>
            </a:r>
            <a:r>
              <a:rPr lang="en-US" altLang="ja-JP" b="1" dirty="0" smtClean="0"/>
              <a:t>Acceptance: 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 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>
            <a:off x="6510701" y="944724"/>
            <a:ext cx="0" cy="557132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8244408" y="4077072"/>
            <a:ext cx="0" cy="2483915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622975" y="5937004"/>
            <a:ext cx="1018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lang="en-US" altLang="ja-JP" sz="1400" b="1" dirty="0" smtClean="0">
                <a:solidFill>
                  <a:srgbClr val="0070C0"/>
                </a:solidFill>
              </a:rPr>
              <a:t>acceptance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cxnSp>
        <p:nvCxnSpPr>
          <p:cNvPr id="49" name="直線コネクタ 48"/>
          <p:cNvCxnSpPr/>
          <p:nvPr/>
        </p:nvCxnSpPr>
        <p:spPr>
          <a:xfrm>
            <a:off x="8244408" y="980728"/>
            <a:ext cx="0" cy="2562136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/>
              <p:cNvSpPr txBox="1"/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24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2" name="テキスト ボックス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1887" b="-18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テキスト ボックス 53"/>
          <p:cNvSpPr txBox="1"/>
          <p:nvPr/>
        </p:nvSpPr>
        <p:spPr>
          <a:xfrm rot="16200000">
            <a:off x="6028101" y="5692344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55" name="テキスト ボックス 54"/>
          <p:cNvSpPr txBox="1"/>
          <p:nvPr/>
        </p:nvSpPr>
        <p:spPr>
          <a:xfrm rot="16200000">
            <a:off x="5735352" y="573718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57" name="コンテンツ プレースホルダー 10"/>
          <p:cNvSpPr txBox="1">
            <a:spLocks/>
          </p:cNvSpPr>
          <p:nvPr/>
        </p:nvSpPr>
        <p:spPr>
          <a:xfrm>
            <a:off x="-508" y="958863"/>
            <a:ext cx="5040560" cy="26501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 acceptance is different between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altLang="ja-JP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ja-JP" sz="2400" dirty="0"/>
              <a:t>At </a:t>
            </a:r>
            <a:r>
              <a:rPr lang="en-US" altLang="ja-JP" sz="2400" dirty="0" smtClean="0"/>
              <a:t>cos</a:t>
            </a:r>
            <a:r>
              <a:rPr lang="en-US" altLang="ja-JP" sz="2400" dirty="0" smtClean="0">
                <a:latin typeface="Symbol" panose="05050102010706020507" pitchFamily="18" charset="2"/>
              </a:rPr>
              <a:t>q</a:t>
            </a:r>
            <a:r>
              <a:rPr lang="en-US" altLang="ja-JP" sz="2400" baseline="-25000" dirty="0" smtClean="0"/>
              <a:t>n</a:t>
            </a:r>
            <a:r>
              <a:rPr lang="en-US" altLang="ja-JP" sz="2400" dirty="0" smtClean="0"/>
              <a:t>~1: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   flat acceptance</a:t>
            </a:r>
          </a:p>
          <a:p>
            <a:pPr lvl="2"/>
            <a:r>
              <a:rPr lang="en-US" altLang="ja-JP" dirty="0" err="1" smtClean="0">
                <a:latin typeface="Symbol" panose="05050102010706020507" pitchFamily="18" charset="2"/>
              </a:rPr>
              <a:t>pS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: limited </a:t>
            </a:r>
            <a:r>
              <a:rPr lang="en-US" altLang="ja-JP" dirty="0"/>
              <a:t>acceptance below </a:t>
            </a:r>
            <a:r>
              <a:rPr lang="en-US" altLang="ja-JP" dirty="0" smtClean="0"/>
              <a:t>the threshold</a:t>
            </a:r>
          </a:p>
        </p:txBody>
      </p:sp>
      <p:sp>
        <p:nvSpPr>
          <p:cNvPr id="59" name="Rectangle 5"/>
          <p:cNvSpPr>
            <a:spLocks/>
          </p:cNvSpPr>
          <p:nvPr/>
        </p:nvSpPr>
        <p:spPr bwMode="auto">
          <a:xfrm>
            <a:off x="4644008" y="602128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4" name="フリーフォーム 23"/>
          <p:cNvSpPr/>
          <p:nvPr/>
        </p:nvSpPr>
        <p:spPr>
          <a:xfrm>
            <a:off x="6277679" y="4041068"/>
            <a:ext cx="1570685" cy="2474984"/>
          </a:xfrm>
          <a:custGeom>
            <a:avLst/>
            <a:gdLst>
              <a:gd name="connsiteX0" fmla="*/ 171063 w 1579432"/>
              <a:gd name="connsiteY0" fmla="*/ 0 h 2112532"/>
              <a:gd name="connsiteX1" fmla="*/ 84295 w 1579432"/>
              <a:gd name="connsiteY1" fmla="*/ 186885 h 2112532"/>
              <a:gd name="connsiteX2" fmla="*/ 57597 w 1579432"/>
              <a:gd name="connsiteY2" fmla="*/ 293676 h 2112532"/>
              <a:gd name="connsiteX3" fmla="*/ 10876 w 1579432"/>
              <a:gd name="connsiteY3" fmla="*/ 427165 h 2112532"/>
              <a:gd name="connsiteX4" fmla="*/ 4202 w 1579432"/>
              <a:gd name="connsiteY4" fmla="*/ 594026 h 2112532"/>
              <a:gd name="connsiteX5" fmla="*/ 64272 w 1579432"/>
              <a:gd name="connsiteY5" fmla="*/ 740864 h 2112532"/>
              <a:gd name="connsiteX6" fmla="*/ 171063 w 1579432"/>
              <a:gd name="connsiteY6" fmla="*/ 907726 h 2112532"/>
              <a:gd name="connsiteX7" fmla="*/ 304552 w 1579432"/>
              <a:gd name="connsiteY7" fmla="*/ 1027866 h 2112532"/>
              <a:gd name="connsiteX8" fmla="*/ 471413 w 1579432"/>
              <a:gd name="connsiteY8" fmla="*/ 1181378 h 2112532"/>
              <a:gd name="connsiteX9" fmla="*/ 818485 w 1579432"/>
              <a:gd name="connsiteY9" fmla="*/ 1261472 h 2112532"/>
              <a:gd name="connsiteX10" fmla="*/ 992021 w 1579432"/>
              <a:gd name="connsiteY10" fmla="*/ 1341565 h 2112532"/>
              <a:gd name="connsiteX11" fmla="*/ 1218952 w 1579432"/>
              <a:gd name="connsiteY11" fmla="*/ 1461705 h 2112532"/>
              <a:gd name="connsiteX12" fmla="*/ 1339092 w 1579432"/>
              <a:gd name="connsiteY12" fmla="*/ 1548473 h 2112532"/>
              <a:gd name="connsiteX13" fmla="*/ 1459232 w 1579432"/>
              <a:gd name="connsiteY13" fmla="*/ 1688637 h 2112532"/>
              <a:gd name="connsiteX14" fmla="*/ 1505953 w 1579432"/>
              <a:gd name="connsiteY14" fmla="*/ 1782079 h 2112532"/>
              <a:gd name="connsiteX15" fmla="*/ 1546000 w 1579432"/>
              <a:gd name="connsiteY15" fmla="*/ 1875521 h 2112532"/>
              <a:gd name="connsiteX16" fmla="*/ 1559349 w 1579432"/>
              <a:gd name="connsiteY16" fmla="*/ 1975638 h 2112532"/>
              <a:gd name="connsiteX17" fmla="*/ 1579372 w 1579432"/>
              <a:gd name="connsiteY17" fmla="*/ 2109127 h 2112532"/>
              <a:gd name="connsiteX18" fmla="*/ 1566024 w 1579432"/>
              <a:gd name="connsiteY18" fmla="*/ 2075755 h 211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79432" h="2112532">
                <a:moveTo>
                  <a:pt x="171063" y="0"/>
                </a:moveTo>
                <a:cubicBezTo>
                  <a:pt x="137134" y="68969"/>
                  <a:pt x="103206" y="137939"/>
                  <a:pt x="84295" y="186885"/>
                </a:cubicBezTo>
                <a:cubicBezTo>
                  <a:pt x="65384" y="235831"/>
                  <a:pt x="69833" y="253629"/>
                  <a:pt x="57597" y="293676"/>
                </a:cubicBezTo>
                <a:cubicBezTo>
                  <a:pt x="45361" y="333723"/>
                  <a:pt x="19775" y="377107"/>
                  <a:pt x="10876" y="427165"/>
                </a:cubicBezTo>
                <a:cubicBezTo>
                  <a:pt x="1977" y="477223"/>
                  <a:pt x="-4697" y="541743"/>
                  <a:pt x="4202" y="594026"/>
                </a:cubicBezTo>
                <a:cubicBezTo>
                  <a:pt x="13101" y="646309"/>
                  <a:pt x="36462" y="688581"/>
                  <a:pt x="64272" y="740864"/>
                </a:cubicBezTo>
                <a:cubicBezTo>
                  <a:pt x="92082" y="793147"/>
                  <a:pt x="131016" y="859892"/>
                  <a:pt x="171063" y="907726"/>
                </a:cubicBezTo>
                <a:cubicBezTo>
                  <a:pt x="211110" y="955560"/>
                  <a:pt x="304552" y="1027866"/>
                  <a:pt x="304552" y="1027866"/>
                </a:cubicBezTo>
                <a:cubicBezTo>
                  <a:pt x="354610" y="1073475"/>
                  <a:pt x="385758" y="1142444"/>
                  <a:pt x="471413" y="1181378"/>
                </a:cubicBezTo>
                <a:cubicBezTo>
                  <a:pt x="557068" y="1220312"/>
                  <a:pt x="731717" y="1234774"/>
                  <a:pt x="818485" y="1261472"/>
                </a:cubicBezTo>
                <a:cubicBezTo>
                  <a:pt x="905253" y="1288170"/>
                  <a:pt x="925277" y="1308193"/>
                  <a:pt x="992021" y="1341565"/>
                </a:cubicBezTo>
                <a:cubicBezTo>
                  <a:pt x="1058766" y="1374937"/>
                  <a:pt x="1161107" y="1427220"/>
                  <a:pt x="1218952" y="1461705"/>
                </a:cubicBezTo>
                <a:cubicBezTo>
                  <a:pt x="1276797" y="1496190"/>
                  <a:pt x="1299045" y="1510651"/>
                  <a:pt x="1339092" y="1548473"/>
                </a:cubicBezTo>
                <a:cubicBezTo>
                  <a:pt x="1379139" y="1586295"/>
                  <a:pt x="1431422" y="1649703"/>
                  <a:pt x="1459232" y="1688637"/>
                </a:cubicBezTo>
                <a:cubicBezTo>
                  <a:pt x="1487042" y="1727571"/>
                  <a:pt x="1491492" y="1750932"/>
                  <a:pt x="1505953" y="1782079"/>
                </a:cubicBezTo>
                <a:cubicBezTo>
                  <a:pt x="1520414" y="1813226"/>
                  <a:pt x="1537101" y="1843261"/>
                  <a:pt x="1546000" y="1875521"/>
                </a:cubicBezTo>
                <a:cubicBezTo>
                  <a:pt x="1554899" y="1907781"/>
                  <a:pt x="1553787" y="1936704"/>
                  <a:pt x="1559349" y="1975638"/>
                </a:cubicBezTo>
                <a:cubicBezTo>
                  <a:pt x="1564911" y="2014572"/>
                  <a:pt x="1578260" y="2092441"/>
                  <a:pt x="1579372" y="2109127"/>
                </a:cubicBezTo>
                <a:cubicBezTo>
                  <a:pt x="1580484" y="2125813"/>
                  <a:pt x="1566024" y="2075755"/>
                  <a:pt x="1566024" y="2075755"/>
                </a:cubicBezTo>
              </a:path>
            </a:pathLst>
          </a:custGeom>
          <a:noFill/>
          <a:ln w="127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b="1" i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cf.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𝒏</m:t>
                    </m:r>
                  </m:oMath>
                </a14:m>
                <a:r>
                  <a:rPr lang="en-US" altLang="ja-JP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-PS MC</a:t>
                </a:r>
              </a:p>
              <a:p>
                <a:pPr algn="ctr"/>
                <a:r>
                  <a:rPr lang="en-US" altLang="ja-JP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w/ detector acceptance</a:t>
                </a:r>
                <a:endParaRPr lang="ja-JP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blipFill rotWithShape="1">
                <a:blip r:embed="rId7"/>
                <a:stretch>
                  <a:fillRect l="-3529" t="-4000" r="-4471" b="-16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角丸四角形 26"/>
          <p:cNvSpPr/>
          <p:nvPr/>
        </p:nvSpPr>
        <p:spPr>
          <a:xfrm>
            <a:off x="287524" y="3878794"/>
            <a:ext cx="4392488" cy="299051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707621" y="5368308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/>
              <a:t>M(K</a:t>
            </a:r>
            <a:r>
              <a:rPr kumimoji="1" lang="en-US" altLang="ja-JP" sz="1200" b="1" baseline="30000" dirty="0" smtClean="0"/>
              <a:t>-</a:t>
            </a:r>
            <a:r>
              <a:rPr kumimoji="1" lang="en-US" altLang="ja-JP" sz="1200" b="1" dirty="0" smtClean="0"/>
              <a:t>pp)</a:t>
            </a:r>
            <a:endParaRPr kumimoji="1" lang="ja-JP" altLang="en-US" sz="12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1456682" y="537019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M(</a:t>
            </a:r>
            <a:r>
              <a:rPr kumimoji="1" lang="en-US" altLang="ja-JP" sz="10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 smtClean="0"/>
              <a:t>p</a:t>
            </a:r>
            <a:r>
              <a:rPr kumimoji="1" lang="en-US" altLang="ja-JP" sz="1000" dirty="0" smtClean="0"/>
              <a:t>)</a:t>
            </a:r>
            <a:endParaRPr kumimoji="1" lang="ja-JP" altLang="en-US" sz="10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239480" y="994248"/>
            <a:ext cx="681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DATA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222423" y="4041068"/>
            <a:ext cx="681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DATA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943753" y="4041068"/>
            <a:ext cx="508473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MC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21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Neutron ID with CDS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60" name="図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4"/>
          <a:stretch/>
        </p:blipFill>
        <p:spPr>
          <a:xfrm>
            <a:off x="-508" y="2181802"/>
            <a:ext cx="4248000" cy="3746382"/>
          </a:xfrm>
          <a:prstGeom prst="rect">
            <a:avLst/>
          </a:prstGeom>
        </p:spPr>
      </p:pic>
      <p:pic>
        <p:nvPicPr>
          <p:cNvPr id="61" name="図 6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7"/>
          <a:stretch/>
        </p:blipFill>
        <p:spPr>
          <a:xfrm>
            <a:off x="4917733" y="2135080"/>
            <a:ext cx="4203517" cy="379476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1511660" y="1778096"/>
            <a:ext cx="1445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vs. 1/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b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652120" y="1778096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-cut</a:t>
            </a:r>
            <a:r>
              <a:rPr kumimoji="1"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dependence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899592" y="2275765"/>
            <a:ext cx="0" cy="2922711"/>
          </a:xfrm>
          <a:prstGeom prst="line">
            <a:avLst/>
          </a:prstGeom>
          <a:ln w="31750"/>
          <a:effectLst>
            <a:glow rad="12700"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>
            <a:off x="899592" y="5198476"/>
            <a:ext cx="2916324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右矢印 16"/>
          <p:cNvSpPr/>
          <p:nvPr/>
        </p:nvSpPr>
        <p:spPr>
          <a:xfrm>
            <a:off x="982462" y="2858216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6" name="右矢印 95"/>
          <p:cNvSpPr/>
          <p:nvPr/>
        </p:nvSpPr>
        <p:spPr>
          <a:xfrm rot="16200000">
            <a:off x="3044206" y="4810368"/>
            <a:ext cx="355288" cy="32403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>
            <a:off x="3131840" y="3578296"/>
            <a:ext cx="2859417" cy="93610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2555776" y="4517743"/>
            <a:ext cx="1293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70C0"/>
                </a:solidFill>
              </a:rPr>
              <a:t>5MeVee &lt; </a:t>
            </a:r>
            <a:r>
              <a:rPr kumimoji="1" lang="en-US" altLang="ja-JP" sz="1600" b="1" dirty="0" err="1" smtClean="0">
                <a:solidFill>
                  <a:srgbClr val="0070C0"/>
                </a:solidFill>
              </a:rPr>
              <a:t>dE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1331640" y="2731027"/>
            <a:ext cx="12665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solidFill>
                  <a:srgbClr val="0070C0"/>
                </a:solidFill>
              </a:rPr>
              <a:t>1.372 &lt; 1/</a:t>
            </a:r>
            <a:r>
              <a:rPr lang="en-US" altLang="ja-JP" sz="1600" b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b</a:t>
            </a:r>
          </a:p>
          <a:p>
            <a:pPr algn="ctr"/>
            <a:r>
              <a:rPr lang="en-US" altLang="ja-JP" sz="1600" b="1" dirty="0" smtClean="0">
                <a:solidFill>
                  <a:srgbClr val="0070C0"/>
                </a:solidFill>
              </a:rPr>
              <a:t>(</a:t>
            </a:r>
            <a:r>
              <a:rPr lang="en-US" altLang="ja-JP" sz="1600" b="1" dirty="0" err="1" smtClean="0">
                <a:solidFill>
                  <a:srgbClr val="0070C0"/>
                </a:solidFill>
              </a:rPr>
              <a:t>p</a:t>
            </a:r>
            <a:r>
              <a:rPr lang="en-US" altLang="ja-JP" sz="1600" b="1" baseline="-25000" dirty="0" err="1" smtClean="0">
                <a:solidFill>
                  <a:srgbClr val="0070C0"/>
                </a:solidFill>
              </a:rPr>
              <a:t>n</a:t>
            </a:r>
            <a:r>
              <a:rPr lang="en-US" altLang="ja-JP" sz="1600" b="1" dirty="0" smtClean="0">
                <a:solidFill>
                  <a:srgbClr val="0070C0"/>
                </a:solidFill>
              </a:rPr>
              <a:t>&lt;1GeV/c)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788289" y="5966120"/>
            <a:ext cx="5546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Neutron can be identified with CDS</a:t>
            </a:r>
            <a:endParaRPr kumimoji="1" lang="ja-JP" altLang="en-US" sz="28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1520" y="946465"/>
            <a:ext cx="832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+</a:t>
            </a:r>
            <a:r>
              <a:rPr lang="en-US" altLang="ja-JP" sz="2000" dirty="0" err="1">
                <a:latin typeface="Symbol" panose="05050102010706020507" pitchFamily="18" charset="2"/>
              </a:rPr>
              <a:t>p</a:t>
            </a:r>
            <a:r>
              <a:rPr lang="en-US" altLang="ja-JP" sz="2000" baseline="30000" dirty="0" err="1"/>
              <a:t>-</a:t>
            </a:r>
            <a:r>
              <a:rPr lang="en-US" altLang="ja-JP" sz="2000" dirty="0" err="1"/>
              <a:t>p</a:t>
            </a:r>
            <a:r>
              <a:rPr lang="en-US" altLang="ja-JP" sz="2000" dirty="0"/>
              <a:t> events (3 tracks) in CDS with 4 CDH </a:t>
            </a:r>
            <a:r>
              <a:rPr lang="en-US" altLang="ja-JP" sz="2000" dirty="0" smtClean="0"/>
              <a:t>hits </a:t>
            </a:r>
            <a:r>
              <a:rPr lang="en-US" altLang="ja-JP" sz="2000" smtClean="0"/>
              <a:t>are selected</a:t>
            </a:r>
            <a:endParaRPr lang="en-US" altLang="ja-JP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dirty="0"/>
              <a:t>a</a:t>
            </a:r>
            <a:r>
              <a:rPr lang="en-US" altLang="ja-JP" sz="2000" dirty="0" smtClean="0"/>
              <a:t> CDH hit with CDC-veto (outer-layer) is applied to identify the “neutral hit”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 rot="1080000">
            <a:off x="4023328" y="3731892"/>
            <a:ext cx="121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neutron ID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06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48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 smtClean="0"/>
              <a:t>pn</a:t>
            </a:r>
            <a:r>
              <a:rPr kumimoji="1" lang="en-US" altLang="ja-JP" b="1" dirty="0" smtClean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404985" y="1285433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4824028" y="131842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893989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+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56076" y="90872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IM(n</a:t>
            </a:r>
            <a:r>
              <a:rPr kumimoji="1" lang="en-US" altLang="ja-JP" sz="24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) vs MM(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+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 smtClean="0"/>
              <a:t>-</a:t>
            </a:r>
            <a:r>
              <a:rPr kumimoji="1" lang="en-US" altLang="ja-JP" sz="2400" b="1" dirty="0" err="1" smtClean="0"/>
              <a:t>pn</a:t>
            </a:r>
            <a:r>
              <a:rPr kumimoji="1" lang="en-US" altLang="ja-JP" sz="2400" b="1" dirty="0" smtClean="0"/>
              <a:t>)</a:t>
            </a:r>
            <a:endParaRPr kumimoji="1" lang="ja-JP" altLang="en-US" sz="2400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230288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 smtClean="0"/>
              <a:t>-</a:t>
            </a:r>
            <a:r>
              <a:rPr kumimoji="1" lang="en-US" altLang="ja-JP" sz="32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 smtClean="0"/>
              <a:t>+</a:t>
            </a:r>
            <a:r>
              <a:rPr kumimoji="1" lang="en-US" altLang="ja-JP" sz="3200" b="1" dirty="0" err="1" smtClean="0"/>
              <a:t>p</a:t>
            </a:r>
            <a:r>
              <a:rPr kumimoji="1" lang="en-US" altLang="ja-JP" sz="3200" b="1" dirty="0" smtClean="0"/>
              <a:t> </a:t>
            </a:r>
            <a:r>
              <a:rPr kumimoji="1" lang="en-US" altLang="ja-JP" sz="3200" b="1" dirty="0" err="1" smtClean="0"/>
              <a:t>n</a:t>
            </a:r>
            <a:r>
              <a:rPr kumimoji="1" lang="en-US" altLang="ja-JP" sz="3200" b="1" baseline="-25000" dirty="0" err="1" smtClean="0"/>
              <a:t>miss</a:t>
            </a:r>
            <a:endParaRPr kumimoji="1" lang="ja-JP" altLang="en-US" sz="3200" b="1" baseline="-25000" dirty="0"/>
          </a:p>
        </p:txBody>
      </p:sp>
      <p:cxnSp>
        <p:nvCxnSpPr>
          <p:cNvPr id="31" name="直線矢印コネクタ 30"/>
          <p:cNvCxnSpPr/>
          <p:nvPr/>
        </p:nvCxnSpPr>
        <p:spPr>
          <a:xfrm flipH="1">
            <a:off x="6531170" y="2348880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630502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 smtClean="0"/>
              <a:t>+</a:t>
            </a:r>
            <a:r>
              <a:rPr kumimoji="1" lang="en-US" altLang="ja-JP" sz="32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 smtClean="0"/>
              <a:t>-</a:t>
            </a:r>
            <a:r>
              <a:rPr kumimoji="1" lang="en-US" altLang="ja-JP" sz="3200" b="1" dirty="0" err="1" smtClean="0"/>
              <a:t>p</a:t>
            </a:r>
            <a:r>
              <a:rPr kumimoji="1" lang="en-US" altLang="ja-JP" sz="3200" b="1" dirty="0" smtClean="0"/>
              <a:t> </a:t>
            </a:r>
            <a:r>
              <a:rPr kumimoji="1" lang="en-US" altLang="ja-JP" sz="3200" b="1" dirty="0" err="1" smtClean="0"/>
              <a:t>n</a:t>
            </a:r>
            <a:r>
              <a:rPr kumimoji="1" lang="en-US" altLang="ja-JP" sz="3200" b="1" baseline="-25000" dirty="0" err="1" smtClean="0"/>
              <a:t>miss</a:t>
            </a:r>
            <a:endParaRPr kumimoji="1" lang="ja-JP" altLang="en-US" sz="3200" b="1" baseline="-25000" dirty="0"/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2919273" y="4551053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円/楕円 50"/>
          <p:cNvSpPr/>
          <p:nvPr/>
        </p:nvSpPr>
        <p:spPr>
          <a:xfrm rot="1344692">
            <a:off x="3879648" y="6082950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2007990" y="3969061"/>
            <a:ext cx="0" cy="976753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532118" y="481399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</a:t>
            </a:r>
            <a:endParaRPr kumimoji="1" lang="ja-JP" altLang="en-US" sz="28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5496" y="3320988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kumimoji="1" lang="ja-JP" altLang="en-US" sz="2800" b="1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496440" y="3331732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sz="2800" b="1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endParaRPr kumimoji="1" lang="ja-JP" altLang="en-US" sz="2800" b="1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594547" y="3602610"/>
            <a:ext cx="981397" cy="0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V="1">
            <a:off x="5076056" y="3577664"/>
            <a:ext cx="1116126" cy="31357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V="1">
            <a:off x="6408204" y="4041069"/>
            <a:ext cx="0" cy="904745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5996873" y="4813226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sz="2800" b="1" baseline="-25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</a:t>
            </a:r>
            <a:endParaRPr kumimoji="1" lang="ja-JP" altLang="en-US" sz="28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2" name="直線矢印コネクタ 51"/>
          <p:cNvCxnSpPr/>
          <p:nvPr/>
        </p:nvCxnSpPr>
        <p:spPr>
          <a:xfrm flipH="1">
            <a:off x="2123728" y="2308806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501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83"/>
    </mc:Choice>
    <mc:Fallback>
      <p:transition spd="slow" advTm="4783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7" y="2098625"/>
            <a:ext cx="8964488" cy="392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b="1" dirty="0" err="1"/>
              <a:t>K</a:t>
            </a:r>
            <a:r>
              <a:rPr lang="en-US" altLang="ja-JP" b="1" baseline="30000" dirty="0" err="1"/>
              <a:t>-</a:t>
            </a:r>
            <a:r>
              <a:rPr lang="en-US" altLang="ja-JP" b="1" dirty="0" err="1"/>
              <a:t>p</a:t>
            </a:r>
            <a:r>
              <a:rPr lang="en-US" altLang="ja-JP" b="1" dirty="0" err="1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</a:rPr>
              <a:t>S</a:t>
            </a:r>
            <a:r>
              <a:rPr lang="en-US" altLang="ja-JP" b="1" baseline="30000" dirty="0" err="1">
                <a:latin typeface="Symbol" panose="05050102010706020507" pitchFamily="18" charset="2"/>
              </a:rPr>
              <a:t>+</a:t>
            </a:r>
            <a:r>
              <a:rPr lang="en-US" altLang="ja-JP" b="1" dirty="0" err="1">
                <a:latin typeface="Symbol" panose="05050102010706020507" pitchFamily="18" charset="2"/>
              </a:rPr>
              <a:t>p</a:t>
            </a:r>
            <a:r>
              <a:rPr lang="en-US" altLang="ja-JP" b="1" baseline="30000" dirty="0">
                <a:latin typeface="Symbol" panose="05050102010706020507" pitchFamily="18" charset="2"/>
              </a:rPr>
              <a:t>-</a:t>
            </a:r>
            <a:r>
              <a:rPr lang="en-US" altLang="ja-JP" b="1" dirty="0"/>
              <a:t>/</a:t>
            </a:r>
            <a:r>
              <a:rPr lang="en-US" altLang="ja-JP" b="1" dirty="0">
                <a:latin typeface="Symbol" panose="05050102010706020507" pitchFamily="18" charset="2"/>
              </a:rPr>
              <a:t>S</a:t>
            </a:r>
            <a:r>
              <a:rPr lang="en-US" altLang="ja-JP" b="1" baseline="30000" dirty="0">
                <a:latin typeface="Symbol" panose="05050102010706020507" pitchFamily="18" charset="2"/>
              </a:rPr>
              <a:t>-</a:t>
            </a:r>
            <a:r>
              <a:rPr lang="en-US" altLang="ja-JP" b="1" dirty="0">
                <a:latin typeface="Symbol" panose="05050102010706020507" pitchFamily="18" charset="2"/>
              </a:rPr>
              <a:t>p</a:t>
            </a:r>
            <a:r>
              <a:rPr lang="en-US" altLang="ja-JP" b="1" baseline="30000" dirty="0">
                <a:latin typeface="Symbol" panose="05050102010706020507" pitchFamily="18" charset="2"/>
              </a:rPr>
              <a:t>+</a:t>
            </a:r>
            <a:r>
              <a:rPr lang="en-US" altLang="ja-JP" b="1" dirty="0"/>
              <a:t> </a:t>
            </a:r>
            <a:r>
              <a:rPr lang="en-US" altLang="ja-JP" b="1" dirty="0" smtClean="0"/>
              <a:t>Cross Section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269521" y="5985284"/>
            <a:ext cx="8640960" cy="6046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consistent with the references</a:t>
            </a:r>
            <a:endParaRPr lang="en-US" altLang="ja-JP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EDDA6-D287-411B-B708-2358553B5E59}" type="slidenum">
              <a:rPr kumimoji="1" lang="ja-JP" altLang="en-US" smtClean="0"/>
              <a:t>49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655676" y="1681644"/>
            <a:ext cx="857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err="1" smtClean="0">
                <a:latin typeface="Symbol" panose="05050102010706020507" pitchFamily="18" charset="2"/>
              </a:rPr>
              <a:t>+</a:t>
            </a:r>
            <a:r>
              <a:rPr kumimoji="1" lang="en-US" altLang="ja-JP" sz="2800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smtClean="0">
                <a:latin typeface="Symbol" panose="05050102010706020507" pitchFamily="18" charset="2"/>
              </a:rPr>
              <a:t>-</a:t>
            </a:r>
            <a:endParaRPr kumimoji="1" lang="ja-JP" altLang="en-US" sz="2800" b="1" baseline="30000" dirty="0">
              <a:latin typeface="Symbol" panose="05050102010706020507" pitchFamily="18" charset="2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228184" y="1665946"/>
            <a:ext cx="8579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 smtClean="0">
                <a:latin typeface="Symbol" panose="05050102010706020507" pitchFamily="18" charset="2"/>
              </a:rPr>
              <a:t>-</a:t>
            </a:r>
            <a:r>
              <a:rPr kumimoji="1" lang="en-US" altLang="ja-JP" sz="2800" b="1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800" b="1" baseline="30000" dirty="0" smtClean="0">
                <a:latin typeface="Symbol" panose="05050102010706020507" pitchFamily="18" charset="2"/>
              </a:rPr>
              <a:t>+</a:t>
            </a:r>
            <a:endParaRPr kumimoji="1" lang="ja-JP" altLang="en-US" sz="2800" b="1" baseline="30000" dirty="0">
              <a:latin typeface="Symbol" panose="05050102010706020507" pitchFamily="18" charset="2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344181" y="1304764"/>
            <a:ext cx="4460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rgbClr val="FF0000"/>
                </a:solidFill>
              </a:rPr>
              <a:t>* Error box represents systematic error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80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36607"/>
            <a:ext cx="6572436" cy="602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50</a:t>
            </a:fld>
            <a:endParaRPr kumimoji="1" lang="ja-JP" altLang="en-US"/>
          </a:p>
        </p:txBody>
      </p:sp>
      <p:cxnSp>
        <p:nvCxnSpPr>
          <p:cNvPr id="27" name="直線コネクタ 26"/>
          <p:cNvCxnSpPr/>
          <p:nvPr/>
        </p:nvCxnSpPr>
        <p:spPr>
          <a:xfrm flipV="1">
            <a:off x="487252" y="1736812"/>
            <a:ext cx="0" cy="46805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1056083" y="2888940"/>
            <a:ext cx="2291781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80"/>
              </a:lnSpc>
            </a:pPr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sub-threshold</a:t>
            </a:r>
          </a:p>
          <a:p>
            <a:pPr algn="ctr">
              <a:lnSpc>
                <a:spcPts val="2080"/>
              </a:lnSpc>
            </a:pPr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excess</a:t>
            </a:r>
          </a:p>
          <a:p>
            <a:pPr algn="ctr">
              <a:lnSpc>
                <a:spcPts val="2080"/>
              </a:lnSpc>
            </a:pPr>
            <a:r>
              <a:rPr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(Y* and/or </a:t>
            </a:r>
            <a:r>
              <a:rPr lang="en-US" altLang="ja-JP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000" b="1" i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?)</a:t>
            </a:r>
            <a:endParaRPr kumimoji="1" lang="ja-JP" altLang="en-US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6084168" y="3164776"/>
            <a:ext cx="2838585" cy="2121335"/>
            <a:chOff x="6238232" y="908720"/>
            <a:chExt cx="2838585" cy="2121335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6264188" y="908720"/>
              <a:ext cx="2812629" cy="1077218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pPr marL="173038"/>
              <a:r>
                <a:rPr kumimoji="1" lang="en-US" altLang="ja-JP" sz="24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Quasi Elastic</a:t>
              </a:r>
              <a:endParaRPr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kumimoji="1" lang="en-US" altLang="ja-JP" sz="2000" dirty="0" smtClean="0"/>
                <a:t>K</a:t>
              </a:r>
              <a:r>
                <a:rPr kumimoji="1" lang="en-US" altLang="ja-JP" sz="2000" baseline="30000" dirty="0" smtClean="0"/>
                <a:t>-</a:t>
              </a:r>
              <a:r>
                <a:rPr kumimoji="1" lang="en-US" altLang="ja-JP" sz="2000" dirty="0" smtClean="0"/>
                <a:t> + </a:t>
              </a:r>
              <a:r>
                <a:rPr kumimoji="1" lang="en-US" altLang="ja-JP" sz="2000" baseline="30000" dirty="0" smtClean="0"/>
                <a:t>3</a:t>
              </a:r>
              <a:r>
                <a:rPr kumimoji="1" lang="en-US" altLang="ja-JP" sz="2000" dirty="0" smtClean="0"/>
                <a:t>He 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 K</a:t>
              </a:r>
              <a:r>
                <a:rPr kumimoji="1" lang="en-US" altLang="ja-JP" sz="2000" baseline="30000" dirty="0" smtClean="0">
                  <a:sym typeface="Wingdings" panose="05000000000000000000" pitchFamily="2" charset="2"/>
                </a:rPr>
                <a:t>-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n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dirty="0" err="1" smtClean="0">
                  <a:sym typeface="Wingdings" panose="05000000000000000000" pitchFamily="2" charset="2"/>
                </a:rPr>
                <a:t>p</a:t>
              </a:r>
              <a:r>
                <a:rPr kumimoji="1" lang="en-US" altLang="ja-JP" sz="2000" baseline="-25000" dirty="0" err="1" smtClean="0">
                  <a:sym typeface="Wingdings" panose="05000000000000000000" pitchFamily="2" charset="2"/>
                </a:rPr>
                <a:t>s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dirty="0" err="1" smtClean="0">
                  <a:sym typeface="Wingdings" panose="05000000000000000000" pitchFamily="2" charset="2"/>
                </a:rPr>
                <a:t>p</a:t>
              </a:r>
              <a:r>
                <a:rPr kumimoji="1" lang="en-US" altLang="ja-JP" sz="2000" baseline="-25000" dirty="0" err="1" smtClean="0">
                  <a:sym typeface="Wingdings" panose="05000000000000000000" pitchFamily="2" charset="2"/>
                </a:rPr>
                <a:t>s</a:t>
              </a:r>
              <a:endParaRPr kumimoji="1" lang="en-US" altLang="ja-JP" sz="2000" baseline="-25000" dirty="0" smtClean="0">
                <a:sym typeface="Wingdings" panose="05000000000000000000" pitchFamily="2" charset="2"/>
              </a:endParaRPr>
            </a:p>
            <a:p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s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W</a:t>
              </a:r>
              <a:r>
                <a:rPr kumimoji="1" lang="en-US" altLang="ja-JP" sz="2000" b="1" baseline="-25000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q</a:t>
              </a:r>
              <a:r>
                <a:rPr kumimoji="1" lang="en-US" altLang="ja-JP" sz="2000" b="1" baseline="-25000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=0deg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 ~ 6mb/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sr</a:t>
              </a:r>
              <a:endParaRPr kumimoji="1" lang="en-US" altLang="ja-JP" sz="2000" b="1" dirty="0" smtClean="0">
                <a:solidFill>
                  <a:srgbClr val="0070C0"/>
                </a:solidFill>
              </a:endParaRP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6264188" y="1952836"/>
              <a:ext cx="2613927" cy="1077218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marL="173038"/>
              <a:r>
                <a:rPr kumimoji="1" lang="en-US" altLang="ja-JP" sz="24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Charge-Exchange</a:t>
              </a:r>
              <a:endParaRPr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kumimoji="1" lang="en-US" altLang="ja-JP" sz="2000" dirty="0" smtClean="0"/>
                <a:t>K</a:t>
              </a:r>
              <a:r>
                <a:rPr kumimoji="1" lang="en-US" altLang="ja-JP" sz="2000" baseline="30000" dirty="0" smtClean="0"/>
                <a:t>-</a:t>
              </a:r>
              <a:r>
                <a:rPr kumimoji="1" lang="en-US" altLang="ja-JP" sz="2000" dirty="0" smtClean="0"/>
                <a:t> + </a:t>
              </a:r>
              <a:r>
                <a:rPr kumimoji="1" lang="en-US" altLang="ja-JP" sz="2000" baseline="30000" dirty="0" smtClean="0"/>
                <a:t>3</a:t>
              </a:r>
              <a:r>
                <a:rPr kumimoji="1" lang="en-US" altLang="ja-JP" sz="2000" dirty="0" smtClean="0"/>
                <a:t>He 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 K</a:t>
              </a:r>
              <a:r>
                <a:rPr kumimoji="1" lang="en-US" altLang="ja-JP" sz="2000" baseline="30000" dirty="0" smtClean="0">
                  <a:sym typeface="Wingdings" panose="05000000000000000000" pitchFamily="2" charset="2"/>
                </a:rPr>
                <a:t>0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n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d</a:t>
              </a:r>
              <a:r>
                <a:rPr kumimoji="1" lang="en-US" altLang="ja-JP" sz="2000" baseline="-25000" dirty="0" smtClean="0">
                  <a:sym typeface="Wingdings" panose="05000000000000000000" pitchFamily="2" charset="2"/>
                </a:rPr>
                <a:t>s</a:t>
              </a:r>
            </a:p>
            <a:p>
              <a:r>
                <a:rPr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s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W</a:t>
              </a:r>
              <a:r>
                <a:rPr kumimoji="1" lang="en-US" altLang="ja-JP" sz="2000" b="1" baseline="-25000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q</a:t>
              </a:r>
              <a:r>
                <a:rPr kumimoji="1" lang="en-US" altLang="ja-JP" sz="2000" b="1" baseline="-25000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=0deg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 ~ 11mb/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sr</a:t>
              </a:r>
              <a:endParaRPr kumimoji="1" lang="en-US" altLang="ja-JP" sz="2000" b="1" dirty="0" smtClean="0">
                <a:solidFill>
                  <a:srgbClr val="0070C0"/>
                </a:solidFill>
              </a:endParaRPr>
            </a:p>
          </p:txBody>
        </p:sp>
        <p:sp>
          <p:nvSpPr>
            <p:cNvPr id="21" name="角丸四角形 20"/>
            <p:cNvSpPr/>
            <p:nvPr/>
          </p:nvSpPr>
          <p:spPr>
            <a:xfrm>
              <a:off x="6238232" y="944725"/>
              <a:ext cx="2798264" cy="2085330"/>
            </a:xfrm>
            <a:prstGeom prst="roundRect">
              <a:avLst>
                <a:gd name="adj" fmla="val 958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3" name="直線矢印コネクタ 22"/>
          <p:cNvCxnSpPr>
            <a:stCxn id="21" idx="1"/>
          </p:cNvCxnSpPr>
          <p:nvPr/>
        </p:nvCxnSpPr>
        <p:spPr>
          <a:xfrm flipH="1" flipV="1">
            <a:off x="3923928" y="2924945"/>
            <a:ext cx="2160240" cy="131850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2876591" y="3211368"/>
            <a:ext cx="445123" cy="18386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2341925" y="1376772"/>
            <a:ext cx="1069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647492" y="3897052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 t="3515" b="8392"/>
          <a:stretch/>
        </p:blipFill>
        <p:spPr bwMode="auto">
          <a:xfrm>
            <a:off x="5040052" y="872716"/>
            <a:ext cx="4032448" cy="18227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399276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Semi-Inclusive 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,n)X</a:t>
            </a:r>
            <a:endParaRPr kumimoji="1" lang="ja-JP" altLang="en-US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112060" y="6552056"/>
            <a:ext cx="4060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T. Hashimoto </a:t>
            </a:r>
            <a:r>
              <a:rPr lang="da-DK" altLang="ja-JP" b="1" dirty="0"/>
              <a:t>et al., PTEP (</a:t>
            </a:r>
            <a:r>
              <a:rPr lang="da-DK" altLang="ja-JP" b="1" dirty="0" smtClean="0"/>
              <a:t>2015) 061D01.</a:t>
            </a:r>
            <a:endParaRPr lang="da-DK" altLang="ja-JP" b="1" dirty="0"/>
          </a:p>
        </p:txBody>
      </p:sp>
    </p:spTree>
    <p:extLst>
      <p:ext uri="{BB962C8B-B14F-4D97-AF65-F5344CB8AC3E}">
        <p14:creationId xmlns:p14="http://schemas.microsoft.com/office/powerpoint/2010/main" val="28654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51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3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3149"/>
            <a:ext cx="4606363" cy="325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958" y="3541837"/>
            <a:ext cx="4502141" cy="3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 Theoretical Interpretation of E15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52</a:t>
            </a:fld>
            <a:endParaRPr kumimoji="1" lang="ja-JP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59" y="1016732"/>
            <a:ext cx="4571838" cy="102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73500" y="1127721"/>
            <a:ext cx="367786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Chiral unitary approach</a:t>
            </a:r>
            <a:endParaRPr kumimoji="1" lang="ja-JP" altLang="en-US" sz="2800" b="1" dirty="0"/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6725028" y="4138061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6108128" y="6196059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548" y="2213181"/>
            <a:ext cx="13632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テキスト ボックス 28"/>
          <p:cNvSpPr txBox="1"/>
          <p:nvPr/>
        </p:nvSpPr>
        <p:spPr>
          <a:xfrm>
            <a:off x="4427984" y="2611969"/>
            <a:ext cx="1737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endParaRPr lang="en-US" altLang="ja-JP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</a:t>
            </a:r>
            <a:endParaRPr lang="en-US" altLang="ja-JP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377298" y="2312876"/>
            <a:ext cx="1774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quasi-elastic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scattering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直線矢印コネクタ 24"/>
          <p:cNvCxnSpPr>
            <a:stCxn id="29" idx="2"/>
          </p:cNvCxnSpPr>
          <p:nvPr/>
        </p:nvCxnSpPr>
        <p:spPr>
          <a:xfrm>
            <a:off x="5296812" y="3442966"/>
            <a:ext cx="1120855" cy="1481942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>
            <a:stCxn id="30" idx="2"/>
          </p:cNvCxnSpPr>
          <p:nvPr/>
        </p:nvCxnSpPr>
        <p:spPr>
          <a:xfrm flipH="1">
            <a:off x="7029735" y="3513205"/>
            <a:ext cx="1234857" cy="146396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-508" y="861174"/>
            <a:ext cx="4543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/>
              <a:t>Sekihara</a:t>
            </a:r>
            <a:r>
              <a:rPr kumimoji="1" lang="en-US" altLang="ja-JP" sz="2000" b="1" i="1" dirty="0" smtClean="0"/>
              <a:t>, </a:t>
            </a:r>
            <a:r>
              <a:rPr kumimoji="1" lang="en-US" altLang="ja-JP" sz="2000" b="1" i="1" dirty="0" err="1" smtClean="0"/>
              <a:t>Oset</a:t>
            </a:r>
            <a:r>
              <a:rPr kumimoji="1" lang="en-US" altLang="ja-JP" sz="2000" b="1" i="1" dirty="0" smtClean="0"/>
              <a:t>, Ramos, </a:t>
            </a:r>
            <a:r>
              <a:rPr lang="en-US" altLang="ja-JP" sz="2000" b="1" i="1" dirty="0"/>
              <a:t>arXiv:1607.02058</a:t>
            </a:r>
            <a:endParaRPr kumimoji="1" lang="ja-JP" altLang="en-US" sz="2000" b="1" i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499" y="2189670"/>
            <a:ext cx="13308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54477" y="2394272"/>
            <a:ext cx="18610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Uncorrelated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</a:p>
        </p:txBody>
      </p:sp>
      <p:cxnSp>
        <p:nvCxnSpPr>
          <p:cNvPr id="32" name="直線矢印コネクタ 31"/>
          <p:cNvCxnSpPr>
            <a:stCxn id="31" idx="2"/>
          </p:cNvCxnSpPr>
          <p:nvPr/>
        </p:nvCxnSpPr>
        <p:spPr>
          <a:xfrm>
            <a:off x="984988" y="3594601"/>
            <a:ext cx="1427445" cy="98652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flipH="1" flipV="1">
            <a:off x="5127224" y="1654352"/>
            <a:ext cx="1652941" cy="10545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V="1">
            <a:off x="2373698" y="4135217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 rot="16200000">
            <a:off x="1756798" y="6193215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229535" y="4396752"/>
            <a:ext cx="95891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B=16MeV</a:t>
            </a:r>
          </a:p>
          <a:p>
            <a:r>
              <a:rPr lang="en-US" altLang="ja-JP" sz="1400" b="1" dirty="0" smtClean="0">
                <a:latin typeface="Symbol" panose="05050102010706020507" pitchFamily="18" charset="2"/>
              </a:rPr>
              <a:t>G</a:t>
            </a:r>
            <a:r>
              <a:rPr lang="en-US" altLang="ja-JP" sz="1400" b="1" dirty="0" smtClean="0"/>
              <a:t>=72 MeV</a:t>
            </a:r>
            <a:endParaRPr kumimoji="1" lang="ja-JP" altLang="en-US" sz="1400" b="1" dirty="0"/>
          </a:p>
        </p:txBody>
      </p:sp>
      <p:sp>
        <p:nvSpPr>
          <p:cNvPr id="2053" name="テキスト ボックス 2052"/>
          <p:cNvSpPr txBox="1"/>
          <p:nvPr/>
        </p:nvSpPr>
        <p:spPr>
          <a:xfrm>
            <a:off x="7497787" y="4771020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Opt.A</a:t>
            </a:r>
            <a:r>
              <a:rPr kumimoji="1" lang="en-US" altLang="ja-JP" sz="1400" dirty="0" smtClean="0"/>
              <a:t> (Watson)</a:t>
            </a:r>
            <a:endParaRPr kumimoji="1" lang="ja-JP" altLang="en-US" sz="14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66203" y="4747285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Opt.A</a:t>
            </a:r>
            <a:r>
              <a:rPr kumimoji="1" lang="en-US" altLang="ja-JP" sz="1400" dirty="0" smtClean="0"/>
              <a:t> (Watson)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8395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2" y="970258"/>
            <a:ext cx="7270006" cy="5887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3" b="25341"/>
          <a:stretch/>
        </p:blipFill>
        <p:spPr bwMode="auto">
          <a:xfrm>
            <a:off x="5016848" y="880073"/>
            <a:ext cx="4127152" cy="179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53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444208" y="1327383"/>
            <a:ext cx="1023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23628" y="1850603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36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</a:t>
            </a:r>
            <a:endParaRPr kumimoji="1" lang="ja-JP" altLang="en-US" sz="3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819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Results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)n </a:t>
            </a:r>
            <a:r>
              <a:rPr kumimoji="1" lang="en-US" altLang="ja-JP" sz="3600" b="1" dirty="0" smtClean="0"/>
              <a:t>[E15-2</a:t>
            </a:r>
            <a:r>
              <a:rPr kumimoji="1" lang="en-US" altLang="ja-JP" sz="3600" b="1" baseline="30000" dirty="0" smtClean="0"/>
              <a:t>nd</a:t>
            </a:r>
            <a:r>
              <a:rPr kumimoji="1" lang="en-US" altLang="ja-JP" sz="3600" b="1" dirty="0" smtClean="0"/>
              <a:t>]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54</a:t>
            </a:fld>
            <a:endParaRPr kumimoji="1" lang="ja-JP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60" y="1120327"/>
            <a:ext cx="28487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95" y="1160748"/>
            <a:ext cx="2839900" cy="283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3948085"/>
            <a:ext cx="27692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53292"/>
            <a:ext cx="2835483" cy="286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184" y="3970959"/>
            <a:ext cx="2870816" cy="28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33164" y="772108"/>
            <a:ext cx="3934780" cy="9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b="1" dirty="0" err="1" smtClean="0"/>
              <a:t>cos</a:t>
            </a:r>
            <a:r>
              <a:rPr lang="en-US" altLang="ja-JP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b="1" baseline="-25000" dirty="0" err="1" smtClean="0"/>
              <a:t>n</a:t>
            </a:r>
            <a:r>
              <a:rPr lang="en-US" altLang="ja-JP" b="1" dirty="0" smtClean="0"/>
              <a:t> dependence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20533" y="2751311"/>
            <a:ext cx="2119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smtClean="0"/>
              <a:t>0.95&lt;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&lt;1.0</a:t>
            </a:r>
            <a:endParaRPr kumimoji="1" lang="ja-JP" altLang="en-US" sz="2400" b="1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183100" y="1304764"/>
            <a:ext cx="2840728" cy="2682038"/>
            <a:chOff x="83398" y="990748"/>
            <a:chExt cx="2544384" cy="2402250"/>
          </a:xfrm>
        </p:grpSpPr>
        <p:grpSp>
          <p:nvGrpSpPr>
            <p:cNvPr id="12" name="グループ化 11"/>
            <p:cNvGrpSpPr/>
            <p:nvPr/>
          </p:nvGrpSpPr>
          <p:grpSpPr>
            <a:xfrm>
              <a:off x="83398" y="990748"/>
              <a:ext cx="2544384" cy="2402250"/>
              <a:chOff x="-13416" y="1700808"/>
              <a:chExt cx="3089261" cy="2916687"/>
            </a:xfrm>
          </p:grpSpPr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13" r="27617"/>
              <a:stretch/>
            </p:blipFill>
            <p:spPr bwMode="auto">
              <a:xfrm>
                <a:off x="-13416" y="1700808"/>
                <a:ext cx="3089261" cy="2916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角丸四角形 16"/>
              <p:cNvSpPr/>
              <p:nvPr/>
            </p:nvSpPr>
            <p:spPr>
              <a:xfrm>
                <a:off x="195525" y="1772816"/>
                <a:ext cx="2880320" cy="36004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3" name="フリーフォーム 12"/>
            <p:cNvSpPr/>
            <p:nvPr/>
          </p:nvSpPr>
          <p:spPr>
            <a:xfrm>
              <a:off x="575556" y="2168860"/>
              <a:ext cx="1241186" cy="919265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フリーフォーム 13"/>
            <p:cNvSpPr/>
            <p:nvPr/>
          </p:nvSpPr>
          <p:spPr>
            <a:xfrm>
              <a:off x="541432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611560" y="2528900"/>
              <a:ext cx="1010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1727684" y="1482896"/>
            <a:ext cx="12811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733341" y="5667635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0.75&lt;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&lt;0.80</a:t>
            </a:r>
            <a:endParaRPr kumimoji="1" lang="ja-JP" altLang="en-US" sz="24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71900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0.80&lt;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&lt;0.85</a:t>
            </a:r>
            <a:endParaRPr kumimoji="1" lang="ja-JP" altLang="en-US" sz="24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83568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0.85&lt;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&lt;0.90</a:t>
            </a:r>
            <a:endParaRPr kumimoji="1" lang="ja-JP" altLang="en-US" sz="2400" b="1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571037" y="2751311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0.90&lt;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&lt;0.95</a:t>
            </a:r>
            <a:endParaRPr kumimoji="1" lang="ja-JP" altLang="en-US" sz="2400" b="1" dirty="0"/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467544" y="2636912"/>
            <a:ext cx="865461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3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9930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45439"/>
            <a:ext cx="2952328" cy="272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Results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)n </a:t>
            </a:r>
            <a:r>
              <a:rPr kumimoji="1" lang="en-US" altLang="ja-JP" sz="3600" b="1" dirty="0" smtClean="0"/>
              <a:t>[E15-2</a:t>
            </a:r>
            <a:r>
              <a:rPr kumimoji="1" lang="en-US" altLang="ja-JP" sz="3600" b="1" baseline="30000" dirty="0" smtClean="0"/>
              <a:t>nd</a:t>
            </a:r>
            <a:r>
              <a:rPr kumimoji="1" lang="en-US" altLang="ja-JP" sz="3600" b="1" dirty="0" smtClean="0"/>
              <a:t>]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55</a:t>
            </a:fld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00" y="4005064"/>
            <a:ext cx="5328592" cy="2861018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b="1" dirty="0" smtClean="0">
                <a:solidFill>
                  <a:srgbClr val="0070C0"/>
                </a:solidFill>
              </a:rPr>
              <a:t>Above M(K-pp):</a:t>
            </a:r>
          </a:p>
          <a:p>
            <a:pPr lvl="1"/>
            <a:r>
              <a:rPr lang="en-US" altLang="ja-JP" b="1" dirty="0" smtClean="0">
                <a:solidFill>
                  <a:srgbClr val="0070C0"/>
                </a:solidFill>
              </a:rPr>
              <a:t>peak shift by recoil kaon energy</a:t>
            </a:r>
          </a:p>
          <a:p>
            <a:r>
              <a:rPr kumimoji="1" lang="en-US" altLang="ja-JP" b="1" dirty="0" smtClean="0">
                <a:solidFill>
                  <a:srgbClr val="FF0000"/>
                </a:solidFill>
              </a:rPr>
              <a:t>Below M(K-pp):</a:t>
            </a:r>
          </a:p>
          <a:p>
            <a:pPr lvl="1"/>
            <a:r>
              <a:rPr kumimoji="1" lang="en-US" altLang="ja-JP" b="1" dirty="0" smtClean="0">
                <a:solidFill>
                  <a:srgbClr val="FF0000"/>
                </a:solidFill>
              </a:rPr>
              <a:t>peak is independent  to 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cos</a:t>
            </a:r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</a:rPr>
              <a:t>n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 </a:t>
            </a:r>
          </a:p>
          <a:p>
            <a:pPr marL="457200" lvl="1" indent="0">
              <a:buNone/>
            </a:pPr>
            <a:r>
              <a:rPr lang="en-US" altLang="ja-JP" b="1" dirty="0" smtClean="0">
                <a:solidFill>
                  <a:srgbClr val="FF0000"/>
                </a:solidFill>
              </a:rPr>
              <a:t>    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( ~ momentum transfer)</a:t>
            </a:r>
          </a:p>
          <a:p>
            <a:r>
              <a:rPr lang="en-US" altLang="ja-JP" b="1" dirty="0"/>
              <a:t>S</a:t>
            </a:r>
            <a:r>
              <a:rPr lang="en-US" altLang="ja-JP" b="1" dirty="0" smtClean="0"/>
              <a:t>imilar tendency as a theoretical calc., but QF seems to be originated from recoil kaon</a:t>
            </a:r>
            <a:endParaRPr lang="en-US" altLang="ja-JP" b="1" dirty="0"/>
          </a:p>
          <a:p>
            <a:pPr marL="457200" lvl="1" indent="0">
              <a:buNone/>
            </a:pPr>
            <a:endParaRPr lang="en-US" altLang="ja-JP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126592"/>
            <a:ext cx="4392488" cy="287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126592"/>
            <a:ext cx="4359399" cy="290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367644" y="802556"/>
            <a:ext cx="1909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Peak position</a:t>
            </a:r>
            <a:endParaRPr kumimoji="1" lang="ja-JP" altLang="en-US" sz="2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660232" y="802556"/>
            <a:ext cx="97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Width</a:t>
            </a:r>
            <a:endParaRPr kumimoji="1" lang="ja-JP" altLang="en-US" sz="24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15616" y="1882676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Gaussian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25936" y="2717155"/>
            <a:ext cx="1825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rgbClr val="FF0000"/>
                </a:solidFill>
              </a:rPr>
              <a:t>Breit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-Wigner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H="1">
            <a:off x="2843808" y="1201465"/>
            <a:ext cx="487078" cy="6812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965578" y="5220489"/>
            <a:ext cx="2088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 err="1"/>
              <a:t>Sekihara</a:t>
            </a:r>
            <a:r>
              <a:rPr lang="en-US" altLang="ja-JP" sz="1600" dirty="0"/>
              <a:t>, </a:t>
            </a:r>
            <a:r>
              <a:rPr lang="en-US" altLang="ja-JP" sz="1600" dirty="0" err="1"/>
              <a:t>Oset</a:t>
            </a:r>
            <a:r>
              <a:rPr lang="en-US" altLang="ja-JP" sz="1600" dirty="0"/>
              <a:t>, Ramos</a:t>
            </a:r>
            <a:r>
              <a:rPr lang="en-US" altLang="ja-JP" sz="1600" dirty="0" smtClean="0"/>
              <a:t>,</a:t>
            </a:r>
          </a:p>
          <a:p>
            <a:pPr algn="ctr"/>
            <a:r>
              <a:rPr lang="en-US" altLang="ja-JP" sz="1600" dirty="0" smtClean="0"/>
              <a:t>PTEP(2016)123D03</a:t>
            </a:r>
            <a:endParaRPr lang="en-US" altLang="ja-JP" sz="1600" dirty="0"/>
          </a:p>
        </p:txBody>
      </p:sp>
      <p:cxnSp>
        <p:nvCxnSpPr>
          <p:cNvPr id="12" name="直線コネクタ 11"/>
          <p:cNvCxnSpPr/>
          <p:nvPr/>
        </p:nvCxnSpPr>
        <p:spPr>
          <a:xfrm>
            <a:off x="6732240" y="4221088"/>
            <a:ext cx="0" cy="557531"/>
          </a:xfrm>
          <a:prstGeom prst="line">
            <a:avLst/>
          </a:prstGeom>
          <a:ln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6876256" y="4230380"/>
            <a:ext cx="576064" cy="386752"/>
          </a:xfrm>
          <a:prstGeom prst="line">
            <a:avLst/>
          </a:prstGeom>
          <a:ln>
            <a:solidFill>
              <a:srgbClr val="0070C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6513402" y="4742615"/>
            <a:ext cx="506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B.S.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344308" y="4566610"/>
            <a:ext cx="417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70C0"/>
                </a:solidFill>
              </a:rPr>
              <a:t>QF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57146"/>
              </p:ext>
            </p:extLst>
          </p:nvPr>
        </p:nvGraphicFramePr>
        <p:xfrm>
          <a:off x="3311860" y="764704"/>
          <a:ext cx="139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数式" r:id="rId6" imgW="1396800" imgH="469800" progId="Equation.3">
                  <p:embed/>
                </p:oleObj>
              </mc:Choice>
              <mc:Fallback>
                <p:oleObj name="数式" r:id="rId6" imgW="13968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11860" y="764704"/>
                        <a:ext cx="1397000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97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27|19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|28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3.1|18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1|9.8|1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4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7.7|31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|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20.8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4996</TotalTime>
  <Words>2800</Words>
  <Application>Microsoft Office PowerPoint</Application>
  <PresentationFormat>画面に合わせる (4:3)</PresentationFormat>
  <Paragraphs>806</Paragraphs>
  <Slides>55</Slides>
  <Notes>7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55</vt:i4>
      </vt:variant>
    </vt:vector>
  </HeadingPairs>
  <TitlesOfParts>
    <vt:vector size="57" baseType="lpstr">
      <vt:lpstr>Office ​​テーマ</vt:lpstr>
      <vt:lpstr>数式</vt:lpstr>
      <vt:lpstr>Kbar-Nuclear Bound State at J-PARC</vt:lpstr>
      <vt:lpstr>Meson-Baryon Interaction</vt:lpstr>
      <vt:lpstr>Meson-Baryon Interaction</vt:lpstr>
      <vt:lpstr>K- Meson in Nucleus?</vt:lpstr>
      <vt:lpstr>K- Meson in Nucleus?</vt:lpstr>
      <vt:lpstr>Kbar-Nuclear Bound State</vt:lpstr>
      <vt:lpstr>Kbar-Nuclear Bound State</vt:lpstr>
      <vt:lpstr>Theoretical Calculations on “K-pp”</vt:lpstr>
      <vt:lpstr>“K-pp” Search via Stopped-K-</vt:lpstr>
      <vt:lpstr>“K-pp” Search via Stopped-K-</vt:lpstr>
      <vt:lpstr>“K-pp” Search via pp Collision</vt:lpstr>
      <vt:lpstr>“K-pp” Search via pp Collision</vt:lpstr>
      <vt:lpstr>“K-pp” Search via d(p+,K+)X</vt:lpstr>
      <vt:lpstr>J-PARC E15 Experiment</vt:lpstr>
      <vt:lpstr>Experimental Setup @ K1.8BR</vt:lpstr>
      <vt:lpstr>IM(Lp) vs. Momentum Transfer qKn</vt:lpstr>
      <vt:lpstr>IM(Lp) vs. Momentum Transfer qKn</vt:lpstr>
      <vt:lpstr>IM(Lp) vs. Momentum Transfer qKn</vt:lpstr>
      <vt:lpstr>IM(Lp) vs. Momentum Transfer qKn</vt:lpstr>
      <vt:lpstr>IM(Lp) vs. Momentum Transfer qKn</vt:lpstr>
      <vt:lpstr>PowerPoint プレゼンテーション</vt:lpstr>
      <vt:lpstr>PowerPoint プレゼンテーション</vt:lpstr>
      <vt:lpstr>PowerPoint プレゼンテーション</vt:lpstr>
      <vt:lpstr>Conclusion I</vt:lpstr>
      <vt:lpstr>PowerPoint プレゼンテーション</vt:lpstr>
      <vt:lpstr>K- 3He  pSpn @ E15</vt:lpstr>
      <vt:lpstr>IM(π^± Σ^∓) in π^± Σ^∓ pn Final State</vt:lpstr>
      <vt:lpstr>L(1405)pn CS</vt:lpstr>
      <vt:lpstr>L(1405)pn CS</vt:lpstr>
      <vt:lpstr>Comparison of Lpn &amp; L(1405)pn</vt:lpstr>
      <vt:lpstr>Comparison of Lpn &amp; L(1405)pn</vt:lpstr>
      <vt:lpstr>Comparison of Lpn &amp; L(1405)pn</vt:lpstr>
      <vt:lpstr>Comparison of Lpn &amp; L(1405)pn</vt:lpstr>
      <vt:lpstr>Comparison of Lpn &amp; L(1405)pn</vt:lpstr>
      <vt:lpstr>Comparison of Lpn &amp; L(1405)pn</vt:lpstr>
      <vt:lpstr>Conclusion II</vt:lpstr>
      <vt:lpstr>What we have to do next</vt:lpstr>
      <vt:lpstr>Thank You!</vt:lpstr>
      <vt:lpstr>Spares</vt:lpstr>
      <vt:lpstr>IM(Lp) vs. cos(qnCM)</vt:lpstr>
      <vt:lpstr>IM(Lp) vs. cos(qnCM)</vt:lpstr>
      <vt:lpstr>KbarNN or NOT? --- Other Possibilities</vt:lpstr>
      <vt:lpstr>PowerPoint プレゼンテーション</vt:lpstr>
      <vt:lpstr>BG: 2NA followed by FSI</vt:lpstr>
      <vt:lpstr>IM(π^± Σ^∓) vs. IM(π^± Σ^∓ p)</vt:lpstr>
      <vt:lpstr>Detector Acceptance: Lp vs. pSp</vt:lpstr>
      <vt:lpstr>Neutron ID with CDS</vt:lpstr>
      <vt:lpstr>pSpn Events</vt:lpstr>
      <vt:lpstr>K-pS+p-/S-p+ Cross Section</vt:lpstr>
      <vt:lpstr>Semi-Inclusive 3He(K-,n)X</vt:lpstr>
      <vt:lpstr>PowerPoint プレゼンテーション</vt:lpstr>
      <vt:lpstr>A Theoretical Interpretation of E15</vt:lpstr>
      <vt:lpstr>Exclusive 3He(K-,Lp)n</vt:lpstr>
      <vt:lpstr>Results of 3He(K-,Lp)n [E15-2nd]</vt:lpstr>
      <vt:lpstr>Results of 3He(K-,Lp)n [E15-2nd]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Kbar-Nuclear Bound State at J-PARC</dc:title>
  <dc:creator>sakuma</dc:creator>
  <cp:lastModifiedBy>sakuma</cp:lastModifiedBy>
  <cp:revision>596</cp:revision>
  <cp:lastPrinted>2018-12-05T09:10:21Z</cp:lastPrinted>
  <dcterms:created xsi:type="dcterms:W3CDTF">2018-11-19T08:42:23Z</dcterms:created>
  <dcterms:modified xsi:type="dcterms:W3CDTF">2018-12-08T01:21:07Z</dcterms:modified>
</cp:coreProperties>
</file>