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67"/>
  </p:notesMasterIdLst>
  <p:sldIdLst>
    <p:sldId id="256" r:id="rId2"/>
    <p:sldId id="408" r:id="rId3"/>
    <p:sldId id="461" r:id="rId4"/>
    <p:sldId id="498" r:id="rId5"/>
    <p:sldId id="462" r:id="rId6"/>
    <p:sldId id="463" r:id="rId7"/>
    <p:sldId id="478" r:id="rId8"/>
    <p:sldId id="479" r:id="rId9"/>
    <p:sldId id="480" r:id="rId10"/>
    <p:sldId id="481" r:id="rId11"/>
    <p:sldId id="508" r:id="rId12"/>
    <p:sldId id="504" r:id="rId13"/>
    <p:sldId id="465" r:id="rId14"/>
    <p:sldId id="482" r:id="rId15"/>
    <p:sldId id="483" r:id="rId16"/>
    <p:sldId id="489" r:id="rId17"/>
    <p:sldId id="490" r:id="rId18"/>
    <p:sldId id="491" r:id="rId19"/>
    <p:sldId id="505" r:id="rId20"/>
    <p:sldId id="467" r:id="rId21"/>
    <p:sldId id="421" r:id="rId22"/>
    <p:sldId id="419" r:id="rId23"/>
    <p:sldId id="422" r:id="rId24"/>
    <p:sldId id="442" r:id="rId25"/>
    <p:sldId id="495" r:id="rId26"/>
    <p:sldId id="431" r:id="rId27"/>
    <p:sldId id="305" r:id="rId28"/>
    <p:sldId id="402" r:id="rId29"/>
    <p:sldId id="471" r:id="rId30"/>
    <p:sldId id="366" r:id="rId31"/>
    <p:sldId id="405" r:id="rId32"/>
    <p:sldId id="473" r:id="rId33"/>
    <p:sldId id="384" r:id="rId34"/>
    <p:sldId id="499" r:id="rId35"/>
    <p:sldId id="500" r:id="rId36"/>
    <p:sldId id="501" r:id="rId37"/>
    <p:sldId id="502" r:id="rId38"/>
    <p:sldId id="503" r:id="rId39"/>
    <p:sldId id="453" r:id="rId40"/>
    <p:sldId id="497" r:id="rId41"/>
    <p:sldId id="496" r:id="rId42"/>
    <p:sldId id="459" r:id="rId43"/>
    <p:sldId id="464" r:id="rId44"/>
    <p:sldId id="423" r:id="rId45"/>
    <p:sldId id="424" r:id="rId46"/>
    <p:sldId id="427" r:id="rId47"/>
    <p:sldId id="302" r:id="rId48"/>
    <p:sldId id="355" r:id="rId49"/>
    <p:sldId id="446" r:id="rId50"/>
    <p:sldId id="443" r:id="rId51"/>
    <p:sldId id="448" r:id="rId52"/>
    <p:sldId id="472" r:id="rId53"/>
    <p:sldId id="363" r:id="rId54"/>
    <p:sldId id="450" r:id="rId55"/>
    <p:sldId id="455" r:id="rId56"/>
    <p:sldId id="469" r:id="rId57"/>
    <p:sldId id="454" r:id="rId58"/>
    <p:sldId id="507" r:id="rId59"/>
    <p:sldId id="468" r:id="rId60"/>
    <p:sldId id="430" r:id="rId61"/>
    <p:sldId id="434" r:id="rId62"/>
    <p:sldId id="433" r:id="rId63"/>
    <p:sldId id="435" r:id="rId64"/>
    <p:sldId id="436" r:id="rId65"/>
    <p:sldId id="437" r:id="rId66"/>
  </p:sldIdLst>
  <p:sldSz cx="9144000" cy="6858000" type="screen4x3"/>
  <p:notesSz cx="6807200" cy="994568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99FF"/>
    <a:srgbClr val="66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スタイル (中間)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A107856-5554-42FB-B03E-39F5DBC370BA}" styleName="中間スタイル 4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69CF1AB2-1976-4502-BF36-3FF5EA218861}" styleName="中間スタイル 4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4" autoAdjust="0"/>
    <p:restoredTop sz="92640" autoAdjust="0"/>
  </p:normalViewPr>
  <p:slideViewPr>
    <p:cSldViewPr showGuides="1">
      <p:cViewPr varScale="1">
        <p:scale>
          <a:sx n="74" d="100"/>
          <a:sy n="74" d="100"/>
        </p:scale>
        <p:origin x="-1018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662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2" y="3"/>
            <a:ext cx="2949786" cy="497283"/>
          </a:xfrm>
          <a:prstGeom prst="rect">
            <a:avLst/>
          </a:prstGeom>
        </p:spPr>
        <p:txBody>
          <a:bodyPr vert="horz" lIns="91454" tIns="45728" rIns="91454" bIns="45728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5839" y="3"/>
            <a:ext cx="2949786" cy="497283"/>
          </a:xfrm>
          <a:prstGeom prst="rect">
            <a:avLst/>
          </a:prstGeom>
        </p:spPr>
        <p:txBody>
          <a:bodyPr vert="horz" lIns="91454" tIns="45728" rIns="91454" bIns="45728" rtlCol="0"/>
          <a:lstStyle>
            <a:lvl1pPr algn="r">
              <a:defRPr sz="1200"/>
            </a:lvl1pPr>
          </a:lstStyle>
          <a:p>
            <a:fld id="{AA7CC1AE-A8DE-46F2-844C-02971CD49016}" type="datetimeFigureOut">
              <a:rPr kumimoji="1" lang="ja-JP" altLang="en-US" smtClean="0"/>
              <a:t>2017/3/12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7713"/>
            <a:ext cx="4967288" cy="37258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54" tIns="45728" rIns="91454" bIns="45728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721" y="4724204"/>
            <a:ext cx="5445760" cy="4475561"/>
          </a:xfrm>
          <a:prstGeom prst="rect">
            <a:avLst/>
          </a:prstGeom>
        </p:spPr>
        <p:txBody>
          <a:bodyPr vert="horz" lIns="91454" tIns="45728" rIns="91454" bIns="45728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2" y="9446679"/>
            <a:ext cx="2949786" cy="497283"/>
          </a:xfrm>
          <a:prstGeom prst="rect">
            <a:avLst/>
          </a:prstGeom>
        </p:spPr>
        <p:txBody>
          <a:bodyPr vert="horz" lIns="91454" tIns="45728" rIns="91454" bIns="45728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5839" y="9446679"/>
            <a:ext cx="2949786" cy="497283"/>
          </a:xfrm>
          <a:prstGeom prst="rect">
            <a:avLst/>
          </a:prstGeom>
        </p:spPr>
        <p:txBody>
          <a:bodyPr vert="horz" lIns="91454" tIns="45728" rIns="91454" bIns="45728" rtlCol="0" anchor="b"/>
          <a:lstStyle>
            <a:lvl1pPr algn="r">
              <a:defRPr sz="1200"/>
            </a:lvl1pPr>
          </a:lstStyle>
          <a:p>
            <a:fld id="{B5F90C00-EA69-4F0C-909F-E277F70E84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0630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F90C00-EA69-4F0C-909F-E277F70E84B9}" type="slidenum">
              <a:rPr kumimoji="1" lang="ja-JP" altLang="en-US" smtClean="0"/>
              <a:t>17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37389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F90C00-EA69-4F0C-909F-E277F70E84B9}" type="slidenum">
              <a:rPr kumimoji="1" lang="ja-JP" altLang="en-US" smtClean="0"/>
              <a:t>21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8164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F90C00-EA69-4F0C-909F-E277F70E84B9}" type="slidenum">
              <a:rPr kumimoji="1" lang="ja-JP" altLang="en-US" smtClean="0"/>
              <a:t>22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8164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F90C00-EA69-4F0C-909F-E277F70E84B9}" type="slidenum">
              <a:rPr kumimoji="1" lang="ja-JP" altLang="en-US" smtClean="0"/>
              <a:t>23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8164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F90C00-EA69-4F0C-909F-E277F70E84B9}" type="slidenum">
              <a:rPr kumimoji="1" lang="ja-JP" altLang="en-US" smtClean="0"/>
              <a:t>24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8164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F90C00-EA69-4F0C-909F-E277F70E84B9}" type="slidenum">
              <a:rPr kumimoji="1" lang="ja-JP" altLang="en-US" smtClean="0"/>
              <a:t>25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8164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F90C00-EA69-4F0C-909F-E277F70E84B9}" type="slidenum">
              <a:rPr kumimoji="1" lang="ja-JP" altLang="en-US" smtClean="0"/>
              <a:t>26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8164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F90C00-EA69-4F0C-909F-E277F70E84B9}" type="slidenum">
              <a:rPr kumimoji="1" lang="ja-JP" altLang="en-US" smtClean="0"/>
              <a:t>44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8164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F90C00-EA69-4F0C-909F-E277F70E84B9}" type="slidenum">
              <a:rPr kumimoji="1" lang="ja-JP" altLang="en-US" smtClean="0"/>
              <a:t>45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8164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F90C00-EA69-4F0C-909F-E277F70E84B9}" type="slidenum">
              <a:rPr kumimoji="1" lang="ja-JP" altLang="en-US" smtClean="0"/>
              <a:t>46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8164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F90C00-EA69-4F0C-909F-E277F70E84B9}" type="slidenum">
              <a:rPr kumimoji="1" lang="ja-JP" altLang="en-US" smtClean="0"/>
              <a:t>48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79696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F90C00-EA69-4F0C-909F-E277F70E84B9}" type="slidenum">
              <a:rPr kumimoji="1" lang="ja-JP" altLang="en-US" smtClean="0"/>
              <a:t>60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8164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F90C00-EA69-4F0C-909F-E277F70E84B9}" type="slidenum">
              <a:rPr kumimoji="1" lang="ja-JP" altLang="en-US" smtClean="0"/>
              <a:t>61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8164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F90C00-EA69-4F0C-909F-E277F70E84B9}" type="slidenum">
              <a:rPr kumimoji="1" lang="ja-JP" altLang="en-US" smtClean="0"/>
              <a:t>62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8164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F90C00-EA69-4F0C-909F-E277F70E84B9}" type="slidenum">
              <a:rPr kumimoji="1" lang="ja-JP" altLang="en-US" smtClean="0"/>
              <a:t>63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81640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F90C00-EA69-4F0C-909F-E277F70E84B9}" type="slidenum">
              <a:rPr kumimoji="1" lang="ja-JP" altLang="en-US" smtClean="0"/>
              <a:t>64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8164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F90C00-EA69-4F0C-909F-E277F70E84B9}" type="slidenum">
              <a:rPr kumimoji="1" lang="ja-JP" altLang="en-US" smtClean="0"/>
              <a:t>65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8164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D9BC9-F67F-4679-8349-C1ACD35871DB}" type="datetime1">
              <a:rPr kumimoji="1" lang="ja-JP" altLang="en-US" smtClean="0"/>
              <a:t>2017/3/12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22055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DFCEE-1865-4AAD-9F9E-A2D6E3755E8E}" type="datetime1">
              <a:rPr kumimoji="1" lang="ja-JP" altLang="en-US" smtClean="0"/>
              <a:t>2017/3/12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95129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E63F2-55FB-48EC-A55C-464AA772023A}" type="datetime1">
              <a:rPr kumimoji="1" lang="ja-JP" altLang="en-US" smtClean="0"/>
              <a:t>2017/3/12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24873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EF9E-32A3-4A8F-9EEB-0A692080B380}" type="datetime1">
              <a:rPr kumimoji="1" lang="ja-JP" altLang="en-US" smtClean="0"/>
              <a:t>2017/3/12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51233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22DC2-5C1C-4E6E-821B-9E11CBC2A274}" type="datetime1">
              <a:rPr kumimoji="1" lang="ja-JP" altLang="en-US" smtClean="0"/>
              <a:t>2017/3/12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2915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98DEF-6E06-49DB-9190-941FBB79C13D}" type="datetime1">
              <a:rPr kumimoji="1" lang="ja-JP" altLang="en-US" smtClean="0"/>
              <a:t>2017/3/12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6310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7AC70-81B7-4472-B9D9-08DEE53C718C}" type="datetime1">
              <a:rPr kumimoji="1" lang="ja-JP" altLang="en-US" smtClean="0"/>
              <a:t>2017/3/12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90318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FA9C5-A7CB-44F0-A4F6-D6AEF342B734}" type="datetime1">
              <a:rPr kumimoji="1" lang="ja-JP" altLang="en-US" smtClean="0"/>
              <a:t>2017/3/12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02943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57947-CCFC-4773-A4F8-1BE9B4B55235}" type="datetime1">
              <a:rPr kumimoji="1" lang="ja-JP" altLang="en-US" smtClean="0"/>
              <a:t>2017/3/12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8868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1F6DE-BBC9-4794-941C-1E081893D801}" type="datetime1">
              <a:rPr kumimoji="1" lang="ja-JP" altLang="en-US" smtClean="0"/>
              <a:t>2017/3/12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74323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4553D-9173-4A63-9EE9-11DCAB1AC4C6}" type="datetime1">
              <a:rPr kumimoji="1" lang="ja-JP" altLang="en-US" smtClean="0"/>
              <a:t>2017/3/12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76810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5C378-136C-486B-81F6-664933FE7268}" type="datetime1">
              <a:rPr kumimoji="1" lang="ja-JP" altLang="en-US" smtClean="0"/>
              <a:t>2017/3/12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7110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png"/><Relationship Id="rId7" Type="http://schemas.openxmlformats.org/officeDocument/2006/relationships/image" Target="../media/image120.png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0.png"/><Relationship Id="rId10" Type="http://schemas.openxmlformats.org/officeDocument/2006/relationships/image" Target="../media/image22.png"/><Relationship Id="rId9" Type="http://schemas.openxmlformats.org/officeDocument/2006/relationships/image" Target="../media/image14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6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0.png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3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image" Target="../media/image62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7" Type="http://schemas.openxmlformats.org/officeDocument/2006/relationships/image" Target="../media/image7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7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8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4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6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8.png"/><Relationship Id="rId4" Type="http://schemas.openxmlformats.org/officeDocument/2006/relationships/image" Target="../media/image103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1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1.png"/><Relationship Id="rId4" Type="http://schemas.openxmlformats.org/officeDocument/2006/relationships/image" Target="../media/image113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233518" y="260648"/>
            <a:ext cx="8676964" cy="2691731"/>
          </a:xfrm>
          <a:ln>
            <a:noFill/>
          </a:ln>
        </p:spPr>
        <p:txBody>
          <a:bodyPr>
            <a:noAutofit/>
          </a:bodyPr>
          <a:lstStyle/>
          <a:p>
            <a:r>
              <a:rPr lang="en-US" altLang="ja-JP" sz="6000" b="1" dirty="0" smtClean="0"/>
              <a:t>Experimental </a:t>
            </a:r>
            <a:r>
              <a:rPr lang="en-US" altLang="ja-JP" sz="6000" b="1" dirty="0"/>
              <a:t>studies on the </a:t>
            </a:r>
            <a:r>
              <a:rPr lang="en-US" altLang="ja-JP" sz="6000" b="1" dirty="0" err="1" smtClean="0"/>
              <a:t>K</a:t>
            </a:r>
            <a:r>
              <a:rPr lang="en-US" altLang="ja-JP" sz="6000" b="1" baseline="30000" dirty="0" err="1" smtClean="0"/>
              <a:t>bar</a:t>
            </a:r>
            <a:r>
              <a:rPr lang="en-US" altLang="ja-JP" sz="6000" b="1" dirty="0" err="1" smtClean="0"/>
              <a:t>N</a:t>
            </a:r>
            <a:r>
              <a:rPr lang="en-US" altLang="ja-JP" sz="6000" b="1" dirty="0" smtClean="0"/>
              <a:t> interaction</a:t>
            </a:r>
            <a:endParaRPr kumimoji="1" lang="ja-JP" altLang="en-US" sz="6000" b="1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575556" y="3933056"/>
            <a:ext cx="7992888" cy="1152128"/>
          </a:xfrm>
        </p:spPr>
        <p:txBody>
          <a:bodyPr>
            <a:noAutofit/>
          </a:bodyPr>
          <a:lstStyle/>
          <a:p>
            <a:r>
              <a:rPr kumimoji="1" lang="en-US" altLang="ja-JP" sz="4000" b="1" dirty="0" smtClean="0">
                <a:solidFill>
                  <a:schemeClr val="tx1"/>
                </a:solidFill>
              </a:rPr>
              <a:t>F. Sakuma, </a:t>
            </a:r>
            <a:r>
              <a:rPr lang="en-US" altLang="ja-JP" sz="4000" b="1" dirty="0" smtClean="0">
                <a:solidFill>
                  <a:schemeClr val="tx1"/>
                </a:solidFill>
              </a:rPr>
              <a:t>RIKEN</a:t>
            </a:r>
          </a:p>
          <a:p>
            <a:r>
              <a:rPr kumimoji="1" lang="en-US" altLang="ja-JP" sz="3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on behalf of the J-PARC</a:t>
            </a:r>
          </a:p>
          <a:p>
            <a:r>
              <a:rPr kumimoji="1" lang="en-US" altLang="ja-JP" sz="3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E15/E31/E57/E62 collaboration</a:t>
            </a:r>
            <a:endParaRPr kumimoji="1" lang="ja-JP" altLang="en-US" sz="3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2681318" y="6485274"/>
            <a:ext cx="37628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dirty="0" smtClean="0"/>
              <a:t>SNP2017, Mar. 12-14, 2017, Osaka</a:t>
            </a:r>
            <a:endParaRPr kumimoji="1" lang="ja-JP" altLang="en-US" sz="2000" dirty="0"/>
          </a:p>
        </p:txBody>
      </p:sp>
      <p:pic>
        <p:nvPicPr>
          <p:cNvPr id="6" name="Picture 4" descr="グループロゴ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768"/>
          <a:stretch/>
        </p:blipFill>
        <p:spPr bwMode="auto">
          <a:xfrm>
            <a:off x="575556" y="4365104"/>
            <a:ext cx="969379" cy="1143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グループロゴ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7538044" y="4365103"/>
            <a:ext cx="1071563" cy="1143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テキスト ボックス 3"/>
          <p:cNvSpPr txBox="1"/>
          <p:nvPr/>
        </p:nvSpPr>
        <p:spPr>
          <a:xfrm>
            <a:off x="827584" y="2456892"/>
            <a:ext cx="749294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4800" b="1" i="1" dirty="0" smtClean="0">
                <a:solidFill>
                  <a:srgbClr val="0070C0"/>
                </a:solidFill>
              </a:rPr>
              <a:t>- Recent Topics from</a:t>
            </a:r>
            <a:r>
              <a:rPr kumimoji="1" lang="en-US" altLang="ja-JP" sz="4800" b="1" i="1" dirty="0" smtClean="0">
                <a:solidFill>
                  <a:srgbClr val="0070C0"/>
                </a:solidFill>
              </a:rPr>
              <a:t> J-PARC -</a:t>
            </a:r>
            <a:endParaRPr kumimoji="1" lang="ja-JP" altLang="en-US" sz="4800" b="1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6808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グループ化 9"/>
          <p:cNvGrpSpPr/>
          <p:nvPr/>
        </p:nvGrpSpPr>
        <p:grpSpPr>
          <a:xfrm>
            <a:off x="4145863" y="1808820"/>
            <a:ext cx="5214669" cy="4198903"/>
            <a:chOff x="4145863" y="1714373"/>
            <a:chExt cx="5214669" cy="4198903"/>
          </a:xfrm>
        </p:grpSpPr>
        <p:pic>
          <p:nvPicPr>
            <p:cNvPr id="19" name="Picture 2" descr="condensate1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145863" y="1714373"/>
              <a:ext cx="5214669" cy="4054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" name="Text Box 27"/>
            <p:cNvSpPr txBox="1">
              <a:spLocks noChangeArrowheads="1"/>
            </p:cNvSpPr>
            <p:nvPr/>
          </p:nvSpPr>
          <p:spPr bwMode="auto">
            <a:xfrm>
              <a:off x="5310489" y="5574722"/>
              <a:ext cx="2537875" cy="338554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altLang="ja-JP" sz="1600" dirty="0" err="1"/>
                <a:t>W.Weise</a:t>
              </a:r>
              <a:r>
                <a:rPr lang="en-US" altLang="ja-JP" sz="1600" dirty="0"/>
                <a:t> NPA553</a:t>
              </a:r>
              <a:r>
                <a:rPr lang="en-US" altLang="ja-JP" sz="1600" dirty="0" smtClean="0"/>
                <a:t>, 59 </a:t>
              </a:r>
              <a:r>
                <a:rPr lang="en-US" altLang="ja-JP" sz="1600" dirty="0"/>
                <a:t>(1993</a:t>
              </a:r>
              <a:r>
                <a:rPr lang="en-US" altLang="ja-JP" sz="1600" dirty="0" smtClean="0"/>
                <a:t>).</a:t>
              </a:r>
              <a:endParaRPr lang="en-US" altLang="ja-JP" sz="1600" dirty="0"/>
            </a:p>
          </p:txBody>
        </p:sp>
      </p:grp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Physics Motivation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6553200" y="6448251"/>
            <a:ext cx="2133600" cy="365125"/>
          </a:xfrm>
        </p:spPr>
        <p:txBody>
          <a:bodyPr/>
          <a:lstStyle/>
          <a:p>
            <a:fld id="{D5C747AA-9E9A-4314-BC12-EB1DF6CAC482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15" name="グループ化 14"/>
          <p:cNvGrpSpPr/>
          <p:nvPr/>
        </p:nvGrpSpPr>
        <p:grpSpPr>
          <a:xfrm>
            <a:off x="710264" y="2220975"/>
            <a:ext cx="3321676" cy="3980333"/>
            <a:chOff x="5254885" y="2497410"/>
            <a:chExt cx="3481585" cy="4171950"/>
          </a:xfrm>
        </p:grpSpPr>
        <p:pic>
          <p:nvPicPr>
            <p:cNvPr id="614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54885" y="2497410"/>
              <a:ext cx="3457575" cy="4171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テキスト ボックス 8"/>
            <p:cNvSpPr txBox="1"/>
            <p:nvPr/>
          </p:nvSpPr>
          <p:spPr>
            <a:xfrm>
              <a:off x="5544108" y="5893531"/>
              <a:ext cx="276038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b="1" dirty="0" smtClean="0"/>
                <a:t>0</a:t>
              </a:r>
              <a:endParaRPr kumimoji="1" lang="ja-JP" altLang="en-US" sz="1400" b="1" dirty="0"/>
            </a:p>
          </p:txBody>
        </p:sp>
        <p:sp>
          <p:nvSpPr>
            <p:cNvPr id="16" name="テキスト ボックス 15"/>
            <p:cNvSpPr txBox="1"/>
            <p:nvPr/>
          </p:nvSpPr>
          <p:spPr>
            <a:xfrm>
              <a:off x="6492206" y="5877272"/>
              <a:ext cx="276038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1400" b="1" dirty="0"/>
                <a:t>1</a:t>
              </a:r>
              <a:endParaRPr kumimoji="1" lang="ja-JP" altLang="en-US" sz="1400" b="1" dirty="0"/>
            </a:p>
          </p:txBody>
        </p:sp>
        <p:sp>
          <p:nvSpPr>
            <p:cNvPr id="17" name="テキスト ボックス 16"/>
            <p:cNvSpPr txBox="1"/>
            <p:nvPr/>
          </p:nvSpPr>
          <p:spPr>
            <a:xfrm>
              <a:off x="7524328" y="5877272"/>
              <a:ext cx="276038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b="1" smtClean="0"/>
                <a:t>2</a:t>
              </a:r>
              <a:endParaRPr kumimoji="1" lang="ja-JP" altLang="en-US" sz="1400" b="1" dirty="0"/>
            </a:p>
          </p:txBody>
        </p:sp>
        <p:sp>
          <p:nvSpPr>
            <p:cNvPr id="18" name="テキスト ボックス 17"/>
            <p:cNvSpPr txBox="1"/>
            <p:nvPr/>
          </p:nvSpPr>
          <p:spPr>
            <a:xfrm>
              <a:off x="8460432" y="5877272"/>
              <a:ext cx="276038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ja-JP" sz="1400" b="1" dirty="0"/>
                <a:t>3</a:t>
              </a:r>
              <a:endParaRPr kumimoji="1" lang="ja-JP" altLang="en-US" sz="1400" b="1" dirty="0"/>
            </a:p>
          </p:txBody>
        </p:sp>
      </p:grp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9532" y="944724"/>
            <a:ext cx="8388932" cy="144016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l"/>
            </a:pPr>
            <a:r>
              <a:rPr lang="en-US" altLang="ja-JP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Meson </a:t>
            </a:r>
            <a:r>
              <a:rPr lang="en-US" altLang="ja-JP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properties </a:t>
            </a:r>
            <a:r>
              <a:rPr lang="en-US" altLang="ja-JP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change </a:t>
            </a:r>
            <a:r>
              <a:rPr lang="en-US" altLang="ja-JP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nuclear media?</a:t>
            </a:r>
          </a:p>
          <a:p>
            <a:pPr>
              <a:buFont typeface="Wingdings" panose="05000000000000000000" pitchFamily="2" charset="2"/>
              <a:buChar char="l"/>
            </a:pPr>
            <a:r>
              <a:rPr lang="en-US" altLang="ja-JP" sz="2800" b="1" dirty="0" err="1" smtClean="0"/>
              <a:t>K</a:t>
            </a:r>
            <a:r>
              <a:rPr lang="en-US" altLang="ja-JP" sz="2800" b="1" baseline="30000" dirty="0" err="1" smtClean="0"/>
              <a:t>bar</a:t>
            </a:r>
            <a:r>
              <a:rPr lang="en-US" altLang="ja-JP" sz="2800" b="1" dirty="0" err="1" smtClean="0"/>
              <a:t>N</a:t>
            </a:r>
            <a:r>
              <a:rPr lang="en-US" altLang="ja-JP" sz="2800" b="1" dirty="0" smtClean="0"/>
              <a:t> interaction : attractive </a:t>
            </a:r>
            <a:r>
              <a:rPr lang="en-US" altLang="ja-JP" sz="2800" b="1" dirty="0"/>
              <a:t>in I=0</a:t>
            </a:r>
          </a:p>
          <a:p>
            <a:pPr marL="0" indent="0">
              <a:buNone/>
            </a:pPr>
            <a:endParaRPr lang="en-US" altLang="ja-JP" sz="2800" b="1" dirty="0" smtClean="0"/>
          </a:p>
        </p:txBody>
      </p:sp>
      <p:sp>
        <p:nvSpPr>
          <p:cNvPr id="21" name="コンテンツ プレースホルダー 2"/>
          <p:cNvSpPr txBox="1">
            <a:spLocks/>
          </p:cNvSpPr>
          <p:nvPr/>
        </p:nvSpPr>
        <p:spPr>
          <a:xfrm>
            <a:off x="215516" y="6169516"/>
            <a:ext cx="8676964" cy="535848"/>
          </a:xfrm>
          <a:prstGeom prst="rect">
            <a:avLst/>
          </a:prstGeom>
          <a:ln w="38100">
            <a:solidFill>
              <a:schemeClr val="accent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ja-JP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provide new insight on </a:t>
            </a:r>
            <a:r>
              <a:rPr lang="en-US" altLang="ja-JP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M-B interaction</a:t>
            </a:r>
            <a:r>
              <a:rPr lang="en-US" altLang="ja-JP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media</a:t>
            </a:r>
            <a:endParaRPr lang="en-US" altLang="ja-JP" b="1" dirty="0" smtClean="0"/>
          </a:p>
        </p:txBody>
      </p:sp>
      <p:sp>
        <p:nvSpPr>
          <p:cNvPr id="22" name="コンテンツ プレースホルダー 2"/>
          <p:cNvSpPr txBox="1">
            <a:spLocks/>
          </p:cNvSpPr>
          <p:nvPr/>
        </p:nvSpPr>
        <p:spPr>
          <a:xfrm>
            <a:off x="3167844" y="1844824"/>
            <a:ext cx="5983367" cy="576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altLang="ja-JP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 </a:t>
            </a:r>
            <a:r>
              <a:rPr lang="en-US" altLang="ja-JP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good probe for low energy QCD</a:t>
            </a:r>
          </a:p>
        </p:txBody>
      </p:sp>
    </p:spTree>
    <p:extLst>
      <p:ext uri="{BB962C8B-B14F-4D97-AF65-F5344CB8AC3E}">
        <p14:creationId xmlns:p14="http://schemas.microsoft.com/office/powerpoint/2010/main" val="2287488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グループ化 17"/>
          <p:cNvGrpSpPr/>
          <p:nvPr/>
        </p:nvGrpSpPr>
        <p:grpSpPr>
          <a:xfrm>
            <a:off x="3224100" y="4175541"/>
            <a:ext cx="2644044" cy="2581091"/>
            <a:chOff x="4051670" y="1686374"/>
            <a:chExt cx="4642447" cy="5282820"/>
          </a:xfrm>
        </p:grpSpPr>
        <p:pic>
          <p:nvPicPr>
            <p:cNvPr id="19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l="54481" t="37063" r="4669"/>
            <a:stretch>
              <a:fillRect/>
            </a:stretch>
          </p:blipFill>
          <p:spPr bwMode="auto">
            <a:xfrm>
              <a:off x="4116147" y="1686374"/>
              <a:ext cx="4577970" cy="52828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" name="Text Box 6"/>
            <p:cNvSpPr txBox="1">
              <a:spLocks noChangeArrowheads="1"/>
            </p:cNvSpPr>
            <p:nvPr/>
          </p:nvSpPr>
          <p:spPr bwMode="auto">
            <a:xfrm>
              <a:off x="4051670" y="2152504"/>
              <a:ext cx="1787404" cy="11509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ja-JP" altLang="en-US" sz="2400" dirty="0">
                  <a:solidFill>
                    <a:srgbClr val="FF3300"/>
                  </a:solidFill>
                  <a:sym typeface="Symbol" pitchFamily="18" charset="2"/>
                </a:rPr>
                <a:t></a:t>
              </a:r>
              <a:r>
                <a:rPr lang="ja-JP" altLang="en-US" sz="2400" dirty="0">
                  <a:solidFill>
                    <a:srgbClr val="FF3300"/>
                  </a:solidFill>
                </a:rPr>
                <a:t>ＫＮ</a:t>
              </a:r>
            </a:p>
          </p:txBody>
        </p:sp>
        <p:sp>
          <p:nvSpPr>
            <p:cNvPr id="21" name="Text Box 7"/>
            <p:cNvSpPr txBox="1">
              <a:spLocks noChangeArrowheads="1"/>
            </p:cNvSpPr>
            <p:nvPr/>
          </p:nvSpPr>
          <p:spPr bwMode="auto">
            <a:xfrm>
              <a:off x="6764507" y="1778393"/>
              <a:ext cx="1542394" cy="11509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ja-JP" sz="2400" dirty="0" err="1">
                  <a:solidFill>
                    <a:srgbClr val="FF3300"/>
                  </a:solidFill>
                  <a:latin typeface="Symbol" pitchFamily="18" charset="2"/>
                </a:rPr>
                <a:t>pS</a:t>
              </a:r>
              <a:endParaRPr lang="en-US" altLang="ja-JP" sz="2400" dirty="0">
                <a:solidFill>
                  <a:srgbClr val="FF3300"/>
                </a:solidFill>
                <a:latin typeface="Symbol" pitchFamily="18" charset="2"/>
              </a:endParaRPr>
            </a:p>
          </p:txBody>
        </p:sp>
      </p:grp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altLang="ja-JP" sz="4000" b="1" dirty="0" smtClean="0"/>
              <a:t>Investigation of </a:t>
            </a:r>
            <a:r>
              <a:rPr lang="en-US" altLang="ja-JP" sz="4000" b="1" dirty="0" err="1" smtClean="0"/>
              <a:t>K</a:t>
            </a:r>
            <a:r>
              <a:rPr lang="en-US" altLang="ja-JP" sz="4000" b="1" baseline="30000" dirty="0" err="1" smtClean="0"/>
              <a:t>bar</a:t>
            </a:r>
            <a:r>
              <a:rPr lang="en-US" altLang="ja-JP" sz="4000" b="1" dirty="0" err="1" smtClean="0"/>
              <a:t>N</a:t>
            </a:r>
            <a:r>
              <a:rPr lang="en-US" altLang="ja-JP" sz="4000" b="1" dirty="0" smtClean="0"/>
              <a:t> int. </a:t>
            </a:r>
            <a:r>
              <a:rPr lang="en-US" altLang="ja-JP" sz="4000" b="1" dirty="0" smtClean="0"/>
              <a:t>@ J-PARC</a:t>
            </a:r>
            <a:endParaRPr kumimoji="1" lang="ja-JP" altLang="en-US" sz="2200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3</a:t>
            </a:fld>
            <a:endParaRPr kumimoji="1" lang="ja-JP" altLang="en-US"/>
          </a:p>
        </p:txBody>
      </p:sp>
      <p:grpSp>
        <p:nvGrpSpPr>
          <p:cNvPr id="9" name="グループ化 8"/>
          <p:cNvGrpSpPr/>
          <p:nvPr/>
        </p:nvGrpSpPr>
        <p:grpSpPr>
          <a:xfrm>
            <a:off x="1835696" y="808057"/>
            <a:ext cx="4968552" cy="3413031"/>
            <a:chOff x="0" y="3455712"/>
            <a:chExt cx="4968552" cy="3413031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391"/>
            <a:stretch/>
          </p:blipFill>
          <p:spPr bwMode="auto">
            <a:xfrm>
              <a:off x="0" y="3603673"/>
              <a:ext cx="4968552" cy="32650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 Box 5"/>
            <p:cNvSpPr txBox="1">
              <a:spLocks noChangeArrowheads="1"/>
            </p:cNvSpPr>
            <p:nvPr/>
          </p:nvSpPr>
          <p:spPr bwMode="auto">
            <a:xfrm>
              <a:off x="899592" y="3455712"/>
              <a:ext cx="382666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ja-JP" dirty="0" err="1" smtClean="0"/>
                <a:t>S.Ohnish</a:t>
              </a:r>
              <a:r>
                <a:rPr lang="en-US" altLang="ja-JP" dirty="0" smtClean="0"/>
                <a:t> </a:t>
              </a:r>
              <a:r>
                <a:rPr lang="en-US" altLang="ja-JP" dirty="0"/>
                <a:t>et al</a:t>
              </a:r>
              <a:r>
                <a:rPr lang="en-US" altLang="ja-JP" dirty="0" smtClean="0"/>
                <a:t>.,PRC93(2016)</a:t>
              </a:r>
              <a:r>
                <a:rPr lang="en-US" altLang="ja-JP" dirty="0"/>
                <a:t> 025207</a:t>
              </a:r>
              <a:endParaRPr lang="en-US" altLang="ja-JP" dirty="0" smtClean="0"/>
            </a:p>
          </p:txBody>
        </p:sp>
        <p:cxnSp>
          <p:nvCxnSpPr>
            <p:cNvPr id="13" name="直線コネクタ 12"/>
            <p:cNvCxnSpPr/>
            <p:nvPr/>
          </p:nvCxnSpPr>
          <p:spPr>
            <a:xfrm flipV="1">
              <a:off x="3852428" y="4683793"/>
              <a:ext cx="0" cy="1368152"/>
            </a:xfrm>
            <a:prstGeom prst="line">
              <a:avLst/>
            </a:prstGeom>
            <a:ln w="38100">
              <a:solidFill>
                <a:schemeClr val="tx1"/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テキスト ボックス 23"/>
            <p:cNvSpPr txBox="1"/>
            <p:nvPr/>
          </p:nvSpPr>
          <p:spPr>
            <a:xfrm>
              <a:off x="3528392" y="4417247"/>
              <a:ext cx="62068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600" b="1" i="1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K</a:t>
              </a:r>
              <a:r>
                <a:rPr kumimoji="1" lang="en-US" altLang="ja-JP" sz="1600" b="1" i="1" baseline="300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bar</a:t>
              </a:r>
              <a:r>
                <a:rPr kumimoji="1" lang="en-US" altLang="ja-JP" sz="1600" b="1" i="1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N</a:t>
              </a:r>
              <a:endParaRPr kumimoji="1" lang="ja-JP" altLang="en-US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pic>
        <p:nvPicPr>
          <p:cNvPr id="22" name="Picture 2"/>
          <p:cNvPicPr>
            <a:picLocks noChangeAspect="1" noChangeArrowheads="1"/>
          </p:cNvPicPr>
          <p:nvPr/>
        </p:nvPicPr>
        <p:blipFill rotWithShape="1">
          <a:blip r:embed="rId4"/>
          <a:srcRect r="50000"/>
          <a:stretch/>
        </p:blipFill>
        <p:spPr bwMode="auto">
          <a:xfrm>
            <a:off x="263162" y="3537012"/>
            <a:ext cx="1918018" cy="3250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" name="Picture 2" descr="C:\Users\sakuma\Desktop\図2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415" y="4797152"/>
            <a:ext cx="1884397" cy="961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6" name="テキスト ボックス 25"/>
              <p:cNvSpPr txBox="1"/>
              <p:nvPr/>
            </p:nvSpPr>
            <p:spPr>
              <a:xfrm>
                <a:off x="1259632" y="5572929"/>
                <a:ext cx="1332096" cy="4956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1400" b="0" i="1" smtClean="0">
                          <a:latin typeface="Cambria Math"/>
                        </a:rPr>
                        <m:t>𝐼</m:t>
                      </m:r>
                      <m:r>
                        <a:rPr kumimoji="1" lang="en-US" altLang="ja-JP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ja-JP" sz="1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ja-JP" sz="1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altLang="ja-JP" sz="1400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kumimoji="1" lang="en-US" altLang="ja-JP" sz="1400" b="0" i="1" smtClean="0">
                          <a:latin typeface="Cambria Math"/>
                        </a:rPr>
                        <m:t>, </m:t>
                      </m:r>
                      <m:sSup>
                        <m:sSupPr>
                          <m:ctrlPr>
                            <a:rPr kumimoji="1" lang="en-US" altLang="ja-JP" sz="140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kumimoji="1" lang="en-US" altLang="ja-JP" sz="1400" b="0" i="1" smtClean="0">
                              <a:latin typeface="Cambria Math"/>
                            </a:rPr>
                            <m:t>𝐽</m:t>
                          </m:r>
                        </m:e>
                        <m:sup>
                          <m:r>
                            <a:rPr kumimoji="1" lang="en-US" altLang="ja-JP" sz="1400" b="0" i="1" smtClean="0">
                              <a:latin typeface="Cambria Math"/>
                            </a:rPr>
                            <m:t>𝑃</m:t>
                          </m:r>
                        </m:sup>
                      </m:sSup>
                      <m:r>
                        <a:rPr kumimoji="1" lang="en-US" altLang="ja-JP" sz="1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kumimoji="1" lang="en-US" altLang="ja-JP" sz="14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kumimoji="1" lang="en-US" altLang="ja-JP" sz="1400" b="0" i="1" smtClean="0">
                              <a:latin typeface="Cambria Math"/>
                            </a:rPr>
                            <m:t>0</m:t>
                          </m:r>
                        </m:e>
                        <m:sup>
                          <m:r>
                            <a:rPr kumimoji="1" lang="en-US" altLang="ja-JP" sz="1400" b="0" i="1" smtClean="0">
                              <a:latin typeface="Cambria Math"/>
                            </a:rPr>
                            <m:t>−</m:t>
                          </m:r>
                        </m:sup>
                      </m:sSup>
                    </m:oMath>
                  </m:oMathPara>
                </a14:m>
                <a:endParaRPr kumimoji="1" lang="ja-JP" altLang="en-US" sz="1400" dirty="0"/>
              </a:p>
            </p:txBody>
          </p:sp>
        </mc:Choice>
        <mc:Fallback xmlns="">
          <p:sp>
            <p:nvSpPr>
              <p:cNvPr id="26" name="テキスト ボックス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9632" y="5572929"/>
                <a:ext cx="1332096" cy="495649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グループ化 7"/>
          <p:cNvGrpSpPr/>
          <p:nvPr/>
        </p:nvGrpSpPr>
        <p:grpSpPr>
          <a:xfrm>
            <a:off x="5984771" y="3897052"/>
            <a:ext cx="3113233" cy="2881550"/>
            <a:chOff x="4896036" y="2312876"/>
            <a:chExt cx="4095750" cy="3790950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96036" y="2312876"/>
              <a:ext cx="4095750" cy="3790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正方形/長方形 3"/>
            <p:cNvSpPr/>
            <p:nvPr/>
          </p:nvSpPr>
          <p:spPr>
            <a:xfrm>
              <a:off x="7452320" y="2780928"/>
              <a:ext cx="1152128" cy="2520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7" name="Rectangle 6"/>
          <p:cNvSpPr>
            <a:spLocks noChangeArrowheads="1"/>
          </p:cNvSpPr>
          <p:nvPr/>
        </p:nvSpPr>
        <p:spPr bwMode="auto">
          <a:xfrm>
            <a:off x="6333930" y="3117738"/>
            <a:ext cx="2738570" cy="92333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anchor="ctr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algn="ctr" defTabSz="914400">
              <a:defRPr/>
            </a:pPr>
            <a:r>
              <a:rPr lang="it-IT" altLang="it-IT" dirty="0" smtClean="0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t>M. Bazzi et al.,</a:t>
            </a:r>
          </a:p>
          <a:p>
            <a:pPr algn="ctr" defTabSz="914400">
              <a:defRPr/>
            </a:pPr>
            <a:r>
              <a:rPr lang="it-IT" altLang="it-IT" dirty="0" smtClean="0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t>(SIDDHARTA Coll.),</a:t>
            </a:r>
          </a:p>
          <a:p>
            <a:pPr algn="ctr" defTabSz="914400">
              <a:defRPr/>
            </a:pPr>
            <a:r>
              <a:rPr lang="it-IT" altLang="it-IT" dirty="0" smtClean="0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t> Phys. Lett. B704(2011)113</a:t>
            </a:r>
            <a:r>
              <a:rPr lang="it-IT" altLang="it-IT" dirty="0" smtClean="0">
                <a:latin typeface="+mn-lt"/>
              </a:rPr>
              <a:t> </a:t>
            </a:r>
          </a:p>
        </p:txBody>
      </p:sp>
      <p:sp>
        <p:nvSpPr>
          <p:cNvPr id="27" name="角丸四角形 26"/>
          <p:cNvSpPr/>
          <p:nvPr/>
        </p:nvSpPr>
        <p:spPr>
          <a:xfrm>
            <a:off x="5724128" y="2174207"/>
            <a:ext cx="112573" cy="1146781"/>
          </a:xfrm>
          <a:prstGeom prst="roundRect">
            <a:avLst/>
          </a:prstGeom>
          <a:solidFill>
            <a:srgbClr val="00B050">
              <a:alpha val="50000"/>
            </a:srgbClr>
          </a:solidFill>
          <a:ln>
            <a:noFill/>
          </a:ln>
          <a:effectLst>
            <a:glow rad="152400">
              <a:srgbClr val="00B050">
                <a:alpha val="4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角丸四角形 27"/>
          <p:cNvSpPr/>
          <p:nvPr/>
        </p:nvSpPr>
        <p:spPr>
          <a:xfrm>
            <a:off x="3224100" y="2174207"/>
            <a:ext cx="2392016" cy="1146781"/>
          </a:xfrm>
          <a:prstGeom prst="roundRect">
            <a:avLst/>
          </a:prstGeom>
          <a:gradFill flip="none" rotWithShape="1">
            <a:gsLst>
              <a:gs pos="0">
                <a:srgbClr val="00B050"/>
              </a:gs>
              <a:gs pos="50000">
                <a:srgbClr val="92D050"/>
              </a:gs>
              <a:gs pos="100000">
                <a:schemeClr val="bg1"/>
              </a:gs>
            </a:gsLst>
            <a:lin ang="10800000" scaled="1"/>
            <a:tileRect/>
          </a:gradFill>
          <a:ln>
            <a:noFill/>
          </a:ln>
          <a:effectLst>
            <a:glow rad="228600">
              <a:srgbClr val="92D050">
                <a:alpha val="40000"/>
              </a:srgbClr>
            </a:glow>
            <a:softEdge rad="520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3383868" y="1808820"/>
            <a:ext cx="867545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500" b="1" dirty="0" smtClean="0">
                <a:solidFill>
                  <a:schemeClr val="bg1"/>
                </a:solidFill>
              </a:rPr>
              <a:t>?</a:t>
            </a:r>
            <a:endParaRPr kumimoji="1" lang="ja-JP" altLang="en-US" sz="11500" b="1" dirty="0">
              <a:solidFill>
                <a:schemeClr val="bg1"/>
              </a:solidFill>
            </a:endParaRPr>
          </a:p>
        </p:txBody>
      </p:sp>
      <p:cxnSp>
        <p:nvCxnSpPr>
          <p:cNvPr id="11" name="直線矢印コネクタ 10"/>
          <p:cNvCxnSpPr/>
          <p:nvPr/>
        </p:nvCxnSpPr>
        <p:spPr>
          <a:xfrm flipH="1" flipV="1">
            <a:off x="5811857" y="3117738"/>
            <a:ext cx="1729530" cy="1326656"/>
          </a:xfrm>
          <a:prstGeom prst="straightConnector1">
            <a:avLst/>
          </a:prstGeom>
          <a:ln w="63500">
            <a:solidFill>
              <a:schemeClr val="tx1">
                <a:lumMod val="65000"/>
                <a:lumOff val="35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線矢印コネクタ 31"/>
          <p:cNvCxnSpPr/>
          <p:nvPr/>
        </p:nvCxnSpPr>
        <p:spPr>
          <a:xfrm flipV="1">
            <a:off x="4420108" y="3117738"/>
            <a:ext cx="943980" cy="1383940"/>
          </a:xfrm>
          <a:prstGeom prst="straightConnector1">
            <a:avLst/>
          </a:prstGeom>
          <a:ln w="63500">
            <a:solidFill>
              <a:schemeClr val="tx1">
                <a:lumMod val="65000"/>
                <a:lumOff val="35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線矢印コネクタ 34"/>
          <p:cNvCxnSpPr/>
          <p:nvPr/>
        </p:nvCxnSpPr>
        <p:spPr>
          <a:xfrm flipV="1">
            <a:off x="2181180" y="3117738"/>
            <a:ext cx="2138792" cy="1102762"/>
          </a:xfrm>
          <a:prstGeom prst="straightConnector1">
            <a:avLst/>
          </a:prstGeom>
          <a:ln w="63500">
            <a:solidFill>
              <a:schemeClr val="tx1">
                <a:lumMod val="65000"/>
                <a:lumOff val="35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7" name="角丸四角形 2056"/>
          <p:cNvSpPr/>
          <p:nvPr/>
        </p:nvSpPr>
        <p:spPr>
          <a:xfrm>
            <a:off x="95315" y="3429000"/>
            <a:ext cx="2784497" cy="3386609"/>
          </a:xfrm>
          <a:prstGeom prst="roundRect">
            <a:avLst/>
          </a:prstGeom>
          <a:noFill/>
          <a:ln w="50800">
            <a:solidFill>
              <a:schemeClr val="tx1">
                <a:lumMod val="65000"/>
                <a:lumOff val="3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6387887" y="1544595"/>
            <a:ext cx="2217274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ja-JP" sz="2400" b="1" dirty="0" smtClean="0"/>
              <a:t>Calculation on</a:t>
            </a:r>
          </a:p>
          <a:p>
            <a:pPr algn="ctr"/>
            <a:r>
              <a:rPr lang="en-US" altLang="ja-JP" sz="2400" b="1" dirty="0" err="1" smtClean="0"/>
              <a:t>K</a:t>
            </a:r>
            <a:r>
              <a:rPr lang="en-US" altLang="ja-JP" sz="2400" b="1" baseline="30000" dirty="0" err="1" smtClean="0"/>
              <a:t>bar</a:t>
            </a:r>
            <a:r>
              <a:rPr lang="en-US" altLang="ja-JP" sz="2400" b="1" dirty="0" err="1" smtClean="0"/>
              <a:t>N</a:t>
            </a:r>
            <a:r>
              <a:rPr lang="en-US" altLang="ja-JP" sz="2400" b="1" dirty="0" smtClean="0"/>
              <a:t> amplitude</a:t>
            </a:r>
          </a:p>
          <a:p>
            <a:pPr algn="ctr"/>
            <a:r>
              <a:rPr lang="en-US" altLang="ja-JP" sz="2400" b="1" dirty="0" smtClean="0"/>
              <a:t> </a:t>
            </a:r>
            <a:r>
              <a:rPr lang="en-US" altLang="ja-JP" sz="2400" b="1" dirty="0"/>
              <a:t>in </a:t>
            </a:r>
            <a:r>
              <a:rPr lang="en-US" altLang="ja-JP" sz="2400" b="1" dirty="0" smtClean="0"/>
              <a:t>I </a:t>
            </a:r>
            <a:r>
              <a:rPr lang="en-US" altLang="ja-JP" sz="2400" b="1" dirty="0"/>
              <a:t>= 0</a:t>
            </a:r>
            <a:endParaRPr kumimoji="1" lang="ja-JP" altLang="en-US" sz="2400" b="1" dirty="0"/>
          </a:p>
        </p:txBody>
      </p:sp>
      <p:sp>
        <p:nvSpPr>
          <p:cNvPr id="6" name="正方形/長方形 5"/>
          <p:cNvSpPr/>
          <p:nvPr/>
        </p:nvSpPr>
        <p:spPr>
          <a:xfrm>
            <a:off x="345594" y="6057292"/>
            <a:ext cx="260622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ja-JP" sz="1600" i="1" dirty="0" smtClean="0">
                <a:solidFill>
                  <a:srgbClr val="FF0000"/>
                </a:solidFill>
              </a:rPr>
              <a:t>expected to be produced </a:t>
            </a:r>
            <a:r>
              <a:rPr lang="en-US" altLang="ja-JP" sz="1600" i="1" dirty="0">
                <a:solidFill>
                  <a:srgbClr val="FF0000"/>
                </a:solidFill>
              </a:rPr>
              <a:t>as </a:t>
            </a:r>
            <a:r>
              <a:rPr lang="en-US" altLang="ja-JP" sz="1600" i="1" dirty="0" smtClean="0">
                <a:solidFill>
                  <a:srgbClr val="FF0000"/>
                </a:solidFill>
              </a:rPr>
              <a:t>a</a:t>
            </a:r>
          </a:p>
          <a:p>
            <a:pPr algn="ctr"/>
            <a:r>
              <a:rPr lang="en-US" altLang="ja-JP" sz="2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lang="en-US" altLang="ja-JP" sz="2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(1405)p </a:t>
            </a:r>
            <a:r>
              <a:rPr lang="en-US" altLang="ja-JP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doorway</a:t>
            </a:r>
            <a:endParaRPr lang="ja-JP" altLang="en-US" sz="2000" i="1" dirty="0">
              <a:solidFill>
                <a:srgbClr val="FF0000"/>
              </a:solidFill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957630" y="5877272"/>
            <a:ext cx="7213706" cy="523220"/>
          </a:xfrm>
          <a:prstGeom prst="rect">
            <a:avLst/>
          </a:prstGeom>
          <a:solidFill>
            <a:schemeClr val="accent1">
              <a:alpha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2800" b="1" i="1">
                <a:solidFill>
                  <a:schemeClr val="bg1"/>
                </a:solidFill>
              </a:rPr>
              <a:t>- Sensitive in different energy region &amp; isospin </a:t>
            </a:r>
            <a:r>
              <a:rPr lang="en-US" altLang="ja-JP" sz="2800" b="1" i="1" smtClean="0">
                <a:solidFill>
                  <a:schemeClr val="bg1"/>
                </a:solidFill>
              </a:rPr>
              <a:t>-</a:t>
            </a:r>
            <a:endParaRPr lang="en-US" altLang="ja-JP" sz="2800" b="1" i="1">
              <a:solidFill>
                <a:schemeClr val="bg1"/>
              </a:solidFill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179512" y="3860486"/>
            <a:ext cx="2603598" cy="523220"/>
          </a:xfrm>
          <a:prstGeom prst="rect">
            <a:avLst/>
          </a:prstGeom>
          <a:solidFill>
            <a:srgbClr val="FFFF00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lang="en-US" altLang="ja-JP" sz="2800" b="1" baseline="30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</a:t>
            </a:r>
            <a:r>
              <a:rPr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NN</a:t>
            </a:r>
            <a:r>
              <a:rPr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E27/E15</a:t>
            </a:r>
            <a:endParaRPr kumimoji="1" lang="ja-JP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6276380" y="3861048"/>
            <a:ext cx="2688108" cy="523220"/>
          </a:xfrm>
          <a:prstGeom prst="rect">
            <a:avLst/>
          </a:prstGeom>
          <a:solidFill>
            <a:srgbClr val="FFFF00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K-atom</a:t>
            </a:r>
            <a:r>
              <a:rPr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E62/E57</a:t>
            </a:r>
            <a:endParaRPr kumimoji="1" lang="ja-JP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3471842" y="3877888"/>
            <a:ext cx="2108270" cy="523220"/>
          </a:xfrm>
          <a:prstGeom prst="rect">
            <a:avLst/>
          </a:prstGeom>
          <a:solidFill>
            <a:srgbClr val="FFFF00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(1405): E31</a:t>
            </a:r>
            <a:endParaRPr kumimoji="1" lang="ja-JP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29624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7" grpId="0"/>
      <p:bldP spid="2057" grpId="0" animBg="1"/>
      <p:bldP spid="6" grpId="0"/>
      <p:bldP spid="10" grpId="0" animBg="1"/>
      <p:bldP spid="12" grpId="0" animBg="1"/>
      <p:bldP spid="31" grpId="0" animBg="1"/>
      <p:bldP spid="3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132856"/>
            <a:ext cx="8229600" cy="2592288"/>
          </a:xfrm>
        </p:spPr>
        <p:txBody>
          <a:bodyPr>
            <a:normAutofit/>
          </a:bodyPr>
          <a:lstStyle/>
          <a:p>
            <a:pPr marL="742950" indent="-742950">
              <a:buFont typeface="+mj-ea"/>
              <a:buAutoNum type="circleNumDbPlain"/>
            </a:pPr>
            <a:r>
              <a:rPr kumimoji="1" lang="en-US" altLang="ja-JP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Kaonic-</a:t>
            </a:r>
            <a:r>
              <a:rPr lang="en-US" altLang="ja-JP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Atom Measurements</a:t>
            </a:r>
            <a:endParaRPr kumimoji="1" lang="ja-JP" alt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95736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391"/>
          <a:stretch/>
        </p:blipFill>
        <p:spPr bwMode="auto">
          <a:xfrm>
            <a:off x="0" y="3260274"/>
            <a:ext cx="4968552" cy="3265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err="1" smtClean="0"/>
              <a:t>K</a:t>
            </a:r>
            <a:r>
              <a:rPr lang="en-US" altLang="ja-JP" b="1" baseline="30000" dirty="0" err="1" smtClean="0"/>
              <a:t>bar</a:t>
            </a:r>
            <a:r>
              <a:rPr lang="en-US" altLang="ja-JP" b="1" dirty="0" err="1" smtClean="0"/>
              <a:t>N</a:t>
            </a:r>
            <a:r>
              <a:rPr lang="en-US" altLang="ja-JP" b="1" dirty="0" smtClean="0"/>
              <a:t> Interaction at the threshold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5</a:t>
            </a:fld>
            <a:endParaRPr kumimoji="1" lang="ja-JP" altLang="en-US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899592" y="3104964"/>
            <a:ext cx="382666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ja-JP" dirty="0" err="1" smtClean="0"/>
              <a:t>S.Ohnish</a:t>
            </a:r>
            <a:r>
              <a:rPr lang="en-US" altLang="ja-JP" dirty="0" smtClean="0"/>
              <a:t> </a:t>
            </a:r>
            <a:r>
              <a:rPr lang="en-US" altLang="ja-JP" dirty="0"/>
              <a:t>et al</a:t>
            </a:r>
            <a:r>
              <a:rPr lang="en-US" altLang="ja-JP" dirty="0" smtClean="0"/>
              <a:t>.,PRC93(2016)</a:t>
            </a:r>
            <a:r>
              <a:rPr lang="en-US" altLang="ja-JP" dirty="0"/>
              <a:t> 025207</a:t>
            </a:r>
            <a:endParaRPr lang="en-US" altLang="ja-JP" dirty="0" smtClean="0"/>
          </a:p>
        </p:txBody>
      </p:sp>
      <p:sp>
        <p:nvSpPr>
          <p:cNvPr id="15" name="コンテンツ プレースホルダー 2"/>
          <p:cNvSpPr txBox="1">
            <a:spLocks/>
          </p:cNvSpPr>
          <p:nvPr/>
        </p:nvSpPr>
        <p:spPr>
          <a:xfrm>
            <a:off x="71500" y="1232756"/>
            <a:ext cx="4824536" cy="22632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04863" indent="-446088">
              <a:buFont typeface="Wingdings" panose="05000000000000000000" pitchFamily="2" charset="2"/>
              <a:buChar char="ü"/>
            </a:pPr>
            <a:r>
              <a:rPr lang="en-US" altLang="ja-JP" sz="2600" dirty="0" smtClean="0"/>
              <a:t>Low-energy </a:t>
            </a:r>
            <a:r>
              <a:rPr lang="en-US" altLang="ja-JP" sz="2600" dirty="0"/>
              <a:t>K-p scattering</a:t>
            </a:r>
          </a:p>
          <a:p>
            <a:pPr marL="804863" indent="-446088">
              <a:buFont typeface="Wingdings" panose="05000000000000000000" pitchFamily="2" charset="2"/>
              <a:buChar char="ü"/>
            </a:pPr>
            <a:r>
              <a:rPr lang="en-US" altLang="ja-JP" sz="2600" dirty="0" smtClean="0"/>
              <a:t>Kaonic hydrogen X-ray</a:t>
            </a:r>
          </a:p>
        </p:txBody>
      </p:sp>
      <p:cxnSp>
        <p:nvCxnSpPr>
          <p:cNvPr id="13" name="直線コネクタ 12"/>
          <p:cNvCxnSpPr/>
          <p:nvPr/>
        </p:nvCxnSpPr>
        <p:spPr>
          <a:xfrm flipV="1">
            <a:off x="3852428" y="4379622"/>
            <a:ext cx="0" cy="1368152"/>
          </a:xfrm>
          <a:prstGeom prst="line">
            <a:avLst/>
          </a:prstGeom>
          <a:ln w="38100">
            <a:solidFill>
              <a:schemeClr val="tx1"/>
            </a:solidFill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テキスト ボックス 23"/>
          <p:cNvSpPr txBox="1"/>
          <p:nvPr/>
        </p:nvSpPr>
        <p:spPr>
          <a:xfrm>
            <a:off x="3528392" y="4113076"/>
            <a:ext cx="6206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kumimoji="1" lang="en-US" altLang="ja-JP" sz="1600" b="1" i="1" baseline="30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</a:t>
            </a:r>
            <a:r>
              <a:rPr kumimoji="1" lang="en-US" altLang="ja-JP" sz="16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endParaRPr kumimoji="1" lang="ja-JP" altLang="en-US" sz="1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6036" y="2312876"/>
            <a:ext cx="4095750" cy="379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ctangle 6"/>
          <p:cNvSpPr>
            <a:spLocks noChangeArrowheads="1"/>
          </p:cNvSpPr>
          <p:nvPr/>
        </p:nvSpPr>
        <p:spPr bwMode="auto">
          <a:xfrm>
            <a:off x="5367862" y="1738553"/>
            <a:ext cx="3357458" cy="64633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anchor="ctr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algn="ctr" defTabSz="914400">
              <a:defRPr/>
            </a:pPr>
            <a:r>
              <a:rPr lang="it-IT" altLang="it-IT" dirty="0" smtClean="0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t>M. Bazzi et al.,(SIDDHARTA Coll.),</a:t>
            </a:r>
          </a:p>
          <a:p>
            <a:pPr algn="ctr" defTabSz="914400">
              <a:defRPr/>
            </a:pPr>
            <a:r>
              <a:rPr lang="it-IT" altLang="it-IT" dirty="0" smtClean="0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t> Phys. Lett. B704(2011)113</a:t>
            </a:r>
            <a:r>
              <a:rPr lang="it-IT" altLang="it-IT" dirty="0" smtClean="0">
                <a:latin typeface="+mn-lt"/>
              </a:rPr>
              <a:t> </a:t>
            </a:r>
          </a:p>
        </p:txBody>
      </p:sp>
      <p:sp>
        <p:nvSpPr>
          <p:cNvPr id="4" name="正方形/長方形 3"/>
          <p:cNvSpPr/>
          <p:nvPr/>
        </p:nvSpPr>
        <p:spPr>
          <a:xfrm>
            <a:off x="7452320" y="2780928"/>
            <a:ext cx="1152128" cy="2520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角丸四角形 13"/>
          <p:cNvSpPr/>
          <p:nvPr/>
        </p:nvSpPr>
        <p:spPr>
          <a:xfrm>
            <a:off x="3847359" y="4509120"/>
            <a:ext cx="112573" cy="1146781"/>
          </a:xfrm>
          <a:prstGeom prst="roundRect">
            <a:avLst/>
          </a:prstGeom>
          <a:solidFill>
            <a:srgbClr val="00B050">
              <a:alpha val="50000"/>
            </a:srgbClr>
          </a:solidFill>
          <a:ln>
            <a:noFill/>
          </a:ln>
          <a:effectLst>
            <a:glow rad="152400">
              <a:srgbClr val="00B050">
                <a:alpha val="4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113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391"/>
          <a:stretch/>
        </p:blipFill>
        <p:spPr bwMode="auto">
          <a:xfrm>
            <a:off x="0" y="3260274"/>
            <a:ext cx="4968552" cy="3265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2020" y="3882382"/>
            <a:ext cx="3663895" cy="274620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err="1" smtClean="0"/>
              <a:t>K</a:t>
            </a:r>
            <a:r>
              <a:rPr lang="en-US" altLang="ja-JP" b="1" baseline="30000" dirty="0" err="1" smtClean="0"/>
              <a:t>bar</a:t>
            </a:r>
            <a:r>
              <a:rPr lang="en-US" altLang="ja-JP" b="1" dirty="0" err="1" smtClean="0"/>
              <a:t>N</a:t>
            </a:r>
            <a:r>
              <a:rPr lang="en-US" altLang="ja-JP" b="1" dirty="0" smtClean="0"/>
              <a:t> Interaction at the threshold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6</a:t>
            </a:fld>
            <a:endParaRPr kumimoji="1" lang="ja-JP" altLang="en-US"/>
          </a:p>
        </p:txBody>
      </p:sp>
      <p:sp>
        <p:nvSpPr>
          <p:cNvPr id="15" name="コンテンツ プレースホルダー 2"/>
          <p:cNvSpPr txBox="1">
            <a:spLocks/>
          </p:cNvSpPr>
          <p:nvPr/>
        </p:nvSpPr>
        <p:spPr>
          <a:xfrm>
            <a:off x="71500" y="1232756"/>
            <a:ext cx="4824536" cy="22632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04863" indent="-446088">
              <a:buFont typeface="Wingdings" panose="05000000000000000000" pitchFamily="2" charset="2"/>
              <a:buChar char="ü"/>
            </a:pPr>
            <a:r>
              <a:rPr lang="en-US" altLang="ja-JP" sz="2600" dirty="0" smtClean="0"/>
              <a:t>Low-energy </a:t>
            </a:r>
            <a:r>
              <a:rPr lang="en-US" altLang="ja-JP" sz="2600" dirty="0"/>
              <a:t>K-p </a:t>
            </a:r>
            <a:r>
              <a:rPr lang="en-US" altLang="ja-JP" sz="2600" dirty="0" smtClean="0"/>
              <a:t>scattering</a:t>
            </a:r>
          </a:p>
          <a:p>
            <a:pPr marL="804863" indent="-446088">
              <a:buFont typeface="Wingdings" panose="05000000000000000000" pitchFamily="2" charset="2"/>
              <a:buChar char="ü"/>
            </a:pPr>
            <a:r>
              <a:rPr lang="en-US" altLang="ja-JP" sz="2600" dirty="0" smtClean="0"/>
              <a:t>Kaonic hydrogen X-ray</a:t>
            </a:r>
          </a:p>
          <a:p>
            <a:pPr marL="800100" indent="-457200">
              <a:buFont typeface="Calibri" panose="020F0502020204030204" pitchFamily="34" charset="0"/>
              <a:buChar char="?"/>
            </a:pPr>
            <a:r>
              <a:rPr lang="en-US" altLang="ja-JP" sz="2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isospin dependent </a:t>
            </a:r>
            <a:r>
              <a:rPr lang="en-US" altLang="ja-JP" sz="2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lang="en-US" altLang="ja-JP" sz="2600" b="1" baseline="30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</a:t>
            </a:r>
            <a:r>
              <a:rPr lang="en-US" altLang="ja-JP" sz="2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endParaRPr lang="en-US" altLang="ja-JP" sz="2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5359332" y="3918677"/>
            <a:ext cx="2775602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J-PARC E62:</a:t>
            </a:r>
          </a:p>
          <a:p>
            <a:pPr algn="ctr"/>
            <a:r>
              <a:rPr kumimoji="1" lang="en-US" altLang="ja-JP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kaonic </a:t>
            </a:r>
            <a:r>
              <a:rPr kumimoji="1" lang="en-US" altLang="ja-JP" sz="2000" b="1" baseline="30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kumimoji="1" lang="en-US" altLang="ja-JP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He/</a:t>
            </a:r>
            <a:r>
              <a:rPr kumimoji="1" lang="en-US" altLang="ja-JP" sz="2000" b="1" baseline="30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r>
              <a:rPr kumimoji="1" lang="en-US" altLang="ja-JP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 with TES</a:t>
            </a:r>
            <a:endParaRPr kumimoji="1" lang="ja-JP" altLang="en-US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5849" y="1232756"/>
            <a:ext cx="3663263" cy="274573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6" name="テキスト ボックス 15"/>
          <p:cNvSpPr txBox="1"/>
          <p:nvPr/>
        </p:nvSpPr>
        <p:spPr>
          <a:xfrm>
            <a:off x="5616116" y="1259587"/>
            <a:ext cx="3204356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J-PARC E57:</a:t>
            </a:r>
          </a:p>
          <a:p>
            <a:pPr algn="ctr"/>
            <a:r>
              <a:rPr kumimoji="1" lang="en-US" altLang="ja-JP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kaonic deuterium with SDD</a:t>
            </a:r>
            <a:endParaRPr kumimoji="1" lang="ja-JP" altLang="en-US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4752020" y="6290037"/>
            <a:ext cx="8817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err="1" smtClean="0">
                <a:solidFill>
                  <a:schemeClr val="bg1"/>
                </a:solidFill>
              </a:rPr>
              <a:t>S.Okada</a:t>
            </a:r>
            <a:endParaRPr kumimoji="1" lang="ja-JP" altLang="en-US" sz="1600" b="1" dirty="0">
              <a:solidFill>
                <a:schemeClr val="bg1"/>
              </a:solidFill>
            </a:endParaRP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8000667" y="3597232"/>
            <a:ext cx="9998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err="1" smtClean="0"/>
              <a:t>J.Zmeskal</a:t>
            </a:r>
            <a:endParaRPr kumimoji="1" lang="ja-JP" altLang="en-US" sz="1600" b="1" dirty="0"/>
          </a:p>
        </p:txBody>
      </p:sp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899592" y="3104964"/>
            <a:ext cx="382666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ja-JP" dirty="0" err="1" smtClean="0"/>
              <a:t>S.Ohnish</a:t>
            </a:r>
            <a:r>
              <a:rPr lang="en-US" altLang="ja-JP" dirty="0" smtClean="0"/>
              <a:t> </a:t>
            </a:r>
            <a:r>
              <a:rPr lang="en-US" altLang="ja-JP" dirty="0"/>
              <a:t>et al</a:t>
            </a:r>
            <a:r>
              <a:rPr lang="en-US" altLang="ja-JP" dirty="0" smtClean="0"/>
              <a:t>.,PRC93(2016)</a:t>
            </a:r>
            <a:r>
              <a:rPr lang="en-US" altLang="ja-JP" dirty="0"/>
              <a:t> 025207</a:t>
            </a:r>
            <a:endParaRPr lang="en-US" altLang="ja-JP" dirty="0" smtClean="0"/>
          </a:p>
        </p:txBody>
      </p:sp>
      <p:cxnSp>
        <p:nvCxnSpPr>
          <p:cNvPr id="29" name="直線コネクタ 28"/>
          <p:cNvCxnSpPr/>
          <p:nvPr/>
        </p:nvCxnSpPr>
        <p:spPr>
          <a:xfrm flipV="1">
            <a:off x="3852428" y="4379622"/>
            <a:ext cx="0" cy="1368152"/>
          </a:xfrm>
          <a:prstGeom prst="line">
            <a:avLst/>
          </a:prstGeom>
          <a:ln w="38100">
            <a:solidFill>
              <a:schemeClr val="tx1"/>
            </a:solidFill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テキスト ボックス 29"/>
          <p:cNvSpPr txBox="1"/>
          <p:nvPr/>
        </p:nvSpPr>
        <p:spPr>
          <a:xfrm>
            <a:off x="3528392" y="4113076"/>
            <a:ext cx="6206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kumimoji="1" lang="en-US" altLang="ja-JP" sz="1600" b="1" i="1" baseline="30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</a:t>
            </a:r>
            <a:r>
              <a:rPr kumimoji="1" lang="en-US" altLang="ja-JP" sz="16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endParaRPr kumimoji="1" lang="ja-JP" altLang="en-US" sz="1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" name="角丸四角形 30"/>
          <p:cNvSpPr/>
          <p:nvPr/>
        </p:nvSpPr>
        <p:spPr>
          <a:xfrm>
            <a:off x="3847359" y="4509120"/>
            <a:ext cx="112573" cy="1146781"/>
          </a:xfrm>
          <a:prstGeom prst="roundRect">
            <a:avLst/>
          </a:prstGeom>
          <a:solidFill>
            <a:srgbClr val="00B050">
              <a:alpha val="50000"/>
            </a:srgbClr>
          </a:solidFill>
          <a:ln>
            <a:noFill/>
          </a:ln>
          <a:effectLst>
            <a:glow rad="152400">
              <a:srgbClr val="00B050">
                <a:alpha val="40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1721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21"/>
          <a:stretch/>
        </p:blipFill>
        <p:spPr bwMode="auto">
          <a:xfrm>
            <a:off x="4225" y="1030146"/>
            <a:ext cx="9149701" cy="5827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7</a:t>
            </a:fld>
            <a:endParaRPr kumimoji="1" lang="ja-JP" altLang="en-US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-508" y="6453336"/>
            <a:ext cx="29055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i="1" dirty="0" err="1" smtClean="0">
                <a:solidFill>
                  <a:srgbClr val="0070C0"/>
                </a:solidFill>
              </a:rPr>
              <a:t>S.Okada</a:t>
            </a:r>
            <a:r>
              <a:rPr kumimoji="1" lang="en-US" altLang="ja-JP" sz="2000" b="1" i="1" dirty="0" smtClean="0">
                <a:solidFill>
                  <a:srgbClr val="0070C0"/>
                </a:solidFill>
              </a:rPr>
              <a:t>, 21th J-PARC PAC</a:t>
            </a:r>
            <a:endParaRPr kumimoji="1" lang="ja-JP" altLang="en-US" sz="2000" b="1" i="1" dirty="0">
              <a:solidFill>
                <a:srgbClr val="0070C0"/>
              </a:solidFill>
            </a:endParaRPr>
          </a:p>
        </p:txBody>
      </p:sp>
      <p:sp>
        <p:nvSpPr>
          <p:cNvPr id="7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err="1" smtClean="0"/>
              <a:t>K</a:t>
            </a:r>
            <a:r>
              <a:rPr kumimoji="1" lang="en-US" altLang="ja-JP" b="1" baseline="30000" dirty="0" err="1" smtClean="0"/>
              <a:t>bar</a:t>
            </a:r>
            <a:r>
              <a:rPr kumimoji="1" lang="en-US" altLang="ja-JP" b="1" dirty="0" err="1" smtClean="0"/>
              <a:t>N</a:t>
            </a:r>
            <a:r>
              <a:rPr kumimoji="1" lang="en-US" altLang="ja-JP" b="1" dirty="0" smtClean="0"/>
              <a:t> Interaction via Kaonic-atoms</a:t>
            </a:r>
            <a:endParaRPr kumimoji="1" lang="ja-JP" altLang="en-US" b="1" dirty="0"/>
          </a:p>
        </p:txBody>
      </p:sp>
    </p:spTree>
    <p:extLst>
      <p:ext uri="{BB962C8B-B14F-4D97-AF65-F5344CB8AC3E}">
        <p14:creationId xmlns:p14="http://schemas.microsoft.com/office/powerpoint/2010/main" val="1263046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524" y="887899"/>
            <a:ext cx="8550696" cy="5928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/>
              <a:t>E62: K-nucleus Potential</a:t>
            </a:r>
            <a:endParaRPr kumimoji="1" lang="ja-JP" altLang="en-US" b="1" dirty="0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8</a:t>
            </a:fld>
            <a:endParaRPr kumimoji="1" lang="ja-JP" altLang="en-US"/>
          </a:p>
        </p:txBody>
      </p:sp>
      <p:sp>
        <p:nvSpPr>
          <p:cNvPr id="13" name="テキスト ボックス 12"/>
          <p:cNvSpPr txBox="1"/>
          <p:nvPr/>
        </p:nvSpPr>
        <p:spPr>
          <a:xfrm rot="16200000">
            <a:off x="-1164316" y="5164371"/>
            <a:ext cx="29036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i="1" dirty="0" err="1" smtClean="0">
                <a:solidFill>
                  <a:srgbClr val="0070C0"/>
                </a:solidFill>
              </a:rPr>
              <a:t>S.Okada</a:t>
            </a:r>
            <a:r>
              <a:rPr kumimoji="1" lang="en-US" altLang="ja-JP" sz="2000" b="1" i="1" dirty="0" smtClean="0">
                <a:solidFill>
                  <a:srgbClr val="0070C0"/>
                </a:solidFill>
              </a:rPr>
              <a:t>, 21th J-PARC PAC</a:t>
            </a:r>
            <a:endParaRPr kumimoji="1" lang="ja-JP" altLang="en-US" sz="2000" b="1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6967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/>
              <a:t>E62: </a:t>
            </a:r>
            <a:r>
              <a:rPr kumimoji="1" lang="en-US" altLang="ja-JP" b="1" dirty="0" smtClean="0"/>
              <a:t>K</a:t>
            </a:r>
            <a:r>
              <a:rPr kumimoji="1" lang="en-US" altLang="ja-JP" b="1" baseline="30000" dirty="0" smtClean="0"/>
              <a:t>3/4</a:t>
            </a:r>
            <a:r>
              <a:rPr kumimoji="1" lang="en-US" altLang="ja-JP" b="1" dirty="0" smtClean="0"/>
              <a:t>HeX </a:t>
            </a:r>
            <a:r>
              <a:rPr kumimoji="1" lang="en-US" altLang="ja-JP" b="1" dirty="0" smtClean="0"/>
              <a:t>with TES</a:t>
            </a:r>
            <a:endParaRPr kumimoji="1" lang="ja-JP" altLang="en-US" b="1" dirty="0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9</a:t>
            </a:fld>
            <a:endParaRPr kumimoji="1" lang="ja-JP" altLang="en-US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630"/>
          <a:stretch/>
        </p:blipFill>
        <p:spPr bwMode="auto">
          <a:xfrm>
            <a:off x="0" y="2240781"/>
            <a:ext cx="9144000" cy="4644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テキスト ボックス 5"/>
          <p:cNvSpPr txBox="1"/>
          <p:nvPr/>
        </p:nvSpPr>
        <p:spPr>
          <a:xfrm>
            <a:off x="-36512" y="800708"/>
            <a:ext cx="29055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i="1" dirty="0" err="1" smtClean="0">
                <a:solidFill>
                  <a:srgbClr val="0070C0"/>
                </a:solidFill>
              </a:rPr>
              <a:t>S.Okada</a:t>
            </a:r>
            <a:r>
              <a:rPr kumimoji="1" lang="en-US" altLang="ja-JP" sz="2000" b="1" i="1" dirty="0" smtClean="0">
                <a:solidFill>
                  <a:srgbClr val="0070C0"/>
                </a:solidFill>
              </a:rPr>
              <a:t>, 21th J-PARC PAC</a:t>
            </a:r>
            <a:endParaRPr kumimoji="1" lang="ja-JP" altLang="en-US" sz="2000" b="1" i="1" dirty="0">
              <a:solidFill>
                <a:srgbClr val="0070C0"/>
              </a:solidFill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473"/>
          <a:stretch/>
        </p:blipFill>
        <p:spPr bwMode="auto">
          <a:xfrm>
            <a:off x="0" y="1200818"/>
            <a:ext cx="9144000" cy="1025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1963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/>
              <a:t>E57: </a:t>
            </a:r>
            <a:r>
              <a:rPr kumimoji="1" lang="en-US" altLang="ja-JP" b="1" dirty="0" err="1" smtClean="0"/>
              <a:t>KdX</a:t>
            </a:r>
            <a:r>
              <a:rPr kumimoji="1" lang="en-US" altLang="ja-JP" b="1" dirty="0" smtClean="0"/>
              <a:t> </a:t>
            </a:r>
            <a:r>
              <a:rPr lang="en-US" altLang="ja-JP" b="1" dirty="0" smtClean="0"/>
              <a:t>Measurement</a:t>
            </a:r>
            <a:endParaRPr kumimoji="1" lang="ja-JP" altLang="en-US" b="1" dirty="0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10</a:t>
            </a:fld>
            <a:endParaRPr kumimoji="1" lang="ja-JP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00" y="3003388"/>
            <a:ext cx="4174258" cy="3881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テキスト ボックス 4"/>
          <p:cNvSpPr txBox="1"/>
          <p:nvPr/>
        </p:nvSpPr>
        <p:spPr>
          <a:xfrm>
            <a:off x="-72516" y="908720"/>
            <a:ext cx="4644516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3200" b="1" u="sng" dirty="0"/>
              <a:t>K-p scattering length</a:t>
            </a:r>
            <a:endParaRPr lang="en-US" altLang="ja-JP" sz="3200" b="1" u="sng" dirty="0" smtClean="0"/>
          </a:p>
          <a:p>
            <a:pPr algn="ctr"/>
            <a:r>
              <a:rPr lang="en-US" altLang="ja-JP" sz="2800" b="1" dirty="0" smtClean="0"/>
              <a:t>Precise measurement @ SIDDHARTA</a:t>
            </a:r>
          </a:p>
          <a:p>
            <a:pPr marL="701675" indent="-342900">
              <a:buFont typeface="Wingdings" panose="05000000000000000000" pitchFamily="2" charset="2"/>
              <a:buChar char="ü"/>
            </a:pPr>
            <a:r>
              <a:rPr lang="en-US" altLang="ja-JP" sz="2400" dirty="0" smtClean="0"/>
              <a:t>the strong‐int. shift and width of the kaonic hydrogen 1s</a:t>
            </a: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899592" y="3327424"/>
            <a:ext cx="850297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3200" b="1" dirty="0" err="1" smtClean="0"/>
              <a:t>KpX</a:t>
            </a:r>
            <a:endParaRPr kumimoji="1" lang="ja-JP" altLang="en-US" sz="3200" b="1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4677121" y="926717"/>
            <a:ext cx="4104456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3200" b="1" u="sng" dirty="0" smtClean="0"/>
              <a:t>K-d scattering length</a:t>
            </a:r>
          </a:p>
          <a:p>
            <a:pPr algn="ctr"/>
            <a:r>
              <a:rPr lang="en-US" altLang="ja-JP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</a:t>
            </a:r>
            <a:r>
              <a:rPr lang="en-US" altLang="ja-JP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experimental results</a:t>
            </a:r>
            <a:r>
              <a:rPr lang="en-US" altLang="ja-JP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altLang="ja-JP" sz="24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701675" indent="-342900">
              <a:buFont typeface="Wingdings" panose="05000000000000000000" pitchFamily="2" charset="2"/>
              <a:buChar char="ü"/>
            </a:pPr>
            <a:r>
              <a:rPr lang="en-US" altLang="ja-JP" sz="2400" dirty="0" smtClean="0"/>
              <a:t>due </a:t>
            </a:r>
            <a:r>
              <a:rPr lang="en-US" altLang="ja-JP" sz="2400" dirty="0"/>
              <a:t>to the difficulty of the </a:t>
            </a:r>
            <a:r>
              <a:rPr lang="en-US" altLang="ja-JP" sz="2400" dirty="0" smtClean="0"/>
              <a:t>X‐ray measurement</a:t>
            </a:r>
          </a:p>
          <a:p>
            <a:pPr marL="701675" indent="-342900">
              <a:buFont typeface="Wingdings" panose="05000000000000000000" pitchFamily="2" charset="2"/>
              <a:buChar char="ü"/>
            </a:pPr>
            <a:r>
              <a:rPr kumimoji="1" lang="en-US" altLang="ja-JP" sz="2400" dirty="0" smtClean="0"/>
              <a:t>missing information in the low-energy </a:t>
            </a:r>
            <a:r>
              <a:rPr kumimoji="1" lang="en-US" altLang="ja-JP" sz="2400" dirty="0" err="1" smtClean="0"/>
              <a:t>K</a:t>
            </a:r>
            <a:r>
              <a:rPr kumimoji="1" lang="en-US" altLang="ja-JP" sz="2400" baseline="30000" dirty="0" err="1" smtClean="0"/>
              <a:t>bar</a:t>
            </a:r>
            <a:r>
              <a:rPr kumimoji="1" lang="en-US" altLang="ja-JP" sz="2400" dirty="0" err="1" smtClean="0"/>
              <a:t>N</a:t>
            </a:r>
            <a:r>
              <a:rPr kumimoji="1" lang="en-US" altLang="ja-JP" sz="2400" dirty="0" smtClean="0"/>
              <a:t> int.</a:t>
            </a:r>
            <a:endParaRPr kumimoji="1" lang="ja-JP" altLang="en-US" sz="24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1980" y="3392996"/>
            <a:ext cx="4712386" cy="343211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2" name="テキスト ボックス 11"/>
          <p:cNvSpPr txBox="1"/>
          <p:nvPr/>
        </p:nvSpPr>
        <p:spPr>
          <a:xfrm>
            <a:off x="6588224" y="3392996"/>
            <a:ext cx="24763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i="1" dirty="0" err="1" smtClean="0">
                <a:solidFill>
                  <a:srgbClr val="0070C0"/>
                </a:solidFill>
              </a:rPr>
              <a:t>J.Zmeskal</a:t>
            </a:r>
            <a:r>
              <a:rPr kumimoji="1" lang="en-US" altLang="ja-JP" sz="1600" b="1" i="1" dirty="0" smtClean="0">
                <a:solidFill>
                  <a:srgbClr val="0070C0"/>
                </a:solidFill>
              </a:rPr>
              <a:t>, 20th J-PARC PAC</a:t>
            </a:r>
            <a:endParaRPr kumimoji="1" lang="ja-JP" altLang="en-US" sz="1600" b="1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1490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59" y="3429000"/>
            <a:ext cx="6120999" cy="343946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43508" y="152636"/>
            <a:ext cx="3492388" cy="122413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/>
              <a:t>Commissioning Runs</a:t>
            </a:r>
            <a:endParaRPr kumimoji="1" lang="ja-JP" altLang="en-US" b="1" dirty="0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11</a:t>
            </a:fld>
            <a:endParaRPr kumimoji="1" lang="ja-JP" alt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1940" y="8620"/>
            <a:ext cx="5098649" cy="38239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3" name="テキスト ボックス 12"/>
          <p:cNvSpPr txBox="1"/>
          <p:nvPr/>
        </p:nvSpPr>
        <p:spPr>
          <a:xfrm>
            <a:off x="4031940" y="332656"/>
            <a:ext cx="23663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i="1" dirty="0" err="1" smtClean="0">
                <a:solidFill>
                  <a:srgbClr val="0070C0"/>
                </a:solidFill>
              </a:rPr>
              <a:t>S.Okada</a:t>
            </a:r>
            <a:r>
              <a:rPr kumimoji="1" lang="en-US" altLang="ja-JP" sz="1600" b="1" i="1" dirty="0" smtClean="0">
                <a:solidFill>
                  <a:srgbClr val="0070C0"/>
                </a:solidFill>
              </a:rPr>
              <a:t>, 23th J-PARC PAC</a:t>
            </a:r>
            <a:endParaRPr kumimoji="1" lang="ja-JP" altLang="en-US" sz="1600" b="1" i="1" dirty="0">
              <a:solidFill>
                <a:srgbClr val="0070C0"/>
              </a:solidFill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611560" y="3738518"/>
            <a:ext cx="24763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i="1" dirty="0" err="1" smtClean="0">
                <a:solidFill>
                  <a:srgbClr val="0070C0"/>
                </a:solidFill>
              </a:rPr>
              <a:t>J.Zmeskal</a:t>
            </a:r>
            <a:r>
              <a:rPr kumimoji="1" lang="en-US" altLang="ja-JP" sz="1600" b="1" i="1" dirty="0" smtClean="0">
                <a:solidFill>
                  <a:srgbClr val="0070C0"/>
                </a:solidFill>
              </a:rPr>
              <a:t>, 23th J-PARC PAC</a:t>
            </a:r>
            <a:endParaRPr kumimoji="1" lang="ja-JP" altLang="en-US" sz="1600" b="1" i="1" dirty="0">
              <a:solidFill>
                <a:srgbClr val="0070C0"/>
              </a:solidFill>
            </a:endParaRPr>
          </a:p>
        </p:txBody>
      </p:sp>
      <p:sp>
        <p:nvSpPr>
          <p:cNvPr id="16" name="コンテンツ プレースホルダー 4"/>
          <p:cNvSpPr txBox="1">
            <a:spLocks/>
          </p:cNvSpPr>
          <p:nvPr/>
        </p:nvSpPr>
        <p:spPr>
          <a:xfrm>
            <a:off x="-108520" y="1636204"/>
            <a:ext cx="4320480" cy="18288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Successfully performed in 2016</a:t>
            </a:r>
          </a:p>
          <a:p>
            <a:pPr lvl="1"/>
            <a:r>
              <a:rPr lang="en-US" altLang="ja-JP" sz="2000" dirty="0" smtClean="0"/>
              <a:t>E62: TES under beam-condition</a:t>
            </a:r>
          </a:p>
          <a:p>
            <a:pPr lvl="1"/>
            <a:r>
              <a:rPr lang="en-US" altLang="ja-JP" sz="2000" dirty="0" smtClean="0"/>
              <a:t>E57: K-Li L</a:t>
            </a:r>
            <a:r>
              <a:rPr lang="en-US" altLang="ja-JP" sz="2000" dirty="0" smtClean="0">
                <a:latin typeface="Symbol" panose="05050102010706020507" pitchFamily="18" charset="2"/>
              </a:rPr>
              <a:t>a</a:t>
            </a:r>
            <a:r>
              <a:rPr lang="en-US" altLang="ja-JP" sz="2000" dirty="0" smtClean="0"/>
              <a:t> with prototype SDD</a:t>
            </a:r>
            <a:endParaRPr lang="ja-JP" altLang="en-US" sz="2000" dirty="0"/>
          </a:p>
        </p:txBody>
      </p:sp>
      <p:sp>
        <p:nvSpPr>
          <p:cNvPr id="18" name="コンテンツ プレースホルダー 4"/>
          <p:cNvSpPr txBox="1">
            <a:spLocks/>
          </p:cNvSpPr>
          <p:nvPr/>
        </p:nvSpPr>
        <p:spPr>
          <a:xfrm>
            <a:off x="5976156" y="4473116"/>
            <a:ext cx="3240360" cy="18288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Scheduled in 2018</a:t>
            </a:r>
          </a:p>
          <a:p>
            <a:pPr marL="538163" lvl="1"/>
            <a:r>
              <a:rPr lang="en-US" altLang="ja-JP" sz="2400" dirty="0" smtClean="0"/>
              <a:t>E62: production</a:t>
            </a:r>
          </a:p>
          <a:p>
            <a:pPr marL="538163" lvl="1"/>
            <a:r>
              <a:rPr lang="en-US" altLang="ja-JP" sz="2400" dirty="0" smtClean="0"/>
              <a:t>E57: start from K-p before K-d</a:t>
            </a:r>
            <a:endParaRPr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4091609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132856"/>
            <a:ext cx="8229600" cy="2592288"/>
          </a:xfrm>
        </p:spPr>
        <p:txBody>
          <a:bodyPr>
            <a:normAutofit/>
          </a:bodyPr>
          <a:lstStyle/>
          <a:p>
            <a:pPr marL="914400" indent="-914400">
              <a:buFont typeface="+mj-ea"/>
              <a:buAutoNum type="circleNumDbPlain" startAt="2"/>
            </a:pPr>
            <a:r>
              <a:rPr kumimoji="1" lang="en-US" altLang="ja-JP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kumimoji="1" lang="en-US" altLang="ja-JP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(1405) </a:t>
            </a:r>
            <a:r>
              <a:rPr lang="en-US" altLang="ja-JP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Measurement</a:t>
            </a:r>
            <a:endParaRPr kumimoji="1" lang="ja-JP" alt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0399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テキスト ボックス 10"/>
          <p:cNvSpPr txBox="1"/>
          <p:nvPr/>
        </p:nvSpPr>
        <p:spPr>
          <a:xfrm>
            <a:off x="460185" y="1880828"/>
            <a:ext cx="6623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kumimoji="1" lang="en-US" altLang="ja-JP" sz="2400" dirty="0" smtClean="0"/>
              <a:t> </a:t>
            </a:r>
            <a:r>
              <a:rPr kumimoji="1" lang="en-US" altLang="ja-JP" sz="2400" dirty="0" smtClean="0">
                <a:solidFill>
                  <a:schemeClr val="bg1"/>
                </a:solidFill>
              </a:rPr>
              <a:t>s</a:t>
            </a:r>
            <a:endParaRPr kumimoji="1" lang="ja-JP" altLang="en-US" sz="2400" dirty="0">
              <a:solidFill>
                <a:schemeClr val="bg1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err="1" smtClean="0"/>
              <a:t>K</a:t>
            </a:r>
            <a:r>
              <a:rPr lang="en-US" altLang="ja-JP" b="1" baseline="30000" dirty="0" err="1" smtClean="0"/>
              <a:t>bar</a:t>
            </a:r>
            <a:r>
              <a:rPr lang="en-US" altLang="ja-JP" b="1" dirty="0" err="1" smtClean="0"/>
              <a:t>N</a:t>
            </a:r>
            <a:r>
              <a:rPr lang="en-US" altLang="ja-JP" b="1" dirty="0" smtClean="0"/>
              <a:t> Interaction below the threshold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13</a:t>
            </a:fld>
            <a:endParaRPr kumimoji="1" lang="ja-JP" altLang="en-US"/>
          </a:p>
        </p:txBody>
      </p:sp>
      <p:sp>
        <p:nvSpPr>
          <p:cNvPr id="15" name="コンテンツ プレースホルダー 2"/>
          <p:cNvSpPr txBox="1">
            <a:spLocks/>
          </p:cNvSpPr>
          <p:nvPr/>
        </p:nvSpPr>
        <p:spPr>
          <a:xfrm>
            <a:off x="71500" y="944724"/>
            <a:ext cx="4824536" cy="22632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04863" indent="-446088">
              <a:buFont typeface="Wingdings" panose="05000000000000000000" pitchFamily="2" charset="2"/>
              <a:buChar char="ü"/>
            </a:pPr>
            <a:r>
              <a:rPr lang="en-US" altLang="ja-JP" sz="2600" dirty="0" err="1" smtClean="0"/>
              <a:t>K</a:t>
            </a:r>
            <a:r>
              <a:rPr lang="en-US" altLang="ja-JP" sz="2600" baseline="30000" dirty="0" err="1" smtClean="0"/>
              <a:t>bar</a:t>
            </a:r>
            <a:r>
              <a:rPr lang="en-US" altLang="ja-JP" sz="2600" dirty="0" err="1" smtClean="0"/>
              <a:t>N</a:t>
            </a:r>
            <a:r>
              <a:rPr lang="en-US" altLang="ja-JP" sz="2600" dirty="0" smtClean="0"/>
              <a:t> int. plays an important role for </a:t>
            </a:r>
            <a:r>
              <a:rPr lang="en-US" altLang="ja-JP" sz="2600" dirty="0">
                <a:latin typeface="Symbol" panose="05050102010706020507" pitchFamily="18" charset="2"/>
              </a:rPr>
              <a:t>L</a:t>
            </a:r>
            <a:r>
              <a:rPr lang="en-US" altLang="ja-JP" sz="2600" dirty="0"/>
              <a:t>(1405</a:t>
            </a:r>
            <a:r>
              <a:rPr lang="en-US" altLang="ja-JP" sz="2600" dirty="0" smtClean="0"/>
              <a:t>)</a:t>
            </a:r>
          </a:p>
          <a:p>
            <a:pPr marL="358775" indent="0">
              <a:buNone/>
            </a:pPr>
            <a:endParaRPr lang="ja-JP" altLang="en-US" sz="28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テキスト ボックス 7"/>
              <p:cNvSpPr txBox="1"/>
              <p:nvPr/>
            </p:nvSpPr>
            <p:spPr>
              <a:xfrm>
                <a:off x="828952" y="1772816"/>
                <a:ext cx="1013674" cy="6135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1" lang="en-US" altLang="ja-JP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kumimoji="1" lang="en-US" altLang="ja-JP" b="0" i="1" smtClean="0">
                              <a:latin typeface="Cambria Math"/>
                            </a:rPr>
                            <m:t>𝐽</m:t>
                          </m:r>
                        </m:e>
                        <m:sup>
                          <m:r>
                            <a:rPr kumimoji="1" lang="en-US" altLang="ja-JP" b="0" i="1" smtClean="0">
                              <a:latin typeface="Cambria Math"/>
                            </a:rPr>
                            <m:t>𝑃</m:t>
                          </m:r>
                        </m:sup>
                      </m:sSup>
                      <m:r>
                        <a:rPr kumimoji="1" lang="en-US" altLang="ja-JP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kumimoji="1" lang="en-US" altLang="ja-JP" b="0" i="1" smtClean="0">
                              <a:latin typeface="Cambria Math"/>
                            </a:rPr>
                          </m:ctrlPr>
                        </m:sSupPr>
                        <m:e>
                          <m:f>
                            <m:fPr>
                              <m:ctrlPr>
                                <a:rPr kumimoji="1" lang="en-US" altLang="ja-JP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kumimoji="1" lang="en-US" altLang="ja-JP" b="0" i="1" smtClean="0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kumimoji="1" lang="en-US" altLang="ja-JP" b="0" i="1" smtClean="0">
                                  <a:latin typeface="Cambria Math"/>
                                </a:rPr>
                                <m:t>2</m:t>
                              </m:r>
                            </m:den>
                          </m:f>
                        </m:e>
                        <m:sup>
                          <m:r>
                            <a:rPr kumimoji="1" lang="en-US" altLang="ja-JP" b="0" i="1" smtClean="0">
                              <a:latin typeface="Cambria Math"/>
                            </a:rPr>
                            <m:t>−</m:t>
                          </m:r>
                        </m:sup>
                      </m:sSup>
                    </m:oMath>
                  </m:oMathPara>
                </a14:m>
                <a:endParaRPr kumimoji="1" lang="ja-JP" altLang="en-US" dirty="0"/>
              </a:p>
            </p:txBody>
          </p:sp>
        </mc:Choice>
        <mc:Fallback>
          <p:sp>
            <p:nvSpPr>
              <p:cNvPr id="8" name="テキスト ボックス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952" y="1772816"/>
                <a:ext cx="1013674" cy="613501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テキスト ボックス 8"/>
          <p:cNvSpPr txBox="1"/>
          <p:nvPr/>
        </p:nvSpPr>
        <p:spPr>
          <a:xfrm>
            <a:off x="1878630" y="1800109"/>
            <a:ext cx="29883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altLang="ja-JP" sz="1600" dirty="0"/>
              <a:t>Moriya et al</a:t>
            </a:r>
            <a:r>
              <a:rPr lang="nb-NO" altLang="ja-JP" sz="1600" dirty="0" smtClean="0"/>
              <a:t>., </a:t>
            </a:r>
            <a:r>
              <a:rPr lang="nb-NO" altLang="ja-JP" sz="1600" dirty="0"/>
              <a:t>(CLAS </a:t>
            </a:r>
            <a:r>
              <a:rPr lang="nb-NO" altLang="ja-JP" sz="1600" dirty="0" smtClean="0"/>
              <a:t>Coll.),</a:t>
            </a:r>
          </a:p>
          <a:p>
            <a:r>
              <a:rPr lang="nb-NO" altLang="ja-JP" sz="1600" dirty="0" smtClean="0"/>
              <a:t>Phys</a:t>
            </a:r>
            <a:r>
              <a:rPr lang="nb-NO" altLang="ja-JP" sz="1600" dirty="0"/>
              <a:t>. Rev. Lett. </a:t>
            </a:r>
            <a:r>
              <a:rPr lang="nb-NO" altLang="ja-JP" sz="1600" dirty="0" smtClean="0"/>
              <a:t>112(2014)082004</a:t>
            </a:r>
            <a:endParaRPr kumimoji="1" lang="ja-JP" altLang="en-US" sz="1600" dirty="0"/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431540" y="2404006"/>
            <a:ext cx="38233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kumimoji="1" lang="en-US" altLang="ja-JP" sz="2400" dirty="0" err="1" smtClean="0"/>
              <a:t>K</a:t>
            </a:r>
            <a:r>
              <a:rPr kumimoji="1" lang="en-US" altLang="ja-JP" sz="2400" baseline="30000" dirty="0" err="1" smtClean="0"/>
              <a:t>bar</a:t>
            </a:r>
            <a:r>
              <a:rPr kumimoji="1" lang="en-US" altLang="ja-JP" sz="2400" dirty="0" err="1" smtClean="0"/>
              <a:t>N</a:t>
            </a:r>
            <a:r>
              <a:rPr kumimoji="1" lang="en-US" altLang="ja-JP" sz="2400" dirty="0" smtClean="0"/>
              <a:t> molecular from LQCD</a:t>
            </a:r>
            <a:endParaRPr kumimoji="1" lang="ja-JP" altLang="en-US" sz="2400" dirty="0">
              <a:solidFill>
                <a:schemeClr val="bg1"/>
              </a:solidFill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1817663" y="2710353"/>
            <a:ext cx="29412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altLang="ja-JP" sz="1600" dirty="0"/>
              <a:t>J.M.M. Hall et al</a:t>
            </a:r>
            <a:r>
              <a:rPr lang="nb-NO" altLang="ja-JP" sz="1600" dirty="0" smtClean="0"/>
              <a:t>.,</a:t>
            </a:r>
          </a:p>
          <a:p>
            <a:r>
              <a:rPr lang="nb-NO" altLang="ja-JP" sz="1600" dirty="0" smtClean="0"/>
              <a:t>Phys</a:t>
            </a:r>
            <a:r>
              <a:rPr lang="nb-NO" altLang="ja-JP" sz="1600" dirty="0"/>
              <a:t>. Rev. Lett. </a:t>
            </a:r>
            <a:r>
              <a:rPr lang="nb-NO" altLang="ja-JP" sz="1600" dirty="0" smtClean="0"/>
              <a:t>114(2015)132002</a:t>
            </a:r>
            <a:r>
              <a:rPr lang="nb-NO" altLang="ja-JP" sz="1600" dirty="0"/>
              <a:t>.</a:t>
            </a:r>
            <a:endParaRPr kumimoji="1" lang="ja-JP" altLang="en-US" sz="1600" dirty="0"/>
          </a:p>
        </p:txBody>
      </p:sp>
      <p:pic>
        <p:nvPicPr>
          <p:cNvPr id="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391"/>
          <a:stretch/>
        </p:blipFill>
        <p:spPr bwMode="auto">
          <a:xfrm>
            <a:off x="2051720" y="3584310"/>
            <a:ext cx="4968552" cy="3265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7" name="直線コネクタ 26"/>
          <p:cNvCxnSpPr/>
          <p:nvPr/>
        </p:nvCxnSpPr>
        <p:spPr>
          <a:xfrm flipV="1">
            <a:off x="5904148" y="4664430"/>
            <a:ext cx="0" cy="1368152"/>
          </a:xfrm>
          <a:prstGeom prst="line">
            <a:avLst/>
          </a:prstGeom>
          <a:ln w="38100">
            <a:solidFill>
              <a:schemeClr val="tx1"/>
            </a:solidFill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テキスト ボックス 27"/>
          <p:cNvSpPr txBox="1"/>
          <p:nvPr/>
        </p:nvSpPr>
        <p:spPr>
          <a:xfrm>
            <a:off x="5580112" y="6006770"/>
            <a:ext cx="6206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kumimoji="1" lang="en-US" altLang="ja-JP" sz="1600" b="1" i="1" baseline="30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</a:t>
            </a:r>
            <a:r>
              <a:rPr kumimoji="1" lang="en-US" altLang="ja-JP" sz="16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endParaRPr kumimoji="1" lang="ja-JP" altLang="en-US" sz="1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9" name="角丸四角形 28"/>
          <p:cNvSpPr/>
          <p:nvPr/>
        </p:nvSpPr>
        <p:spPr>
          <a:xfrm>
            <a:off x="5219564" y="4813793"/>
            <a:ext cx="612068" cy="1146781"/>
          </a:xfrm>
          <a:prstGeom prst="roundRect">
            <a:avLst/>
          </a:prstGeom>
          <a:solidFill>
            <a:srgbClr val="00B050">
              <a:alpha val="50000"/>
            </a:srgbClr>
          </a:solidFill>
          <a:ln>
            <a:noFill/>
          </a:ln>
          <a:effectLst>
            <a:glow rad="228600">
              <a:srgbClr val="00B050">
                <a:alpha val="40000"/>
              </a:srgbClr>
            </a:glow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Text Box 5"/>
          <p:cNvSpPr txBox="1">
            <a:spLocks noChangeArrowheads="1"/>
          </p:cNvSpPr>
          <p:nvPr/>
        </p:nvSpPr>
        <p:spPr bwMode="auto">
          <a:xfrm>
            <a:off x="2951312" y="3436349"/>
            <a:ext cx="382666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ja-JP" dirty="0" err="1" smtClean="0"/>
              <a:t>S.Ohnish</a:t>
            </a:r>
            <a:r>
              <a:rPr lang="en-US" altLang="ja-JP" dirty="0" smtClean="0"/>
              <a:t> </a:t>
            </a:r>
            <a:r>
              <a:rPr lang="en-US" altLang="ja-JP" dirty="0"/>
              <a:t>et al</a:t>
            </a:r>
            <a:r>
              <a:rPr lang="en-US" altLang="ja-JP" dirty="0" smtClean="0"/>
              <a:t>.,PRC93(2016)</a:t>
            </a:r>
            <a:r>
              <a:rPr lang="en-US" altLang="ja-JP" dirty="0"/>
              <a:t> 025207</a:t>
            </a:r>
            <a:endParaRPr lang="en-US" altLang="ja-JP" dirty="0" smtClean="0"/>
          </a:p>
        </p:txBody>
      </p:sp>
      <p:sp>
        <p:nvSpPr>
          <p:cNvPr id="21" name="コンテンツ プレースホルダー 2"/>
          <p:cNvSpPr txBox="1">
            <a:spLocks/>
          </p:cNvSpPr>
          <p:nvPr/>
        </p:nvSpPr>
        <p:spPr>
          <a:xfrm>
            <a:off x="4707242" y="1592796"/>
            <a:ext cx="4581282" cy="20162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Calibri" panose="020F0502020204030204" pitchFamily="34" charset="0"/>
              <a:buChar char="?"/>
            </a:pPr>
            <a:r>
              <a:rPr lang="en-US" altLang="ja-JP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lang="en-US" altLang="ja-JP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(1405) or </a:t>
            </a:r>
            <a:r>
              <a:rPr lang="en-US" altLang="ja-JP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lang="en-US" altLang="ja-JP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(1420)</a:t>
            </a:r>
          </a:p>
          <a:p>
            <a:pPr marL="857250" lvl="1" indent="-457200">
              <a:buFont typeface="Wingdings" panose="05000000000000000000" pitchFamily="2" charset="2"/>
              <a:buChar char="Ø"/>
            </a:pPr>
            <a:r>
              <a:rPr lang="en-US" altLang="ja-JP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Depending on </a:t>
            </a:r>
            <a:r>
              <a:rPr lang="en-US" altLang="ja-JP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lang="en-US" altLang="ja-JP" b="1" baseline="30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</a:t>
            </a:r>
            <a:r>
              <a:rPr lang="en-US" altLang="ja-JP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r>
              <a:rPr lang="en-US" altLang="ja-JP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int. model</a:t>
            </a:r>
            <a:endParaRPr lang="en-US" altLang="ja-JP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4" name="直線矢印コネクタ 3"/>
          <p:cNvCxnSpPr/>
          <p:nvPr/>
        </p:nvCxnSpPr>
        <p:spPr>
          <a:xfrm flipH="1">
            <a:off x="5688124" y="3002740"/>
            <a:ext cx="1332148" cy="2384444"/>
          </a:xfrm>
          <a:prstGeom prst="straightConnector1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線矢印コネクタ 6"/>
          <p:cNvCxnSpPr>
            <a:endCxn id="29" idx="1"/>
          </p:cNvCxnSpPr>
          <p:nvPr/>
        </p:nvCxnSpPr>
        <p:spPr>
          <a:xfrm flipH="1">
            <a:off x="5219564" y="3002740"/>
            <a:ext cx="1800708" cy="2384444"/>
          </a:xfrm>
          <a:prstGeom prst="straightConnector1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テキスト ボックス 16"/>
          <p:cNvSpPr txBox="1"/>
          <p:nvPr/>
        </p:nvSpPr>
        <p:spPr>
          <a:xfrm>
            <a:off x="6804248" y="3248980"/>
            <a:ext cx="50526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5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?</a:t>
            </a:r>
            <a:endParaRPr kumimoji="1" lang="ja-JP" altLang="en-US" sz="54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9127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14</a:t>
            </a:fld>
            <a:endParaRPr kumimoji="1" lang="ja-JP" altLang="en-US"/>
          </a:p>
        </p:txBody>
      </p:sp>
      <p:sp>
        <p:nvSpPr>
          <p:cNvPr id="5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/>
              <a:t>Spectral Shape of </a:t>
            </a:r>
            <a:r>
              <a:rPr kumimoji="1" lang="en-US" altLang="ja-JP" b="1" dirty="0" smtClean="0">
                <a:latin typeface="Symbol" panose="05050102010706020507" pitchFamily="18" charset="2"/>
              </a:rPr>
              <a:t>L</a:t>
            </a:r>
            <a:r>
              <a:rPr kumimoji="1" lang="en-US" altLang="ja-JP" b="1" dirty="0" smtClean="0"/>
              <a:t>(1405)?</a:t>
            </a:r>
            <a:endParaRPr kumimoji="1" lang="ja-JP" altLang="en-US" b="1" dirty="0"/>
          </a:p>
        </p:txBody>
      </p:sp>
      <p:sp>
        <p:nvSpPr>
          <p:cNvPr id="8" name="正方形/長方形 7"/>
          <p:cNvSpPr/>
          <p:nvPr/>
        </p:nvSpPr>
        <p:spPr>
          <a:xfrm>
            <a:off x="475337" y="6372036"/>
            <a:ext cx="4024655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ja-JP" dirty="0" smtClean="0">
                <a:solidFill>
                  <a:srgbClr val="0000FF"/>
                </a:solidFill>
              </a:rPr>
              <a:t>CLAS collaboration:</a:t>
            </a:r>
            <a:r>
              <a:rPr lang="ja-JP" altLang="en-US" dirty="0" smtClean="0">
                <a:solidFill>
                  <a:srgbClr val="0000FF"/>
                </a:solidFill>
              </a:rPr>
              <a:t>　</a:t>
            </a:r>
            <a:r>
              <a:rPr lang="en-US" altLang="ja-JP" dirty="0" smtClean="0">
                <a:solidFill>
                  <a:srgbClr val="0000FF"/>
                </a:solidFill>
              </a:rPr>
              <a:t>PRC87, 035206 </a:t>
            </a:r>
            <a:r>
              <a:rPr lang="ja-JP" altLang="en-US" dirty="0">
                <a:solidFill>
                  <a:srgbClr val="0000FF"/>
                </a:solidFill>
              </a:rPr>
              <a:t>　</a:t>
            </a:r>
            <a:endParaRPr lang="en-US" altLang="ja-JP" dirty="0" smtClean="0">
              <a:solidFill>
                <a:srgbClr val="0000FF"/>
              </a:solidFill>
            </a:endParaRPr>
          </a:p>
        </p:txBody>
      </p:sp>
      <p:pic>
        <p:nvPicPr>
          <p:cNvPr id="9" name="図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344" y="3560419"/>
            <a:ext cx="3856276" cy="2748901"/>
          </a:xfrm>
          <a:prstGeom prst="rect">
            <a:avLst/>
          </a:prstGeom>
        </p:spPr>
      </p:pic>
      <p:pic>
        <p:nvPicPr>
          <p:cNvPr id="10" name="図 9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57"/>
          <a:stretch/>
        </p:blipFill>
        <p:spPr bwMode="auto">
          <a:xfrm>
            <a:off x="4854866" y="1471960"/>
            <a:ext cx="3687460" cy="483735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正方形/長方形 10"/>
          <p:cNvSpPr/>
          <p:nvPr/>
        </p:nvSpPr>
        <p:spPr>
          <a:xfrm>
            <a:off x="4716016" y="6381328"/>
            <a:ext cx="4218690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ja-JP" dirty="0" smtClean="0">
                <a:solidFill>
                  <a:srgbClr val="0000FF"/>
                </a:solidFill>
              </a:rPr>
              <a:t>HADES collaboration:</a:t>
            </a:r>
            <a:r>
              <a:rPr lang="ja-JP" altLang="en-US" dirty="0" smtClean="0">
                <a:solidFill>
                  <a:srgbClr val="0000FF"/>
                </a:solidFill>
              </a:rPr>
              <a:t>　</a:t>
            </a:r>
            <a:r>
              <a:rPr lang="en-US" altLang="ja-JP" dirty="0" smtClean="0">
                <a:solidFill>
                  <a:srgbClr val="0000FF"/>
                </a:solidFill>
              </a:rPr>
              <a:t>PRC87, 025201 </a:t>
            </a:r>
            <a:r>
              <a:rPr lang="ja-JP" altLang="en-US" dirty="0">
                <a:solidFill>
                  <a:srgbClr val="0000FF"/>
                </a:solidFill>
              </a:rPr>
              <a:t>　</a:t>
            </a:r>
            <a:endParaRPr lang="en-US" altLang="ja-JP" dirty="0" smtClean="0">
              <a:solidFill>
                <a:srgbClr val="0000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正方形/長方形 11"/>
              <p:cNvSpPr/>
              <p:nvPr/>
            </p:nvSpPr>
            <p:spPr>
              <a:xfrm>
                <a:off x="561809" y="3074491"/>
                <a:ext cx="3782492" cy="37929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ja-JP" altLang="en-US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altLang="ja-JP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altLang="ja-JP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en-US" altLang="ja-JP" b="0" i="1" smtClean="0">
                              <a:solidFill>
                                <a:srgbClr val="0000FF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altLang="ja-JP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p>
                          <m:r>
                            <a:rPr lang="en-US" altLang="ja-JP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sSup>
                        <m:sSupPr>
                          <m:ctrlPr>
                            <a:rPr lang="en-US" altLang="ja-JP" b="0" i="1" smtClean="0">
                              <a:solidFill>
                                <a:srgbClr val="0000FF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ja-JP" alt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p>
                          <m:r>
                            <a:rPr lang="en-US" altLang="ja-JP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  <m:sSup>
                        <m:sSupPr>
                          <m:ctrlPr>
                            <a:rPr lang="en-US" altLang="ja-JP" b="0" i="1" smtClean="0">
                              <a:solidFill>
                                <a:srgbClr val="0000FF"/>
                              </a:solidFill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l-GR" altLang="ja-JP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Σ</m:t>
                          </m:r>
                        </m:e>
                        <m:sup>
                          <m:r>
                            <a:rPr lang="en-US" altLang="ja-JP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r>
                        <a:rPr lang="en-US" altLang="ja-JP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sSup>
                        <m:sSupPr>
                          <m:ctrlPr>
                            <a:rPr lang="en-US" altLang="ja-JP" i="1">
                              <a:solidFill>
                                <a:srgbClr val="0000FF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altLang="ja-JP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p>
                          <m:r>
                            <a:rPr lang="en-US" altLang="ja-JP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sSup>
                        <m:sSupPr>
                          <m:ctrlPr>
                            <a:rPr lang="en-US" altLang="ja-JP" i="1">
                              <a:solidFill>
                                <a:srgbClr val="0000FF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ja-JP" altLang="en-US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p>
                          <m:r>
                            <a:rPr lang="en-US" altLang="ja-JP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sSup>
                        <m:sSupPr>
                          <m:ctrlPr>
                            <a:rPr lang="en-US" altLang="ja-JP" i="1">
                              <a:solidFill>
                                <a:srgbClr val="0000FF"/>
                              </a:solidFill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l-GR" altLang="ja-JP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Σ</m:t>
                          </m:r>
                        </m:e>
                        <m:sup>
                          <m:r>
                            <a:rPr lang="en-US" altLang="ja-JP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sSup>
                        <m:sSupPr>
                          <m:ctrlPr>
                            <a:rPr lang="en-US" altLang="ja-JP" i="1">
                              <a:solidFill>
                                <a:srgbClr val="0000FF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altLang="ja-JP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altLang="ja-JP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p>
                          <m:r>
                            <a:rPr lang="en-US" altLang="ja-JP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sSup>
                        <m:sSupPr>
                          <m:ctrlPr>
                            <a:rPr lang="en-US" altLang="ja-JP" i="1">
                              <a:solidFill>
                                <a:srgbClr val="0000FF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ja-JP" altLang="en-US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p>
                          <m:r>
                            <a:rPr lang="en-US" altLang="ja-JP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sSup>
                        <m:sSupPr>
                          <m:ctrlPr>
                            <a:rPr lang="en-US" altLang="ja-JP" i="1">
                              <a:solidFill>
                                <a:srgbClr val="0000FF"/>
                              </a:solidFill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l-GR" altLang="ja-JP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Σ</m:t>
                          </m:r>
                        </m:e>
                        <m:sup>
                          <m:r>
                            <a:rPr lang="en-US" altLang="ja-JP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</m:oMath>
                  </m:oMathPara>
                </a14:m>
                <a:endParaRPr lang="en-US" altLang="ja-JP" dirty="0" smtClean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12" name="正方形/長方形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809" y="3074491"/>
                <a:ext cx="3782492" cy="379293"/>
              </a:xfrm>
              <a:prstGeom prst="rect">
                <a:avLst/>
              </a:prstGeom>
              <a:blipFill rotWithShape="1">
                <a:blip r:embed="rId4"/>
                <a:stretch>
                  <a:fillRect b="-158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正方形/長方形 12"/>
              <p:cNvSpPr/>
              <p:nvPr/>
            </p:nvSpPr>
            <p:spPr>
              <a:xfrm>
                <a:off x="4836015" y="1105491"/>
                <a:ext cx="3708000" cy="37929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𝑝𝑝</m:t>
                      </m:r>
                      <m:r>
                        <a:rPr lang="en-US" altLang="ja-JP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en-US" altLang="ja-JP" b="0" i="1" smtClean="0">
                              <a:solidFill>
                                <a:srgbClr val="0000FF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altLang="ja-JP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p>
                          <m:r>
                            <a:rPr lang="en-US" altLang="ja-JP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r>
                        <a:rPr lang="en-US" altLang="ja-JP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sSup>
                        <m:sSupPr>
                          <m:ctrlPr>
                            <a:rPr lang="en-US" altLang="ja-JP" b="0" i="1" smtClean="0">
                              <a:solidFill>
                                <a:srgbClr val="0000FF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ja-JP" alt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p>
                          <m:r>
                            <a:rPr lang="en-US" altLang="ja-JP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  <m:sSup>
                        <m:sSupPr>
                          <m:ctrlPr>
                            <a:rPr lang="en-US" altLang="ja-JP" b="0" i="1" smtClean="0">
                              <a:solidFill>
                                <a:srgbClr val="0000FF"/>
                              </a:solidFill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l-GR" altLang="ja-JP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Σ</m:t>
                          </m:r>
                        </m:e>
                        <m:sup>
                          <m:r>
                            <a:rPr lang="en-US" altLang="ja-JP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sSup>
                        <m:sSupPr>
                          <m:ctrlPr>
                            <a:rPr lang="en-US" altLang="ja-JP" i="1">
                              <a:solidFill>
                                <a:srgbClr val="0000FF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altLang="ja-JP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altLang="ja-JP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p>
                          <m:r>
                            <a:rPr lang="en-US" altLang="ja-JP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r>
                        <a:rPr lang="en-US" altLang="ja-JP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sSup>
                        <m:sSupPr>
                          <m:ctrlPr>
                            <a:rPr lang="en-US" altLang="ja-JP" i="1">
                              <a:solidFill>
                                <a:srgbClr val="0000FF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ja-JP" altLang="en-US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p>
                          <m:r>
                            <a:rPr lang="en-US" altLang="ja-JP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sSup>
                        <m:sSupPr>
                          <m:ctrlPr>
                            <a:rPr lang="en-US" altLang="ja-JP" i="1">
                              <a:solidFill>
                                <a:srgbClr val="0000FF"/>
                              </a:solidFill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l-GR" altLang="ja-JP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Σ</m:t>
                          </m:r>
                        </m:e>
                        <m:sup>
                          <m:r>
                            <a:rPr lang="en-US" altLang="ja-JP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</m:oMath>
                  </m:oMathPara>
                </a14:m>
                <a:endParaRPr lang="en-US" altLang="ja-JP" dirty="0" smtClean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13" name="正方形/長方形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6015" y="1105491"/>
                <a:ext cx="3708000" cy="379293"/>
              </a:xfrm>
              <a:prstGeom prst="rect">
                <a:avLst/>
              </a:prstGeom>
              <a:blipFill rotWithShape="1">
                <a:blip r:embed="rId5"/>
                <a:stretch>
                  <a:fillRect b="-158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コンテンツ プレースホルダー 2"/>
          <p:cNvSpPr txBox="1">
            <a:spLocks/>
          </p:cNvSpPr>
          <p:nvPr/>
        </p:nvSpPr>
        <p:spPr>
          <a:xfrm>
            <a:off x="71500" y="1160748"/>
            <a:ext cx="5004556" cy="22474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8775" indent="-358775">
              <a:buFont typeface="Wingdings" panose="05000000000000000000" pitchFamily="2" charset="2"/>
              <a:buChar char="ü"/>
            </a:pPr>
            <a:r>
              <a:rPr lang="en-US" altLang="ja-JP" sz="2800" dirty="0" smtClean="0">
                <a:latin typeface="Symbol" panose="05050102010706020507" pitchFamily="18" charset="2"/>
              </a:rPr>
              <a:t>g</a:t>
            </a:r>
            <a:r>
              <a:rPr lang="en-US" altLang="ja-JP" sz="2800" dirty="0" smtClean="0"/>
              <a:t>/p-induced experiments</a:t>
            </a:r>
          </a:p>
          <a:p>
            <a:pPr marL="714375" lvl="1" indent="-446088">
              <a:buFont typeface="Arial" panose="020B0604020202020204" pitchFamily="34" charset="0"/>
              <a:buChar char="•"/>
            </a:pPr>
            <a:r>
              <a:rPr lang="en-US" altLang="ja-JP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Spectral shape is still controversial</a:t>
            </a:r>
          </a:p>
        </p:txBody>
      </p:sp>
    </p:spTree>
    <p:extLst>
      <p:ext uri="{BB962C8B-B14F-4D97-AF65-F5344CB8AC3E}">
        <p14:creationId xmlns:p14="http://schemas.microsoft.com/office/powerpoint/2010/main" val="341317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15</a:t>
            </a:fld>
            <a:endParaRPr kumimoji="1" lang="ja-JP" altLang="en-US"/>
          </a:p>
        </p:txBody>
      </p:sp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/>
              <a:t>J-PARC E31 Experiment</a:t>
            </a:r>
            <a:endParaRPr kumimoji="1" lang="ja-JP" altLang="en-US" b="1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36004" y="5157192"/>
            <a:ext cx="92165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>
              <a:buFont typeface="Arial" panose="020B0604020202020204" pitchFamily="34" charset="0"/>
              <a:buChar char="•"/>
            </a:pPr>
            <a:r>
              <a:rPr lang="en-US" altLang="ja-JP" sz="2400" dirty="0" smtClean="0"/>
              <a:t>Decomposition of I=0 </a:t>
            </a:r>
            <a:r>
              <a:rPr lang="en-US" altLang="ja-JP" sz="2400" dirty="0"/>
              <a:t>and </a:t>
            </a:r>
            <a:r>
              <a:rPr lang="en-US" altLang="ja-JP" sz="2400" dirty="0" smtClean="0"/>
              <a:t>1 amplitudes by identifying final state</a:t>
            </a:r>
            <a:endParaRPr kumimoji="1" lang="ja-JP" altLang="en-US" sz="2400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738670" y="925560"/>
            <a:ext cx="76857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2800" b="1" dirty="0" smtClean="0"/>
              <a:t>Measurement of </a:t>
            </a:r>
            <a:r>
              <a:rPr lang="en-US" altLang="ja-JP" sz="2800" b="1" dirty="0" smtClean="0">
                <a:latin typeface="Symbol" panose="05050102010706020507" pitchFamily="18" charset="2"/>
              </a:rPr>
              <a:t>L</a:t>
            </a:r>
            <a:r>
              <a:rPr lang="en-US" altLang="ja-JP" sz="2800" b="1" dirty="0" smtClean="0"/>
              <a:t>(1405</a:t>
            </a:r>
            <a:r>
              <a:rPr lang="en-US" altLang="ja-JP" sz="2800" b="1" dirty="0"/>
              <a:t>) line shape via </a:t>
            </a:r>
            <a:r>
              <a:rPr lang="en-US" altLang="ja-JP" sz="2800" b="1" dirty="0" err="1"/>
              <a:t>K</a:t>
            </a:r>
            <a:r>
              <a:rPr lang="en-US" altLang="ja-JP" sz="2800" b="1" baseline="30000" dirty="0" err="1"/>
              <a:t>bar</a:t>
            </a:r>
            <a:r>
              <a:rPr lang="en-US" altLang="ja-JP" sz="2800" b="1" dirty="0" err="1"/>
              <a:t>N</a:t>
            </a:r>
            <a:r>
              <a:rPr lang="en-US" altLang="ja-JP" sz="2800" b="1" dirty="0" err="1">
                <a:sym typeface="Wingdings" panose="05000000000000000000" pitchFamily="2" charset="2"/>
              </a:rPr>
              <a:t></a:t>
            </a:r>
            <a:r>
              <a:rPr lang="en-US" altLang="ja-JP" sz="2800" b="1" dirty="0" err="1" smtClean="0">
                <a:latin typeface="Symbol" panose="05050102010706020507" pitchFamily="18" charset="2"/>
              </a:rPr>
              <a:t>pS</a:t>
            </a:r>
            <a:endParaRPr lang="en-US" altLang="ja-JP" sz="2800" b="1" dirty="0"/>
          </a:p>
        </p:txBody>
      </p:sp>
      <p:grpSp>
        <p:nvGrpSpPr>
          <p:cNvPr id="7" name="グループ化 6"/>
          <p:cNvGrpSpPr/>
          <p:nvPr/>
        </p:nvGrpSpPr>
        <p:grpSpPr>
          <a:xfrm>
            <a:off x="1436987" y="3107869"/>
            <a:ext cx="6339369" cy="2097524"/>
            <a:chOff x="1402315" y="2342120"/>
            <a:chExt cx="6339369" cy="2097524"/>
          </a:xfrm>
        </p:grpSpPr>
        <p:grpSp>
          <p:nvGrpSpPr>
            <p:cNvPr id="62" name="グループ化 61"/>
            <p:cNvGrpSpPr/>
            <p:nvPr/>
          </p:nvGrpSpPr>
          <p:grpSpPr>
            <a:xfrm>
              <a:off x="1402315" y="2342120"/>
              <a:ext cx="6339369" cy="2027254"/>
              <a:chOff x="250338" y="140442"/>
              <a:chExt cx="6339369" cy="2027254"/>
            </a:xfrm>
          </p:grpSpPr>
          <p:sp>
            <p:nvSpPr>
              <p:cNvPr id="66" name="円/楕円 65"/>
              <p:cNvSpPr/>
              <p:nvPr/>
            </p:nvSpPr>
            <p:spPr>
              <a:xfrm>
                <a:off x="3513511" y="359736"/>
                <a:ext cx="714380" cy="785818"/>
              </a:xfrm>
              <a:prstGeom prst="ellipse">
                <a:avLst/>
              </a:prstGeom>
              <a:solidFill>
                <a:srgbClr val="FF00FF"/>
              </a:solidFill>
              <a:ln>
                <a:solidFill>
                  <a:schemeClr val="tx1"/>
                </a:solidFill>
              </a:ln>
              <a:effectLst>
                <a:softEdge rad="127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7" name="円/楕円 66"/>
              <p:cNvSpPr/>
              <p:nvPr/>
            </p:nvSpPr>
            <p:spPr>
              <a:xfrm>
                <a:off x="1964838" y="522490"/>
                <a:ext cx="357187" cy="357187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8" name="円/楕円 67"/>
              <p:cNvSpPr/>
              <p:nvPr/>
            </p:nvSpPr>
            <p:spPr>
              <a:xfrm>
                <a:off x="1750525" y="665365"/>
                <a:ext cx="357188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9" name="円/楕円 68"/>
              <p:cNvSpPr/>
              <p:nvPr/>
            </p:nvSpPr>
            <p:spPr>
              <a:xfrm>
                <a:off x="464650" y="593927"/>
                <a:ext cx="214313" cy="214313"/>
              </a:xfrm>
              <a:prstGeom prst="ellipse">
                <a:avLst/>
              </a:prstGeom>
              <a:solidFill>
                <a:srgbClr val="00B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70" name="直線矢印コネクタ 69"/>
              <p:cNvCxnSpPr/>
              <p:nvPr/>
            </p:nvCxnSpPr>
            <p:spPr>
              <a:xfrm>
                <a:off x="678963" y="701877"/>
                <a:ext cx="1000125" cy="158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1" name="円/楕円 70"/>
              <p:cNvSpPr/>
              <p:nvPr/>
            </p:nvSpPr>
            <p:spPr>
              <a:xfrm>
                <a:off x="4442205" y="601989"/>
                <a:ext cx="357188" cy="357187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72" name="直線矢印コネクタ 71"/>
              <p:cNvCxnSpPr/>
              <p:nvPr/>
            </p:nvCxnSpPr>
            <p:spPr>
              <a:xfrm>
                <a:off x="4799393" y="778201"/>
                <a:ext cx="1571625" cy="158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3" name="テキスト ボックス 34"/>
              <p:cNvSpPr txBox="1">
                <a:spLocks noChangeArrowheads="1"/>
              </p:cNvSpPr>
              <p:nvPr/>
            </p:nvSpPr>
            <p:spPr bwMode="auto">
              <a:xfrm>
                <a:off x="250338" y="236740"/>
                <a:ext cx="37542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 smtClean="0">
                    <a:latin typeface="Calibri" pitchFamily="34" charset="0"/>
                  </a:rPr>
                  <a:t>K-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74" name="テキスト ボックス 35"/>
              <p:cNvSpPr txBox="1">
                <a:spLocks noChangeArrowheads="1"/>
              </p:cNvSpPr>
              <p:nvPr/>
            </p:nvSpPr>
            <p:spPr bwMode="auto">
              <a:xfrm>
                <a:off x="4772405" y="374976"/>
                <a:ext cx="306388" cy="3698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>
                    <a:latin typeface="Calibri" pitchFamily="34" charset="0"/>
                  </a:rPr>
                  <a:t>n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75" name="円/楕円 74"/>
              <p:cNvSpPr/>
              <p:nvPr/>
            </p:nvSpPr>
            <p:spPr>
              <a:xfrm>
                <a:off x="3799263" y="716926"/>
                <a:ext cx="357188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6" name="円/楕円 75"/>
              <p:cNvSpPr/>
              <p:nvPr/>
            </p:nvSpPr>
            <p:spPr>
              <a:xfrm>
                <a:off x="3656388" y="502612"/>
                <a:ext cx="214313" cy="214313"/>
              </a:xfrm>
              <a:prstGeom prst="ellipse">
                <a:avLst/>
              </a:prstGeom>
              <a:solidFill>
                <a:srgbClr val="00B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7" name="テキスト ボックス 34"/>
              <p:cNvSpPr txBox="1">
                <a:spLocks noChangeArrowheads="1"/>
              </p:cNvSpPr>
              <p:nvPr/>
            </p:nvSpPr>
            <p:spPr bwMode="auto">
              <a:xfrm>
                <a:off x="1729770" y="224584"/>
                <a:ext cx="30649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 smtClean="0">
                    <a:latin typeface="Calibri" pitchFamily="34" charset="0"/>
                  </a:rPr>
                  <a:t>d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78" name="テキスト ボックス 96"/>
              <p:cNvSpPr txBox="1"/>
              <p:nvPr/>
            </p:nvSpPr>
            <p:spPr>
              <a:xfrm>
                <a:off x="3420023" y="140442"/>
                <a:ext cx="952505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i="1" dirty="0" smtClean="0">
                    <a:latin typeface="Symbol" panose="05050102010706020507" pitchFamily="18" charset="2"/>
                  </a:rPr>
                  <a:t>L</a:t>
                </a:r>
                <a:r>
                  <a:rPr lang="en-US" altLang="ja-JP" i="1" dirty="0" smtClean="0"/>
                  <a:t>(1405)</a:t>
                </a:r>
                <a:endParaRPr lang="ja-JP" altLang="en-US" i="1" baseline="-25000" dirty="0"/>
              </a:p>
            </p:txBody>
          </p:sp>
          <p:cxnSp>
            <p:nvCxnSpPr>
              <p:cNvPr id="79" name="直線矢印コネクタ 78"/>
              <p:cNvCxnSpPr/>
              <p:nvPr/>
            </p:nvCxnSpPr>
            <p:spPr>
              <a:xfrm flipH="1">
                <a:off x="3310714" y="769857"/>
                <a:ext cx="324000" cy="158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0" name="円/楕円 79"/>
              <p:cNvSpPr/>
              <p:nvPr/>
            </p:nvSpPr>
            <p:spPr>
              <a:xfrm>
                <a:off x="3126582" y="1291515"/>
                <a:ext cx="357188" cy="357187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1" name="円/楕円 80"/>
              <p:cNvSpPr/>
              <p:nvPr/>
            </p:nvSpPr>
            <p:spPr>
              <a:xfrm>
                <a:off x="4007238" y="1438315"/>
                <a:ext cx="214313" cy="214313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2" name="円/楕円 81"/>
              <p:cNvSpPr/>
              <p:nvPr/>
            </p:nvSpPr>
            <p:spPr>
              <a:xfrm>
                <a:off x="3181093" y="1953383"/>
                <a:ext cx="214313" cy="214313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3" name="円/楕円 82"/>
              <p:cNvSpPr/>
              <p:nvPr/>
            </p:nvSpPr>
            <p:spPr>
              <a:xfrm>
                <a:off x="2264320" y="1538035"/>
                <a:ext cx="357188" cy="357187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4" name="テキスト ボックス 35"/>
              <p:cNvSpPr txBox="1">
                <a:spLocks noChangeArrowheads="1"/>
              </p:cNvSpPr>
              <p:nvPr/>
            </p:nvSpPr>
            <p:spPr bwMode="auto">
              <a:xfrm>
                <a:off x="1931265" y="1463758"/>
                <a:ext cx="306388" cy="3698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>
                    <a:latin typeface="Calibri" pitchFamily="34" charset="0"/>
                  </a:rPr>
                  <a:t>n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cxnSp>
            <p:nvCxnSpPr>
              <p:cNvPr id="85" name="直線矢印コネクタ 84"/>
              <p:cNvCxnSpPr>
                <a:endCxn id="80" idx="7"/>
              </p:cNvCxnSpPr>
              <p:nvPr/>
            </p:nvCxnSpPr>
            <p:spPr>
              <a:xfrm flipH="1">
                <a:off x="3431461" y="1107133"/>
                <a:ext cx="366640" cy="23669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直線矢印コネクタ 85"/>
              <p:cNvCxnSpPr/>
              <p:nvPr/>
            </p:nvCxnSpPr>
            <p:spPr>
              <a:xfrm>
                <a:off x="3798491" y="1113824"/>
                <a:ext cx="238497" cy="333604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直線矢印コネクタ 86"/>
              <p:cNvCxnSpPr>
                <a:endCxn id="82" idx="0"/>
              </p:cNvCxnSpPr>
              <p:nvPr/>
            </p:nvCxnSpPr>
            <p:spPr>
              <a:xfrm>
                <a:off x="3288249" y="1504081"/>
                <a:ext cx="1" cy="449302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直線矢印コネクタ 87"/>
              <p:cNvCxnSpPr/>
              <p:nvPr/>
            </p:nvCxnSpPr>
            <p:spPr>
              <a:xfrm flipH="1">
                <a:off x="2505218" y="1496893"/>
                <a:ext cx="783029" cy="173479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prstDash val="dash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9" name="テキスト ボックス 34"/>
              <p:cNvSpPr txBox="1">
                <a:spLocks noChangeArrowheads="1"/>
              </p:cNvSpPr>
              <p:nvPr/>
            </p:nvSpPr>
            <p:spPr bwMode="auto">
              <a:xfrm>
                <a:off x="561986" y="812508"/>
                <a:ext cx="918778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 smtClean="0">
                    <a:latin typeface="Calibri" pitchFamily="34" charset="0"/>
                  </a:rPr>
                  <a:t>1 GeV/c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90" name="テキスト ボックス 34"/>
              <p:cNvSpPr txBox="1">
                <a:spLocks noChangeArrowheads="1"/>
              </p:cNvSpPr>
              <p:nvPr/>
            </p:nvSpPr>
            <p:spPr bwMode="auto">
              <a:xfrm>
                <a:off x="5263767" y="823708"/>
                <a:ext cx="1325940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 smtClean="0">
                    <a:latin typeface="Calibri" pitchFamily="34" charset="0"/>
                  </a:rPr>
                  <a:t>~1.25 GeV/c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91" name="テキスト ボックス 34"/>
              <p:cNvSpPr txBox="1">
                <a:spLocks noChangeArrowheads="1"/>
              </p:cNvSpPr>
              <p:nvPr/>
            </p:nvSpPr>
            <p:spPr bwMode="auto">
              <a:xfrm>
                <a:off x="2476463" y="372292"/>
                <a:ext cx="119962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 smtClean="0">
                    <a:latin typeface="Calibri" pitchFamily="34" charset="0"/>
                  </a:rPr>
                  <a:t>~0.25 </a:t>
                </a:r>
                <a:r>
                  <a:rPr lang="en-US" altLang="ja-JP" sz="1400" dirty="0" smtClean="0">
                    <a:latin typeface="Calibri" pitchFamily="34" charset="0"/>
                  </a:rPr>
                  <a:t>GeV/c</a:t>
                </a:r>
                <a:endParaRPr lang="ja-JP" altLang="en-US" sz="1400" dirty="0">
                  <a:latin typeface="Calibri" pitchFamily="34" charset="0"/>
                </a:endParaRPr>
              </a:p>
            </p:txBody>
          </p:sp>
        </p:grpSp>
        <p:sp>
          <p:nvSpPr>
            <p:cNvPr id="63" name="正方形/長方形 62"/>
            <p:cNvSpPr/>
            <p:nvPr/>
          </p:nvSpPr>
          <p:spPr>
            <a:xfrm>
              <a:off x="4011354" y="3236889"/>
              <a:ext cx="320922" cy="369332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ja-JP" dirty="0" smtClean="0">
                  <a:latin typeface="Symbol" panose="05050102010706020507" pitchFamily="18" charset="2"/>
                </a:rPr>
                <a:t>S</a:t>
              </a:r>
              <a:endParaRPr lang="ja-JP" altLang="en-US" dirty="0"/>
            </a:p>
          </p:txBody>
        </p:sp>
        <p:sp>
          <p:nvSpPr>
            <p:cNvPr id="64" name="正方形/長方形 63"/>
            <p:cNvSpPr/>
            <p:nvPr/>
          </p:nvSpPr>
          <p:spPr>
            <a:xfrm>
              <a:off x="5360287" y="3499035"/>
              <a:ext cx="311304" cy="369332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ja-JP" dirty="0" smtClean="0">
                  <a:latin typeface="Symbol" panose="05050102010706020507" pitchFamily="18" charset="2"/>
                </a:rPr>
                <a:t>p</a:t>
              </a:r>
              <a:endParaRPr lang="ja-JP" altLang="en-US" dirty="0"/>
            </a:p>
          </p:txBody>
        </p:sp>
        <p:sp>
          <p:nvSpPr>
            <p:cNvPr id="65" name="正方形/長方形 64"/>
            <p:cNvSpPr/>
            <p:nvPr/>
          </p:nvSpPr>
          <p:spPr>
            <a:xfrm>
              <a:off x="4550060" y="4070312"/>
              <a:ext cx="311304" cy="369332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ja-JP" dirty="0" smtClean="0">
                  <a:latin typeface="Symbol" panose="05050102010706020507" pitchFamily="18" charset="2"/>
                </a:rPr>
                <a:t>p</a:t>
              </a:r>
              <a:endParaRPr lang="ja-JP" altLang="en-US" dirty="0"/>
            </a:p>
          </p:txBody>
        </p:sp>
      </p:grpSp>
      <p:grpSp>
        <p:nvGrpSpPr>
          <p:cNvPr id="94" name="グループ化 93"/>
          <p:cNvGrpSpPr/>
          <p:nvPr/>
        </p:nvGrpSpPr>
        <p:grpSpPr>
          <a:xfrm>
            <a:off x="2854148" y="1304764"/>
            <a:ext cx="3374036" cy="1192778"/>
            <a:chOff x="2525966" y="3390540"/>
            <a:chExt cx="3374036" cy="1192778"/>
          </a:xfrm>
        </p:grpSpPr>
        <p:sp>
          <p:nvSpPr>
            <p:cNvPr id="95" name="円/楕円 94"/>
            <p:cNvSpPr/>
            <p:nvPr/>
          </p:nvSpPr>
          <p:spPr>
            <a:xfrm>
              <a:off x="3491880" y="3599662"/>
              <a:ext cx="288032" cy="2880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6" name="円/楕円 95"/>
            <p:cNvSpPr/>
            <p:nvPr/>
          </p:nvSpPr>
          <p:spPr>
            <a:xfrm>
              <a:off x="4139952" y="4043562"/>
              <a:ext cx="432048" cy="39574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7" name="円/楕円 96"/>
            <p:cNvSpPr/>
            <p:nvPr/>
          </p:nvSpPr>
          <p:spPr>
            <a:xfrm>
              <a:off x="2699792" y="4052021"/>
              <a:ext cx="432048" cy="39574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98" name="直線コネクタ 97"/>
            <p:cNvCxnSpPr/>
            <p:nvPr/>
          </p:nvCxnSpPr>
          <p:spPr>
            <a:xfrm>
              <a:off x="2884781" y="3664631"/>
              <a:ext cx="603701" cy="4843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直線コネクタ 98"/>
            <p:cNvCxnSpPr>
              <a:endCxn id="95" idx="3"/>
            </p:cNvCxnSpPr>
            <p:nvPr/>
          </p:nvCxnSpPr>
          <p:spPr>
            <a:xfrm flipV="1">
              <a:off x="3070076" y="3845513"/>
              <a:ext cx="463985" cy="28130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直線コネクタ 99"/>
            <p:cNvCxnSpPr>
              <a:endCxn id="96" idx="1"/>
            </p:cNvCxnSpPr>
            <p:nvPr/>
          </p:nvCxnSpPr>
          <p:spPr>
            <a:xfrm>
              <a:off x="3737731" y="3815311"/>
              <a:ext cx="465493" cy="28620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直線コネクタ 100"/>
            <p:cNvCxnSpPr/>
            <p:nvPr/>
          </p:nvCxnSpPr>
          <p:spPr>
            <a:xfrm flipV="1">
              <a:off x="3786707" y="3599662"/>
              <a:ext cx="1433365" cy="11251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直線コネクタ 101"/>
            <p:cNvCxnSpPr/>
            <p:nvPr/>
          </p:nvCxnSpPr>
          <p:spPr>
            <a:xfrm flipV="1">
              <a:off x="4542173" y="3958414"/>
              <a:ext cx="669163" cy="18933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直線コネクタ 102"/>
            <p:cNvCxnSpPr/>
            <p:nvPr/>
          </p:nvCxnSpPr>
          <p:spPr>
            <a:xfrm>
              <a:off x="4524550" y="4310892"/>
              <a:ext cx="686786" cy="6510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" name="正方形/長方形 103"/>
            <p:cNvSpPr/>
            <p:nvPr/>
          </p:nvSpPr>
          <p:spPr>
            <a:xfrm>
              <a:off x="2525966" y="3438584"/>
              <a:ext cx="40267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ja-JP" b="1" i="1" dirty="0"/>
                <a:t>K</a:t>
              </a:r>
              <a:r>
                <a:rPr lang="en-US" altLang="ja-JP" b="1" baseline="30000" dirty="0"/>
                <a:t>-</a:t>
              </a:r>
              <a:endParaRPr lang="ja-JP" altLang="en-US" b="1" dirty="0"/>
            </a:p>
          </p:txBody>
        </p:sp>
        <p:sp>
          <p:nvSpPr>
            <p:cNvPr id="105" name="正方形/長方形 104"/>
            <p:cNvSpPr/>
            <p:nvPr/>
          </p:nvSpPr>
          <p:spPr>
            <a:xfrm>
              <a:off x="2742662" y="4056766"/>
              <a:ext cx="32573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ja-JP" b="1" i="1" dirty="0"/>
                <a:t>d</a:t>
              </a:r>
              <a:endParaRPr lang="ja-JP" altLang="en-US" b="1" dirty="0"/>
            </a:p>
          </p:txBody>
        </p:sp>
        <p:cxnSp>
          <p:nvCxnSpPr>
            <p:cNvPr id="106" name="直線コネクタ 105"/>
            <p:cNvCxnSpPr/>
            <p:nvPr/>
          </p:nvCxnSpPr>
          <p:spPr>
            <a:xfrm>
              <a:off x="3131840" y="4264151"/>
              <a:ext cx="1000740" cy="625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7" name="正方形/長方形 106"/>
            <p:cNvSpPr/>
            <p:nvPr/>
          </p:nvSpPr>
          <p:spPr>
            <a:xfrm>
              <a:off x="5292080" y="3390540"/>
              <a:ext cx="32573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ja-JP" b="1" i="1" dirty="0"/>
                <a:t>n</a:t>
              </a:r>
              <a:endParaRPr lang="ja-JP" altLang="en-US" b="1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8" name="正方形/長方形 107"/>
                <p:cNvSpPr/>
                <p:nvPr/>
              </p:nvSpPr>
              <p:spPr>
                <a:xfrm>
                  <a:off x="3890710" y="3705284"/>
                  <a:ext cx="425116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̅"/>
                            <m:ctrlPr>
                              <a:rPr lang="en-US" altLang="ja-JP" b="1" i="1" dirty="0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altLang="ja-JP" b="1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𝑲</m:t>
                            </m:r>
                          </m:e>
                        </m:acc>
                      </m:oMath>
                    </m:oMathPara>
                  </a14:m>
                  <a:endParaRPr lang="ja-JP" altLang="en-US" b="1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108" name="正方形/長方形 10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90710" y="3705284"/>
                  <a:ext cx="425116" cy="369332"/>
                </a:xfrm>
                <a:prstGeom prst="rect">
                  <a:avLst/>
                </a:prstGeom>
                <a:blipFill rotWithShape="1"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9" name="正方形/長方形 108"/>
                <p:cNvSpPr/>
                <p:nvPr/>
              </p:nvSpPr>
              <p:spPr>
                <a:xfrm>
                  <a:off x="5220072" y="3784409"/>
                  <a:ext cx="679930" cy="38517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altLang="ja-JP" b="1" i="1" dirty="0" smtClean="0"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l-GR" altLang="ja-JP" b="1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𝝅</m:t>
                            </m:r>
                          </m:e>
                          <m:sup>
                            <m:r>
                              <a:rPr lang="en-US" altLang="ja-JP" b="1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∓,</m:t>
                            </m:r>
                            <m:r>
                              <a:rPr lang="en-US" altLang="ja-JP" b="1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𝟎</m:t>
                            </m:r>
                          </m:sup>
                        </m:sSup>
                      </m:oMath>
                    </m:oMathPara>
                  </a14:m>
                  <a:endParaRPr lang="ja-JP" altLang="en-US" b="1" dirty="0"/>
                </a:p>
              </p:txBody>
            </p:sp>
          </mc:Choice>
          <mc:Fallback xmlns="">
            <p:sp>
              <p:nvSpPr>
                <p:cNvPr id="22" name="正方形/長方形 2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20072" y="3784409"/>
                  <a:ext cx="679930" cy="385170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0" name="正方形/長方形 109"/>
                <p:cNvSpPr/>
                <p:nvPr/>
              </p:nvSpPr>
              <p:spPr>
                <a:xfrm>
                  <a:off x="5209922" y="4172286"/>
                  <a:ext cx="668708" cy="3755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altLang="ja-JP" b="1" i="1" dirty="0" smtClean="0"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l-GR" altLang="ja-JP" b="1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𝜮</m:t>
                            </m:r>
                          </m:e>
                          <m:sup>
                            <m:r>
                              <a:rPr lang="en-US" altLang="ja-JP" b="1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±,</m:t>
                            </m:r>
                            <m:r>
                              <a:rPr lang="en-US" altLang="ja-JP" b="1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𝟎</m:t>
                            </m:r>
                          </m:sup>
                        </m:sSup>
                      </m:oMath>
                    </m:oMathPara>
                  </a14:m>
                  <a:endParaRPr lang="ja-JP" altLang="en-US" b="1" dirty="0"/>
                </a:p>
              </p:txBody>
            </p:sp>
          </mc:Choice>
          <mc:Fallback xmlns="">
            <p:sp>
              <p:nvSpPr>
                <p:cNvPr id="62" name="正方形/長方形 6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09922" y="4172286"/>
                  <a:ext cx="668708" cy="375552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1" name="正方形/長方形 110"/>
                <p:cNvSpPr/>
                <p:nvPr/>
              </p:nvSpPr>
              <p:spPr>
                <a:xfrm>
                  <a:off x="3434513" y="4213986"/>
                  <a:ext cx="422743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ja-JP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𝑵</m:t>
                        </m:r>
                      </m:oMath>
                    </m:oMathPara>
                  </a14:m>
                  <a:endParaRPr lang="ja-JP" altLang="en-US" b="1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23" name="正方形/長方形 2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34513" y="4213986"/>
                  <a:ext cx="422743" cy="369332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2" name="正方形/長方形 111"/>
                <p:cNvSpPr/>
                <p:nvPr/>
              </p:nvSpPr>
              <p:spPr>
                <a:xfrm>
                  <a:off x="2997129" y="3719222"/>
                  <a:ext cx="422743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ja-JP" b="1" i="1" dirty="0">
                            <a:latin typeface="Cambria Math" panose="02040503050406030204" pitchFamily="18" charset="0"/>
                          </a:rPr>
                          <m:t>𝑵</m:t>
                        </m:r>
                      </m:oMath>
                    </m:oMathPara>
                  </a14:m>
                  <a:endParaRPr lang="ja-JP" altLang="en-US" b="1" dirty="0"/>
                </a:p>
              </p:txBody>
            </p:sp>
          </mc:Choice>
          <mc:Fallback xmlns="">
            <p:sp>
              <p:nvSpPr>
                <p:cNvPr id="64" name="正方形/長方形 6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97129" y="3719222"/>
                  <a:ext cx="422743" cy="369332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13" name="表 11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87549631"/>
                  </p:ext>
                </p:extLst>
              </p:nvPr>
            </p:nvGraphicFramePr>
            <p:xfrm>
              <a:off x="1547664" y="5583697"/>
              <a:ext cx="6096000" cy="1225360"/>
            </p:xfrm>
            <a:graphic>
              <a:graphicData uri="http://schemas.openxmlformats.org/drawingml/2006/table">
                <a:tbl>
                  <a:tblPr firstRow="1" bandRow="1">
                    <a:tableStyleId>{69CF1AB2-1976-4502-BF36-3FF5EA218861}</a:tableStyleId>
                  </a:tblPr>
                  <a:tblGrid>
                    <a:gridCol w="1728192"/>
                    <a:gridCol w="864096"/>
                    <a:gridCol w="1440160"/>
                    <a:gridCol w="2063552"/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400" dirty="0" smtClean="0">
                              <a:latin typeface="Symbol" panose="05050102010706020507" pitchFamily="18" charset="2"/>
                            </a:rPr>
                            <a:t>L</a:t>
                          </a:r>
                          <a:r>
                            <a:rPr kumimoji="1" lang="en-US" altLang="ja-JP" sz="2400" dirty="0" smtClean="0"/>
                            <a:t>(1405)</a:t>
                          </a:r>
                          <a:endParaRPr kumimoji="1" lang="ja-JP" alt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400" dirty="0" smtClean="0"/>
                            <a:t>I = 0</a:t>
                          </a:r>
                          <a:endParaRPr kumimoji="1" lang="ja-JP" alt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400" dirty="0" smtClean="0"/>
                            <a:t>S</a:t>
                          </a:r>
                          <a:r>
                            <a:rPr kumimoji="1" lang="en-US" altLang="ja-JP" sz="2400" baseline="0" dirty="0" smtClean="0"/>
                            <a:t> wave</a:t>
                          </a:r>
                          <a:endParaRPr kumimoji="1" lang="ja-JP" alt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1" lang="en-US" altLang="ja-JP" sz="240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1" lang="ja-JP" altLang="en-US" sz="2400" smtClean="0">
                                        <a:latin typeface="Cambria Math"/>
                                      </a:rPr>
                                      <m:t>𝝅</m:t>
                                    </m:r>
                                  </m:e>
                                  <m:sup>
                                    <m:r>
                                      <a:rPr kumimoji="1" lang="en-US" altLang="ja-JP" sz="2400" smtClean="0">
                                        <a:latin typeface="Cambria Math"/>
                                      </a:rPr>
                                      <m:t>±</m:t>
                                    </m:r>
                                  </m:sup>
                                </m:sSup>
                                <m:sSup>
                                  <m:sSupPr>
                                    <m:ctrlPr>
                                      <a:rPr kumimoji="1" lang="en-US" altLang="ja-JP" sz="240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1" lang="ja-JP" altLang="en-US" sz="2400" smtClean="0">
                                        <a:latin typeface="Cambria Math"/>
                                      </a:rPr>
                                      <m:t>𝚺</m:t>
                                    </m:r>
                                  </m:e>
                                  <m:sup>
                                    <m:r>
                                      <a:rPr kumimoji="1" lang="en-US" altLang="ja-JP" sz="2400" smtClean="0">
                                        <a:latin typeface="Cambria Math"/>
                                      </a:rPr>
                                      <m:t>∓</m:t>
                                    </m:r>
                                  </m:sup>
                                </m:sSup>
                                <m:r>
                                  <a:rPr kumimoji="1" lang="en-US" altLang="ja-JP" sz="2400" smtClean="0">
                                    <a:latin typeface="Cambria Math"/>
                                  </a:rPr>
                                  <m:t>, </m:t>
                                </m:r>
                                <m:sSup>
                                  <m:sSupPr>
                                    <m:ctrlPr>
                                      <a:rPr kumimoji="1" lang="en-US" altLang="ja-JP" sz="240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1" lang="ja-JP" altLang="en-US" sz="2400" smtClean="0">
                                        <a:latin typeface="Cambria Math"/>
                                      </a:rPr>
                                      <m:t>𝝅</m:t>
                                    </m:r>
                                  </m:e>
                                  <m:sup>
                                    <m:r>
                                      <a:rPr kumimoji="1" lang="en-US" altLang="ja-JP" sz="2400" smtClean="0">
                                        <a:latin typeface="Cambria Math"/>
                                      </a:rPr>
                                      <m:t>𝟎</m:t>
                                    </m:r>
                                  </m:sup>
                                </m:sSup>
                                <m:sSup>
                                  <m:sSupPr>
                                    <m:ctrlPr>
                                      <a:rPr kumimoji="1" lang="en-US" altLang="ja-JP" sz="2400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1" lang="ja-JP" altLang="en-US" sz="2400" smtClean="0">
                                        <a:latin typeface="Cambria Math"/>
                                      </a:rPr>
                                      <m:t>𝚺</m:t>
                                    </m:r>
                                  </m:e>
                                  <m:sup>
                                    <m:r>
                                      <a:rPr kumimoji="1" lang="en-US" altLang="ja-JP" sz="2400" smtClean="0">
                                        <a:latin typeface="Cambria Math"/>
                                      </a:rPr>
                                      <m:t>𝟎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kumimoji="1" lang="en-US" altLang="ja-JP" sz="2400" b="1" dirty="0" smtClean="0"/>
                        </a:p>
                      </a:txBody>
                      <a:tcPr/>
                    </a:tc>
                  </a:tr>
                  <a:tr h="373820">
                    <a:tc>
                      <a:txBody>
                        <a:bodyPr/>
                        <a:lstStyle/>
                        <a:p>
                          <a:r>
                            <a:rPr kumimoji="1" lang="en-US" altLang="ja-JP" dirty="0" smtClean="0">
                              <a:latin typeface="Symbol" panose="05050102010706020507" pitchFamily="18" charset="2"/>
                            </a:rPr>
                            <a:t>S</a:t>
                          </a:r>
                          <a:r>
                            <a:rPr kumimoji="1" lang="en-US" altLang="ja-JP" dirty="0" smtClean="0"/>
                            <a:t>(1385)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en-US" altLang="ja-JP" dirty="0" smtClean="0"/>
                            <a:t>I = 1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en-US" altLang="ja-JP" dirty="0" smtClean="0"/>
                            <a:t>P</a:t>
                          </a:r>
                          <a:r>
                            <a:rPr kumimoji="1" lang="en-US" altLang="ja-JP" baseline="0" dirty="0" smtClean="0"/>
                            <a:t> wave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kumimoji="1" lang="en-US" altLang="ja-JP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1" lang="ja-JP" altLang="en-US" smtClean="0">
                                        <a:latin typeface="Cambria Math"/>
                                      </a:rPr>
                                      <m:t>𝝅</m:t>
                                    </m:r>
                                  </m:e>
                                  <m:sup>
                                    <m:r>
                                      <a:rPr kumimoji="1" lang="en-US" altLang="ja-JP" smtClean="0">
                                        <a:latin typeface="Cambria Math"/>
                                      </a:rPr>
                                      <m:t>±</m:t>
                                    </m:r>
                                  </m:sup>
                                </m:sSup>
                                <m:sSup>
                                  <m:sSupPr>
                                    <m:ctrlPr>
                                      <a:rPr kumimoji="1" lang="en-US" altLang="ja-JP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1" lang="ja-JP" altLang="en-US" smtClean="0">
                                        <a:latin typeface="Cambria Math"/>
                                      </a:rPr>
                                      <m:t>𝚺</m:t>
                                    </m:r>
                                  </m:e>
                                  <m:sup>
                                    <m:r>
                                      <a:rPr kumimoji="1" lang="en-US" altLang="ja-JP" smtClean="0">
                                        <a:latin typeface="Cambria Math"/>
                                      </a:rPr>
                                      <m:t>∓</m:t>
                                    </m:r>
                                  </m:sup>
                                </m:sSup>
                                <m:r>
                                  <a:rPr kumimoji="1" lang="en-US" altLang="ja-JP" smtClean="0">
                                    <a:latin typeface="Cambria Math"/>
                                  </a:rPr>
                                  <m:t>, </m:t>
                                </m:r>
                                <m:sSup>
                                  <m:sSupPr>
                                    <m:ctrlPr>
                                      <a:rPr kumimoji="1" lang="en-US" altLang="ja-JP" i="1" smtClean="0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kumimoji="1" lang="ja-JP" altLang="en-US" smtClean="0">
                                        <a:latin typeface="Cambria Math"/>
                                      </a:rPr>
                                      <m:t>𝝅</m:t>
                                    </m:r>
                                  </m:e>
                                  <m:sup>
                                    <m:r>
                                      <a:rPr kumimoji="1" lang="en-US" altLang="ja-JP" smtClean="0">
                                        <a:latin typeface="Cambria Math"/>
                                      </a:rPr>
                                      <m:t>𝟎</m:t>
                                    </m:r>
                                  </m:sup>
                                </m:sSup>
                                <m:r>
                                  <a:rPr kumimoji="1" lang="ja-JP" altLang="en-US" smtClean="0">
                                    <a:latin typeface="Cambria Math"/>
                                  </a:rPr>
                                  <m:t>𝚲</m:t>
                                </m:r>
                              </m:oMath>
                            </m:oMathPara>
                          </a14:m>
                          <a:endParaRPr kumimoji="1" lang="en-US" altLang="ja-JP" b="1" dirty="0" smtClean="0"/>
                        </a:p>
                      </a:txBody>
                      <a:tcPr/>
                    </a:tc>
                  </a:tr>
                  <a:tr h="288032">
                    <a:tc>
                      <a:txBody>
                        <a:bodyPr/>
                        <a:lstStyle/>
                        <a:p>
                          <a:r>
                            <a:rPr kumimoji="1" lang="en-US" altLang="ja-JP" dirty="0" smtClean="0"/>
                            <a:t>Non-resonant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en-US" altLang="ja-JP" dirty="0" smtClean="0"/>
                            <a:t>I = 0,1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en-US" altLang="ja-JP" dirty="0" smtClean="0"/>
                            <a:t>S,P,D,…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kumimoji="1" lang="ja-JP" altLang="en-US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113" name="表 11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87549631"/>
                  </p:ext>
                </p:extLst>
              </p:nvPr>
            </p:nvGraphicFramePr>
            <p:xfrm>
              <a:off x="1547664" y="5583697"/>
              <a:ext cx="6096000" cy="1265683"/>
            </p:xfrm>
            <a:graphic>
              <a:graphicData uri="http://schemas.openxmlformats.org/drawingml/2006/table">
                <a:tbl>
                  <a:tblPr firstRow="1" bandRow="1">
                    <a:tableStyleId>{69CF1AB2-1976-4502-BF36-3FF5EA218861}</a:tableStyleId>
                  </a:tblPr>
                  <a:tblGrid>
                    <a:gridCol w="1728192"/>
                    <a:gridCol w="864096"/>
                    <a:gridCol w="1440160"/>
                    <a:gridCol w="2063552"/>
                  </a:tblGrid>
                  <a:tr h="501206"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400" dirty="0" smtClean="0">
                              <a:latin typeface="Symbol" panose="05050102010706020507" pitchFamily="18" charset="2"/>
                            </a:rPr>
                            <a:t>L</a:t>
                          </a:r>
                          <a:r>
                            <a:rPr kumimoji="1" lang="en-US" altLang="ja-JP" sz="2400" dirty="0" smtClean="0"/>
                            <a:t>(1405)</a:t>
                          </a:r>
                          <a:endParaRPr kumimoji="1" lang="ja-JP" alt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400" dirty="0" smtClean="0"/>
                            <a:t>I = 0</a:t>
                          </a:r>
                          <a:endParaRPr kumimoji="1" lang="ja-JP" alt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400" dirty="0" smtClean="0"/>
                            <a:t>S</a:t>
                          </a:r>
                          <a:r>
                            <a:rPr kumimoji="1" lang="en-US" altLang="ja-JP" sz="2400" baseline="0" dirty="0" smtClean="0"/>
                            <a:t> wave</a:t>
                          </a:r>
                          <a:endParaRPr kumimoji="1" lang="ja-JP" alt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>
                        <a:blipFill rotWithShape="1">
                          <a:blip r:embed="rId10"/>
                          <a:stretch>
                            <a:fillRect l="-195280" t="-12195" b="-173171"/>
                          </a:stretch>
                        </a:blipFill>
                      </a:tcPr>
                    </a:tc>
                  </a:tr>
                  <a:tr h="398717">
                    <a:tc>
                      <a:txBody>
                        <a:bodyPr/>
                        <a:lstStyle/>
                        <a:p>
                          <a:r>
                            <a:rPr kumimoji="1" lang="en-US" altLang="ja-JP" dirty="0" smtClean="0">
                              <a:latin typeface="Symbol" panose="05050102010706020507" pitchFamily="18" charset="2"/>
                            </a:rPr>
                            <a:t>S</a:t>
                          </a:r>
                          <a:r>
                            <a:rPr kumimoji="1" lang="en-US" altLang="ja-JP" dirty="0" smtClean="0"/>
                            <a:t>(1385)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en-US" altLang="ja-JP" dirty="0" smtClean="0"/>
                            <a:t>I = 1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en-US" altLang="ja-JP" dirty="0" smtClean="0"/>
                            <a:t>P</a:t>
                          </a:r>
                          <a:r>
                            <a:rPr kumimoji="1" lang="en-US" altLang="ja-JP" baseline="0" dirty="0" smtClean="0"/>
                            <a:t> wave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>
                        <a:blipFill rotWithShape="1">
                          <a:blip r:embed="rId10"/>
                          <a:stretch>
                            <a:fillRect l="-195280" t="-139394" b="-115152"/>
                          </a:stretch>
                        </a:blipFill>
                      </a:tcPr>
                    </a:tc>
                  </a:tr>
                  <a:tr h="365760">
                    <a:tc>
                      <a:txBody>
                        <a:bodyPr/>
                        <a:lstStyle/>
                        <a:p>
                          <a:r>
                            <a:rPr kumimoji="1" lang="en-US" altLang="ja-JP" dirty="0" smtClean="0"/>
                            <a:t>Non-resonant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en-US" altLang="ja-JP" dirty="0" smtClean="0"/>
                            <a:t>I = 0,1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en-US" altLang="ja-JP" dirty="0" smtClean="0"/>
                            <a:t>S,P,D,…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kumimoji="1" lang="ja-JP" altLang="en-US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sp>
        <p:nvSpPr>
          <p:cNvPr id="115" name="テキスト ボックス 114"/>
          <p:cNvSpPr txBox="1"/>
          <p:nvPr/>
        </p:nvSpPr>
        <p:spPr>
          <a:xfrm>
            <a:off x="-508" y="2456892"/>
            <a:ext cx="87849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>
              <a:buFont typeface="Arial" panose="020B0604020202020204" pitchFamily="34" charset="0"/>
              <a:buChar char="•"/>
            </a:pPr>
            <a:r>
              <a:rPr lang="en-US" altLang="ja-JP" sz="2800" dirty="0" smtClean="0"/>
              <a:t>d(K</a:t>
            </a:r>
            <a:r>
              <a:rPr lang="en-US" altLang="ja-JP" sz="2800" baseline="30000" dirty="0" smtClean="0"/>
              <a:t>-</a:t>
            </a:r>
            <a:r>
              <a:rPr lang="en-US" altLang="ja-JP" sz="2800" dirty="0"/>
              <a:t>,</a:t>
            </a:r>
            <a:r>
              <a:rPr lang="en-US" altLang="ja-JP" sz="2800" dirty="0" smtClean="0"/>
              <a:t>n)</a:t>
            </a:r>
            <a:r>
              <a:rPr lang="en-US" altLang="ja-JP" sz="2800" dirty="0" err="1" smtClean="0">
                <a:latin typeface="Symbol" panose="05050102010706020507" pitchFamily="18" charset="2"/>
              </a:rPr>
              <a:t>pS</a:t>
            </a:r>
            <a:r>
              <a:rPr lang="en-US" altLang="ja-JP" sz="2800" dirty="0" smtClean="0"/>
              <a:t> reactions </a:t>
            </a:r>
            <a:r>
              <a:rPr lang="en-US" altLang="ja-JP" sz="2800" dirty="0"/>
              <a:t>at </a:t>
            </a:r>
            <a:r>
              <a:rPr lang="en-US" altLang="ja-JP" sz="2800" dirty="0">
                <a:latin typeface="Symbol" panose="05050102010706020507" pitchFamily="18" charset="2"/>
              </a:rPr>
              <a:t>q</a:t>
            </a:r>
            <a:r>
              <a:rPr lang="en-US" altLang="ja-JP" sz="2800" baseline="-25000" dirty="0"/>
              <a:t>n</a:t>
            </a:r>
            <a:r>
              <a:rPr lang="en-US" altLang="ja-JP" sz="2800" dirty="0"/>
              <a:t>~0 </a:t>
            </a:r>
            <a:r>
              <a:rPr lang="en-US" altLang="ja-JP" sz="2800" dirty="0" smtClean="0"/>
              <a:t>degree to enhance </a:t>
            </a:r>
            <a:r>
              <a:rPr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S-wave </a:t>
            </a:r>
            <a:r>
              <a:rPr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lang="en-US" altLang="ja-JP" sz="2800" b="1" baseline="30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</a:t>
            </a:r>
            <a:r>
              <a:rPr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r>
              <a:rPr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</a:t>
            </a:r>
            <a:r>
              <a:rPr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sym typeface="Wingdings" panose="05000000000000000000" pitchFamily="2" charset="2"/>
              </a:rPr>
              <a:t>pS</a:t>
            </a:r>
            <a:r>
              <a:rPr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reaction</a:t>
            </a:r>
          </a:p>
        </p:txBody>
      </p:sp>
      <p:sp>
        <p:nvSpPr>
          <p:cNvPr id="114" name="角丸四角形 113"/>
          <p:cNvSpPr/>
          <p:nvPr/>
        </p:nvSpPr>
        <p:spPr>
          <a:xfrm>
            <a:off x="575556" y="925560"/>
            <a:ext cx="8100900" cy="157198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9" name="テキスト ボックス 58"/>
          <p:cNvSpPr txBox="1"/>
          <p:nvPr/>
        </p:nvSpPr>
        <p:spPr>
          <a:xfrm>
            <a:off x="7272300" y="1635187"/>
            <a:ext cx="917239" cy="461665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rgbClr val="7030A0"/>
                </a:solidFill>
              </a:rPr>
              <a:t>Inoue</a:t>
            </a:r>
            <a:endParaRPr kumimoji="1" lang="ja-JP" altLang="en-US" sz="24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5002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/>
          <p:cNvPicPr/>
          <p:nvPr/>
        </p:nvPicPr>
        <p:blipFill>
          <a:blip r:embed="rId2"/>
          <a:stretch/>
        </p:blipFill>
        <p:spPr>
          <a:xfrm>
            <a:off x="109780" y="1157790"/>
            <a:ext cx="6082400" cy="4104228"/>
          </a:xfrm>
          <a:prstGeom prst="rect">
            <a:avLst/>
          </a:prstGeom>
          <a:ln>
            <a:noFill/>
          </a:ln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16</a:t>
            </a:fld>
            <a:endParaRPr kumimoji="1" lang="ja-JP" altLang="en-US"/>
          </a:p>
        </p:txBody>
      </p:sp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I = 0, 1 Mode (</a:t>
            </a:r>
            <a:r>
              <a:rPr lang="en-US" altLang="ja-JP" b="1" dirty="0" err="1">
                <a:latin typeface="Symbol" panose="05050102010706020507" pitchFamily="18" charset="2"/>
              </a:rPr>
              <a:t>p</a:t>
            </a:r>
            <a:r>
              <a:rPr lang="en-US" altLang="ja-JP" b="1" baseline="30000" dirty="0" err="1"/>
              <a:t>±</a:t>
            </a:r>
            <a:r>
              <a:rPr lang="en-US" altLang="ja-JP" b="1" dirty="0" err="1">
                <a:latin typeface="Symbol" panose="05050102010706020507" pitchFamily="18" charset="2"/>
              </a:rPr>
              <a:t>S</a:t>
            </a:r>
            <a:r>
              <a:rPr lang="ja-JP" altLang="en-US" b="1" baseline="30000" dirty="0"/>
              <a:t>∓</a:t>
            </a:r>
            <a:r>
              <a:rPr lang="en-US" altLang="ja-JP" b="1" dirty="0" smtClean="0"/>
              <a:t>)</a:t>
            </a:r>
            <a:endParaRPr kumimoji="1" lang="ja-JP" altLang="en-US" b="1" dirty="0"/>
          </a:p>
        </p:txBody>
      </p:sp>
      <p:sp>
        <p:nvSpPr>
          <p:cNvPr id="92" name="コンテンツ プレースホルダー 2"/>
          <p:cNvSpPr txBox="1">
            <a:spLocks/>
          </p:cNvSpPr>
          <p:nvPr/>
        </p:nvSpPr>
        <p:spPr>
          <a:xfrm>
            <a:off x="457200" y="5445224"/>
            <a:ext cx="8229600" cy="133214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dirty="0"/>
              <a:t>interference </a:t>
            </a:r>
            <a:r>
              <a:rPr lang="en-US" altLang="ja-JP" dirty="0" smtClean="0"/>
              <a:t>between the I = 0 </a:t>
            </a:r>
            <a:r>
              <a:rPr lang="en-US" altLang="ja-JP" dirty="0"/>
              <a:t>and 1 terms of the </a:t>
            </a:r>
            <a:r>
              <a:rPr lang="en-US" altLang="ja-JP" dirty="0" err="1" smtClean="0">
                <a:latin typeface="Symbol" panose="05050102010706020507" pitchFamily="18" charset="2"/>
              </a:rPr>
              <a:t>pS</a:t>
            </a:r>
            <a:r>
              <a:rPr lang="en-US" altLang="ja-JP" i="1" dirty="0" smtClean="0"/>
              <a:t> </a:t>
            </a:r>
            <a:r>
              <a:rPr lang="en-US" altLang="ja-JP" dirty="0"/>
              <a:t>scattering </a:t>
            </a:r>
            <a:r>
              <a:rPr lang="en-US" altLang="ja-JP" dirty="0" smtClean="0"/>
              <a:t>amplitudes is observed</a:t>
            </a:r>
            <a:endParaRPr lang="ja-JP" altLang="en-US" dirty="0"/>
          </a:p>
        </p:txBody>
      </p:sp>
      <p:grpSp>
        <p:nvGrpSpPr>
          <p:cNvPr id="116" name="グループ化 115"/>
          <p:cNvGrpSpPr/>
          <p:nvPr/>
        </p:nvGrpSpPr>
        <p:grpSpPr>
          <a:xfrm>
            <a:off x="5811847" y="1027314"/>
            <a:ext cx="3224649" cy="4165882"/>
            <a:chOff x="72008" y="4617131"/>
            <a:chExt cx="3224649" cy="4165882"/>
          </a:xfrm>
        </p:grpSpPr>
        <p:pic>
          <p:nvPicPr>
            <p:cNvPr id="117" name="Picture 3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000"/>
            <a:stretch/>
          </p:blipFill>
          <p:spPr bwMode="auto">
            <a:xfrm>
              <a:off x="143508" y="6637422"/>
              <a:ext cx="3153149" cy="21455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8" name="テキスト ボックス 117"/>
            <p:cNvSpPr txBox="1"/>
            <p:nvPr/>
          </p:nvSpPr>
          <p:spPr>
            <a:xfrm>
              <a:off x="361543" y="4747607"/>
              <a:ext cx="2656496" cy="13849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lvl="1" algn="ctr"/>
              <a:r>
                <a:rPr lang="en-US" altLang="ja-JP" sz="2400" i="1" dirty="0" smtClean="0"/>
                <a:t>c.f.</a:t>
              </a:r>
            </a:p>
            <a:p>
              <a:pPr marL="0" lvl="1" algn="ctr"/>
              <a:r>
                <a:rPr lang="en-US" altLang="ja-JP" sz="2400" dirty="0" err="1" smtClean="0"/>
                <a:t>Faddeev</a:t>
              </a:r>
              <a:r>
                <a:rPr lang="en-US" altLang="ja-JP" sz="2400" dirty="0" smtClean="0"/>
                <a:t> calc. </a:t>
              </a:r>
              <a:r>
                <a:rPr lang="en-US" altLang="ja-JP" sz="2400" dirty="0"/>
                <a:t>(AGS)</a:t>
              </a:r>
              <a:endParaRPr lang="ja-JP" altLang="en-US" sz="2400" dirty="0"/>
            </a:p>
            <a:p>
              <a:pPr algn="ctr"/>
              <a:r>
                <a:rPr lang="en-US" altLang="ja-JP" dirty="0" err="1" smtClean="0"/>
                <a:t>S.Ohnishi</a:t>
              </a:r>
              <a:r>
                <a:rPr lang="en-US" altLang="ja-JP" dirty="0" smtClean="0"/>
                <a:t> et al.,</a:t>
              </a:r>
            </a:p>
            <a:p>
              <a:pPr algn="ctr"/>
              <a:r>
                <a:rPr lang="en-US" altLang="ja-JP" dirty="0" smtClean="0"/>
                <a:t>PRC93(2016)025207</a:t>
              </a:r>
              <a:endParaRPr kumimoji="1" lang="ja-JP" altLang="en-US" dirty="0"/>
            </a:p>
          </p:txBody>
        </p:sp>
        <p:cxnSp>
          <p:nvCxnSpPr>
            <p:cNvPr id="119" name="直線コネクタ 118"/>
            <p:cNvCxnSpPr/>
            <p:nvPr/>
          </p:nvCxnSpPr>
          <p:spPr>
            <a:xfrm flipV="1">
              <a:off x="2028670" y="6919772"/>
              <a:ext cx="0" cy="135056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1" name="テキスト ボックス 120"/>
            <p:cNvSpPr txBox="1"/>
            <p:nvPr/>
          </p:nvSpPr>
          <p:spPr>
            <a:xfrm>
              <a:off x="1807492" y="6550440"/>
              <a:ext cx="4732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 smtClean="0"/>
                <a:t>K</a:t>
              </a:r>
              <a:r>
                <a:rPr kumimoji="1" lang="en-US" altLang="ja-JP" baseline="30000" dirty="0" smtClean="0"/>
                <a:t>-</a:t>
              </a:r>
              <a:r>
                <a:rPr kumimoji="1" lang="en-US" altLang="ja-JP" dirty="0" smtClean="0"/>
                <a:t>p</a:t>
              </a:r>
              <a:endParaRPr kumimoji="1" lang="ja-JP" altLang="en-US" dirty="0"/>
            </a:p>
          </p:txBody>
        </p:sp>
        <p:sp>
          <p:nvSpPr>
            <p:cNvPr id="123" name="角丸四角形 122"/>
            <p:cNvSpPr/>
            <p:nvPr/>
          </p:nvSpPr>
          <p:spPr>
            <a:xfrm>
              <a:off x="72008" y="4617131"/>
              <a:ext cx="3224649" cy="4165881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4" name="テキスト ボックス 123"/>
            <p:cNvSpPr txBox="1"/>
            <p:nvPr/>
          </p:nvSpPr>
          <p:spPr>
            <a:xfrm>
              <a:off x="307297" y="6079755"/>
              <a:ext cx="271074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000" b="1" i="1" dirty="0" smtClean="0">
                  <a:solidFill>
                    <a:srgbClr val="FF0000"/>
                  </a:solidFill>
                </a:rPr>
                <a:t>w/ angular dependence</a:t>
              </a:r>
              <a:endParaRPr kumimoji="1" lang="ja-JP" altLang="en-US" sz="2000" b="1" i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14" name="Rectangle 5"/>
          <p:cNvSpPr>
            <a:spLocks/>
          </p:cNvSpPr>
          <p:nvPr/>
        </p:nvSpPr>
        <p:spPr bwMode="auto">
          <a:xfrm>
            <a:off x="2339752" y="4021858"/>
            <a:ext cx="2510303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40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grpSp>
        <p:nvGrpSpPr>
          <p:cNvPr id="2" name="グループ化 1"/>
          <p:cNvGrpSpPr/>
          <p:nvPr/>
        </p:nvGrpSpPr>
        <p:grpSpPr>
          <a:xfrm>
            <a:off x="71500" y="872715"/>
            <a:ext cx="3435448" cy="864096"/>
            <a:chOff x="1809750" y="2399580"/>
            <a:chExt cx="5562697" cy="1399147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6089"/>
            <a:stretch/>
          </p:blipFill>
          <p:spPr bwMode="auto">
            <a:xfrm>
              <a:off x="1809750" y="3126872"/>
              <a:ext cx="5524500" cy="6718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2513"/>
            <a:stretch/>
          </p:blipFill>
          <p:spPr bwMode="auto">
            <a:xfrm>
              <a:off x="1847947" y="2399580"/>
              <a:ext cx="5524500" cy="7426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正方形/長方形 4"/>
          <p:cNvSpPr/>
          <p:nvPr/>
        </p:nvSpPr>
        <p:spPr>
          <a:xfrm>
            <a:off x="81558" y="872716"/>
            <a:ext cx="3401800" cy="88807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7403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17</a:t>
            </a:fld>
            <a:endParaRPr kumimoji="1" lang="ja-JP" altLang="en-US"/>
          </a:p>
        </p:txBody>
      </p:sp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1368152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Comparison between </a:t>
            </a:r>
            <a:br>
              <a:rPr lang="en-US" altLang="ja-JP" b="1" dirty="0" smtClean="0"/>
            </a:br>
            <a:r>
              <a:rPr lang="en-US" altLang="ja-JP" b="1" dirty="0"/>
              <a:t>I = 0, 1 (</a:t>
            </a:r>
            <a:r>
              <a:rPr lang="en-US" altLang="ja-JP" b="1" dirty="0" err="1">
                <a:latin typeface="Symbol" panose="05050102010706020507" pitchFamily="18" charset="2"/>
              </a:rPr>
              <a:t>p</a:t>
            </a:r>
            <a:r>
              <a:rPr lang="en-US" altLang="ja-JP" b="1" baseline="30000" dirty="0" err="1"/>
              <a:t>±</a:t>
            </a:r>
            <a:r>
              <a:rPr lang="en-US" altLang="ja-JP" b="1" dirty="0" err="1">
                <a:latin typeface="Symbol" panose="05050102010706020507" pitchFamily="18" charset="2"/>
              </a:rPr>
              <a:t>S</a:t>
            </a:r>
            <a:r>
              <a:rPr lang="ja-JP" altLang="en-US" b="1" baseline="30000" dirty="0"/>
              <a:t>∓</a:t>
            </a:r>
            <a:r>
              <a:rPr lang="en-US" altLang="ja-JP" b="1" dirty="0" smtClean="0"/>
              <a:t>) &amp; I = 1 (</a:t>
            </a:r>
            <a:r>
              <a:rPr lang="en-US" altLang="ja-JP" b="1" dirty="0" smtClean="0">
                <a:latin typeface="Symbol" panose="05050102010706020507" pitchFamily="18" charset="2"/>
              </a:rPr>
              <a:t>p</a:t>
            </a:r>
            <a:r>
              <a:rPr lang="en-US" altLang="ja-JP" b="1" baseline="30000" dirty="0" smtClean="0"/>
              <a:t>-</a:t>
            </a:r>
            <a:r>
              <a:rPr lang="en-US" altLang="ja-JP" b="1" dirty="0" smtClean="0">
                <a:latin typeface="Symbol" panose="05050102010706020507" pitchFamily="18" charset="2"/>
              </a:rPr>
              <a:t>S</a:t>
            </a:r>
            <a:r>
              <a:rPr lang="en-US" altLang="ja-JP" b="1" baseline="30000" dirty="0" smtClean="0"/>
              <a:t>0</a:t>
            </a:r>
            <a:r>
              <a:rPr lang="en-US" altLang="ja-JP" b="1" dirty="0" smtClean="0"/>
              <a:t>)</a:t>
            </a:r>
            <a:endParaRPr kumimoji="1" lang="ja-JP" altLang="en-US" b="1" dirty="0"/>
          </a:p>
        </p:txBody>
      </p:sp>
      <p:sp>
        <p:nvSpPr>
          <p:cNvPr id="92" name="コンテンツ プレースホルダー 2"/>
          <p:cNvSpPr txBox="1">
            <a:spLocks/>
          </p:cNvSpPr>
          <p:nvPr/>
        </p:nvSpPr>
        <p:spPr>
          <a:xfrm>
            <a:off x="1249288" y="5625244"/>
            <a:ext cx="6635080" cy="118813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dirty="0" smtClean="0"/>
              <a:t>I </a:t>
            </a:r>
            <a:r>
              <a:rPr lang="en-US" altLang="ja-JP" dirty="0"/>
              <a:t>= 0 </a:t>
            </a:r>
            <a:r>
              <a:rPr lang="en-US" altLang="ja-JP" dirty="0" smtClean="0"/>
              <a:t>dominant </a:t>
            </a:r>
            <a:r>
              <a:rPr lang="en-US" altLang="ja-JP" dirty="0"/>
              <a:t>below the threshold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|T</a:t>
            </a:r>
            <a:r>
              <a:rPr lang="en-US" altLang="ja-JP" baseline="30000" dirty="0" smtClean="0"/>
              <a:t>(0)</a:t>
            </a:r>
            <a:r>
              <a:rPr lang="en-US" altLang="ja-JP" dirty="0" smtClean="0"/>
              <a:t>|</a:t>
            </a:r>
            <a:r>
              <a:rPr lang="en-US" altLang="ja-JP" baseline="30000" dirty="0" smtClean="0"/>
              <a:t>2</a:t>
            </a:r>
            <a:r>
              <a:rPr lang="en-US" altLang="ja-JP" dirty="0" smtClean="0"/>
              <a:t>/|T</a:t>
            </a:r>
            <a:r>
              <a:rPr lang="en-US" altLang="ja-JP" baseline="30000" dirty="0" smtClean="0"/>
              <a:t>(1)</a:t>
            </a:r>
            <a:r>
              <a:rPr lang="en-US" altLang="ja-JP" dirty="0" smtClean="0"/>
              <a:t>|</a:t>
            </a:r>
            <a:r>
              <a:rPr lang="en-US" altLang="ja-JP" baseline="30000" dirty="0" smtClean="0"/>
              <a:t>2</a:t>
            </a:r>
            <a:r>
              <a:rPr lang="en-US" altLang="ja-JP" dirty="0" smtClean="0"/>
              <a:t> ~ 100</a:t>
            </a:r>
            <a:endParaRPr lang="ja-JP" altLang="en-US" dirty="0"/>
          </a:p>
        </p:txBody>
      </p:sp>
      <p:pic>
        <p:nvPicPr>
          <p:cNvPr id="6" name="図 5"/>
          <p:cNvPicPr/>
          <p:nvPr/>
        </p:nvPicPr>
        <p:blipFill>
          <a:blip r:embed="rId4"/>
          <a:stretch/>
        </p:blipFill>
        <p:spPr>
          <a:xfrm>
            <a:off x="1571976" y="1556792"/>
            <a:ext cx="5952352" cy="4115188"/>
          </a:xfrm>
          <a:prstGeom prst="rect">
            <a:avLst/>
          </a:prstGeom>
          <a:ln>
            <a:noFill/>
          </a:ln>
        </p:spPr>
      </p:pic>
      <p:sp>
        <p:nvSpPr>
          <p:cNvPr id="7" name="Rectangle 5"/>
          <p:cNvSpPr>
            <a:spLocks/>
          </p:cNvSpPr>
          <p:nvPr/>
        </p:nvSpPr>
        <p:spPr bwMode="auto">
          <a:xfrm>
            <a:off x="2555776" y="1553307"/>
            <a:ext cx="2510303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40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graphicFrame>
        <p:nvGraphicFramePr>
          <p:cNvPr id="5" name="オブジェクト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8034954"/>
              </p:ext>
            </p:extLst>
          </p:nvPr>
        </p:nvGraphicFramePr>
        <p:xfrm>
          <a:off x="6174178" y="1628800"/>
          <a:ext cx="2898322" cy="1008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3" name="数式" r:id="rId5" imgW="2336760" imgH="812520" progId="Equation.3">
                  <p:embed/>
                </p:oleObj>
              </mc:Choice>
              <mc:Fallback>
                <p:oleObj name="数式" r:id="rId5" imgW="2336760" imgH="81252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174178" y="1628800"/>
                        <a:ext cx="2898322" cy="100811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正方形/長方形 10"/>
          <p:cNvSpPr/>
          <p:nvPr/>
        </p:nvSpPr>
        <p:spPr>
          <a:xfrm>
            <a:off x="6156176" y="1628800"/>
            <a:ext cx="2889032" cy="10081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4333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18</a:t>
            </a:fld>
            <a:endParaRPr kumimoji="1" lang="ja-JP" altLang="en-US"/>
          </a:p>
        </p:txBody>
      </p:sp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I = 0 Mode (</a:t>
            </a:r>
            <a:r>
              <a:rPr lang="en-US" altLang="ja-JP" b="1" dirty="0" smtClean="0">
                <a:latin typeface="Symbol" panose="05050102010706020507" pitchFamily="18" charset="2"/>
              </a:rPr>
              <a:t>p</a:t>
            </a:r>
            <a:r>
              <a:rPr lang="en-US" altLang="ja-JP" b="1" baseline="30000" dirty="0" smtClean="0"/>
              <a:t>0</a:t>
            </a:r>
            <a:r>
              <a:rPr lang="en-US" altLang="ja-JP" b="1" dirty="0" smtClean="0">
                <a:latin typeface="Symbol" panose="05050102010706020507" pitchFamily="18" charset="2"/>
              </a:rPr>
              <a:t>S</a:t>
            </a:r>
            <a:r>
              <a:rPr lang="en-US" altLang="ja-JP" b="1" baseline="30000" dirty="0" smtClean="0"/>
              <a:t>0</a:t>
            </a:r>
            <a:r>
              <a:rPr lang="en-US" altLang="ja-JP" b="1" dirty="0" smtClean="0"/>
              <a:t>)</a:t>
            </a:r>
            <a:endParaRPr kumimoji="1" lang="ja-JP" altLang="en-US" b="1" dirty="0"/>
          </a:p>
        </p:txBody>
      </p:sp>
      <p:sp>
        <p:nvSpPr>
          <p:cNvPr id="92" name="コンテンツ プレースホルダー 2"/>
          <p:cNvSpPr txBox="1">
            <a:spLocks/>
          </p:cNvSpPr>
          <p:nvPr/>
        </p:nvSpPr>
        <p:spPr>
          <a:xfrm>
            <a:off x="457200" y="4905164"/>
            <a:ext cx="8229600" cy="176419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dirty="0" smtClean="0"/>
              <a:t>The pure I = 0 channel is observed</a:t>
            </a:r>
          </a:p>
          <a:p>
            <a:r>
              <a:rPr lang="en-US" altLang="ja-JP" dirty="0" smtClean="0"/>
              <a:t>For further statistics:</a:t>
            </a:r>
          </a:p>
          <a:p>
            <a:pPr lvl="1"/>
            <a:r>
              <a:rPr lang="en-US" altLang="ja-JP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E31-2</a:t>
            </a:r>
            <a:r>
              <a:rPr lang="en-US" altLang="ja-JP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nd</a:t>
            </a:r>
            <a:r>
              <a:rPr lang="en-US" altLang="ja-JP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will be performed in May-Jun. 2017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6385" y="1016732"/>
            <a:ext cx="5835935" cy="3895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7258" y="1479800"/>
            <a:ext cx="2702834" cy="813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正方形/長方形 6"/>
          <p:cNvSpPr/>
          <p:nvPr/>
        </p:nvSpPr>
        <p:spPr>
          <a:xfrm>
            <a:off x="2663788" y="1557258"/>
            <a:ext cx="2808312" cy="64760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" name="Rectangle 5"/>
          <p:cNvSpPr>
            <a:spLocks/>
          </p:cNvSpPr>
          <p:nvPr/>
        </p:nvSpPr>
        <p:spPr bwMode="auto">
          <a:xfrm>
            <a:off x="4427984" y="3857563"/>
            <a:ext cx="2510303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40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</p:spTree>
    <p:extLst>
      <p:ext uri="{BB962C8B-B14F-4D97-AF65-F5344CB8AC3E}">
        <p14:creationId xmlns:p14="http://schemas.microsoft.com/office/powerpoint/2010/main" val="4032541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132856"/>
            <a:ext cx="8229600" cy="2592288"/>
          </a:xfrm>
        </p:spPr>
        <p:txBody>
          <a:bodyPr>
            <a:normAutofit/>
          </a:bodyPr>
          <a:lstStyle/>
          <a:p>
            <a:pPr marL="914400" indent="-914400">
              <a:buFont typeface="+mj-ea"/>
              <a:buAutoNum type="circleNumDbPlain" startAt="3"/>
            </a:pPr>
            <a:r>
              <a:rPr kumimoji="1" lang="en-US" altLang="ja-JP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Kaonic-Nuclei Searches</a:t>
            </a:r>
            <a:endParaRPr kumimoji="1" lang="ja-JP" alt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19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0399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グループ化 15"/>
          <p:cNvGrpSpPr/>
          <p:nvPr/>
        </p:nvGrpSpPr>
        <p:grpSpPr>
          <a:xfrm>
            <a:off x="4935953" y="3588039"/>
            <a:ext cx="4028535" cy="2253229"/>
            <a:chOff x="-62115" y="2766646"/>
            <a:chExt cx="4883784" cy="2731584"/>
          </a:xfrm>
        </p:grpSpPr>
        <p:pic>
          <p:nvPicPr>
            <p:cNvPr id="17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598349" y="2766646"/>
              <a:ext cx="3223320" cy="27315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8" name="Picture 16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-62115" y="2790092"/>
              <a:ext cx="1447375" cy="26861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391"/>
          <a:stretch/>
        </p:blipFill>
        <p:spPr bwMode="auto">
          <a:xfrm>
            <a:off x="0" y="3248980"/>
            <a:ext cx="4968552" cy="3265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/>
              <a:t>Kaonic Nuclei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20</a:t>
            </a:fld>
            <a:endParaRPr kumimoji="1" lang="ja-JP" altLang="en-US"/>
          </a:p>
        </p:txBody>
      </p:sp>
      <p:sp>
        <p:nvSpPr>
          <p:cNvPr id="15" name="コンテンツ プレースホルダー 2"/>
          <p:cNvSpPr txBox="1">
            <a:spLocks/>
          </p:cNvSpPr>
          <p:nvPr/>
        </p:nvSpPr>
        <p:spPr>
          <a:xfrm>
            <a:off x="-508" y="1016732"/>
            <a:ext cx="5040560" cy="23402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l"/>
            </a:pPr>
            <a:r>
              <a:rPr lang="en-US" altLang="ja-JP" sz="2800" b="1" dirty="0"/>
              <a:t>Bound states of nucleus and anti-kaon</a:t>
            </a:r>
          </a:p>
          <a:p>
            <a:pPr>
              <a:buFont typeface="Wingdings" panose="05000000000000000000" pitchFamily="2" charset="2"/>
              <a:buChar char="l"/>
            </a:pPr>
            <a:r>
              <a:rPr lang="en-US" altLang="ja-JP" sz="2800" dirty="0"/>
              <a:t>Predicted as a consequence of </a:t>
            </a:r>
            <a:r>
              <a:rPr lang="en-US" altLang="ja-JP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attractive </a:t>
            </a:r>
            <a:r>
              <a:rPr lang="en-US" altLang="ja-JP" sz="2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lang="en-US" altLang="ja-JP" sz="2800" b="1" baseline="300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</a:t>
            </a:r>
            <a:r>
              <a:rPr lang="en-US" altLang="ja-JP" sz="2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r>
              <a:rPr lang="en-US" altLang="ja-JP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interaction in </a:t>
            </a:r>
            <a:r>
              <a:rPr lang="en-US" altLang="ja-JP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I=0</a:t>
            </a:r>
            <a:endParaRPr lang="en-US" altLang="ja-JP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3" name="直線コネクタ 12"/>
          <p:cNvCxnSpPr/>
          <p:nvPr/>
        </p:nvCxnSpPr>
        <p:spPr>
          <a:xfrm flipV="1">
            <a:off x="3852428" y="4329100"/>
            <a:ext cx="0" cy="1368152"/>
          </a:xfrm>
          <a:prstGeom prst="line">
            <a:avLst/>
          </a:prstGeom>
          <a:ln w="38100">
            <a:solidFill>
              <a:schemeClr val="tx1"/>
            </a:solidFill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テキスト ボックス 23"/>
          <p:cNvSpPr txBox="1"/>
          <p:nvPr/>
        </p:nvSpPr>
        <p:spPr>
          <a:xfrm>
            <a:off x="3528392" y="4062554"/>
            <a:ext cx="6206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kumimoji="1" lang="en-US" altLang="ja-JP" sz="1600" b="1" i="1" baseline="30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</a:t>
            </a:r>
            <a:r>
              <a:rPr kumimoji="1" lang="en-US" altLang="ja-JP" sz="16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endParaRPr kumimoji="1" lang="ja-JP" altLang="en-US" sz="1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角丸四角形 20"/>
          <p:cNvSpPr/>
          <p:nvPr/>
        </p:nvSpPr>
        <p:spPr>
          <a:xfrm>
            <a:off x="1583668" y="4478463"/>
            <a:ext cx="2196244" cy="1146781"/>
          </a:xfrm>
          <a:prstGeom prst="roundRect">
            <a:avLst/>
          </a:prstGeom>
          <a:solidFill>
            <a:srgbClr val="00B050">
              <a:alpha val="50000"/>
            </a:srgbClr>
          </a:solidFill>
          <a:ln>
            <a:noFill/>
          </a:ln>
          <a:effectLst>
            <a:glow rad="228600">
              <a:srgbClr val="00B050">
                <a:alpha val="40000"/>
              </a:srgbClr>
            </a:glow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871700" y="4190431"/>
            <a:ext cx="867545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500" b="1" dirty="0" smtClean="0">
                <a:solidFill>
                  <a:schemeClr val="bg1"/>
                </a:solidFill>
              </a:rPr>
              <a:t>?</a:t>
            </a:r>
            <a:endParaRPr kumimoji="1" lang="ja-JP" altLang="en-US" sz="11500" b="1" dirty="0">
              <a:solidFill>
                <a:schemeClr val="bg1"/>
              </a:solidFill>
            </a:endParaRPr>
          </a:p>
        </p:txBody>
      </p:sp>
      <p:pic>
        <p:nvPicPr>
          <p:cNvPr id="6" name="Picture 2" descr="C:\Users\sakuma\Desktop\図2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0035" y="1705028"/>
            <a:ext cx="2605052" cy="1329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テキスト ボックス 6"/>
          <p:cNvSpPr txBox="1"/>
          <p:nvPr/>
        </p:nvSpPr>
        <p:spPr>
          <a:xfrm>
            <a:off x="5027272" y="1340768"/>
            <a:ext cx="34877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the simplest kaonic nuclei</a:t>
            </a:r>
            <a:r>
              <a:rPr lang="en-US" altLang="ja-JP" sz="2400" dirty="0" smtClean="0"/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テキスト ボックス 38"/>
              <p:cNvSpPr txBox="1"/>
              <p:nvPr/>
            </p:nvSpPr>
            <p:spPr>
              <a:xfrm>
                <a:off x="5840088" y="2780928"/>
                <a:ext cx="1828256" cy="6685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2000" b="0" i="1" smtClean="0">
                          <a:latin typeface="Cambria Math"/>
                        </a:rPr>
                        <m:t>𝐼</m:t>
                      </m:r>
                      <m:r>
                        <a:rPr kumimoji="1" lang="en-US" altLang="ja-JP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ja-JP" sz="20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ja-JP" sz="20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altLang="ja-JP" sz="2000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kumimoji="1" lang="en-US" altLang="ja-JP" sz="2000" b="0" i="1" smtClean="0">
                          <a:latin typeface="Cambria Math"/>
                        </a:rPr>
                        <m:t>, </m:t>
                      </m:r>
                      <m:sSup>
                        <m:sSupPr>
                          <m:ctrlPr>
                            <a:rPr kumimoji="1" lang="en-US" altLang="ja-JP" sz="200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kumimoji="1" lang="en-US" altLang="ja-JP" sz="2000" b="0" i="1" smtClean="0">
                              <a:latin typeface="Cambria Math"/>
                            </a:rPr>
                            <m:t>𝐽</m:t>
                          </m:r>
                        </m:e>
                        <m:sup>
                          <m:r>
                            <a:rPr kumimoji="1" lang="en-US" altLang="ja-JP" sz="2000" b="0" i="1" smtClean="0">
                              <a:latin typeface="Cambria Math"/>
                            </a:rPr>
                            <m:t>𝑃</m:t>
                          </m:r>
                        </m:sup>
                      </m:sSup>
                      <m:r>
                        <a:rPr kumimoji="1" lang="en-US" altLang="ja-JP" sz="20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kumimoji="1" lang="en-US" altLang="ja-JP" sz="20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kumimoji="1" lang="en-US" altLang="ja-JP" sz="2000" b="0" i="1" smtClean="0">
                              <a:latin typeface="Cambria Math"/>
                            </a:rPr>
                            <m:t>0</m:t>
                          </m:r>
                        </m:e>
                        <m:sup>
                          <m:r>
                            <a:rPr kumimoji="1" lang="en-US" altLang="ja-JP" sz="2000" b="0" i="1" smtClean="0">
                              <a:latin typeface="Cambria Math"/>
                            </a:rPr>
                            <m:t>−</m:t>
                          </m:r>
                        </m:sup>
                      </m:sSup>
                    </m:oMath>
                  </m:oMathPara>
                </a14:m>
                <a:endParaRPr kumimoji="1" lang="ja-JP" altLang="en-US" sz="2000" dirty="0"/>
              </a:p>
            </p:txBody>
          </p:sp>
        </mc:Choice>
        <mc:Fallback xmlns="">
          <p:sp>
            <p:nvSpPr>
              <p:cNvPr id="39" name="テキスト ボックス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0088" y="2780928"/>
                <a:ext cx="1828256" cy="668516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 Box 5"/>
          <p:cNvSpPr txBox="1">
            <a:spLocks noChangeArrowheads="1"/>
          </p:cNvSpPr>
          <p:nvPr/>
        </p:nvSpPr>
        <p:spPr bwMode="auto">
          <a:xfrm>
            <a:off x="4896036" y="5913276"/>
            <a:ext cx="4267578" cy="36933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ja-JP" dirty="0" err="1"/>
              <a:t>Y.Akaishi</a:t>
            </a:r>
            <a:r>
              <a:rPr lang="en-US" altLang="ja-JP" dirty="0"/>
              <a:t> &amp; </a:t>
            </a:r>
            <a:r>
              <a:rPr lang="en-US" altLang="ja-JP" dirty="0" err="1"/>
              <a:t>T.Yamazaki</a:t>
            </a:r>
            <a:r>
              <a:rPr lang="en-US" altLang="ja-JP" dirty="0"/>
              <a:t>, </a:t>
            </a:r>
            <a:r>
              <a:rPr lang="en-US" altLang="ja-JP" dirty="0" smtClean="0"/>
              <a:t>PLB535, 70(2002).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959243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/>
              <a:t>Theoretical Calculations on </a:t>
            </a:r>
            <a:r>
              <a:rPr kumimoji="1" lang="en-US" altLang="ja-JP" b="1" dirty="0" err="1" smtClean="0"/>
              <a:t>K</a:t>
            </a:r>
            <a:r>
              <a:rPr kumimoji="1" lang="en-US" altLang="ja-JP" b="1" baseline="30000" dirty="0" err="1" smtClean="0"/>
              <a:t>bar</a:t>
            </a:r>
            <a:r>
              <a:rPr kumimoji="1" lang="en-US" altLang="ja-JP" b="1" dirty="0" err="1" smtClean="0"/>
              <a:t>NN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21</a:t>
            </a:fld>
            <a:endParaRPr kumimoji="1" lang="ja-JP" altLang="en-US"/>
          </a:p>
        </p:txBody>
      </p:sp>
      <p:graphicFrame>
        <p:nvGraphicFramePr>
          <p:cNvPr id="3" name="表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6310702"/>
              </p:ext>
            </p:extLst>
          </p:nvPr>
        </p:nvGraphicFramePr>
        <p:xfrm>
          <a:off x="89500" y="1016732"/>
          <a:ext cx="8965000" cy="28041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120625"/>
                <a:gridCol w="1120625"/>
                <a:gridCol w="1120625"/>
                <a:gridCol w="1120625"/>
                <a:gridCol w="1120625"/>
                <a:gridCol w="1003611"/>
                <a:gridCol w="1368152"/>
                <a:gridCol w="99011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 err="1" smtClean="0">
                          <a:solidFill>
                            <a:schemeClr val="tx1"/>
                          </a:solidFill>
                        </a:rPr>
                        <a:t>K</a:t>
                      </a:r>
                      <a:r>
                        <a:rPr kumimoji="1" lang="en-US" altLang="ja-JP" sz="2000" baseline="30000" dirty="0" err="1" smtClean="0">
                          <a:solidFill>
                            <a:schemeClr val="tx1"/>
                          </a:solidFill>
                        </a:rPr>
                        <a:t>bar</a:t>
                      </a:r>
                      <a:r>
                        <a:rPr kumimoji="1" lang="en-US" altLang="ja-JP" sz="2000" dirty="0" err="1" smtClean="0">
                          <a:solidFill>
                            <a:schemeClr val="tx1"/>
                          </a:solidFill>
                        </a:rPr>
                        <a:t>N</a:t>
                      </a:r>
                      <a:r>
                        <a:rPr kumimoji="1" lang="en-US" altLang="ja-JP" sz="2000" baseline="0" dirty="0" smtClean="0">
                          <a:solidFill>
                            <a:schemeClr val="tx1"/>
                          </a:solidFill>
                        </a:rPr>
                        <a:t> int.</a:t>
                      </a:r>
                      <a:endParaRPr kumimoji="1" lang="ja-JP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 smtClean="0"/>
                        <a:t>Chiral SU(3)</a:t>
                      </a:r>
                      <a:endParaRPr kumimoji="1" lang="en-US" altLang="ja-JP" sz="2000" baseline="0" dirty="0" smtClean="0"/>
                    </a:p>
                    <a:p>
                      <a:pPr algn="ctr"/>
                      <a:r>
                        <a:rPr kumimoji="1" lang="en-US" altLang="ja-JP" sz="2000" baseline="0" dirty="0" smtClean="0"/>
                        <a:t>(</a:t>
                      </a:r>
                      <a:r>
                        <a:rPr kumimoji="1" lang="en-US" altLang="ja-JP" sz="2000" dirty="0" smtClean="0"/>
                        <a:t>energy dependent)</a:t>
                      </a:r>
                      <a:endParaRPr kumimoji="1" lang="ja-JP" altLang="en-US" sz="2000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 smtClean="0"/>
                        <a:t>Phenomenological</a:t>
                      </a:r>
                    </a:p>
                    <a:p>
                      <a:pPr algn="ctr"/>
                      <a:r>
                        <a:rPr kumimoji="1" lang="en-US" altLang="ja-JP" sz="2000" dirty="0" smtClean="0"/>
                        <a:t>(energy independent)</a:t>
                      </a:r>
                      <a:endParaRPr kumimoji="1" lang="ja-JP" altLang="en-US" sz="20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</a:tr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 smtClean="0"/>
                        <a:t>Method</a:t>
                      </a:r>
                      <a:endParaRPr kumimoji="1" lang="ja-JP" altLang="en-US" sz="20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 err="1" smtClean="0"/>
                        <a:t>Variational</a:t>
                      </a:r>
                      <a:endParaRPr kumimoji="1" lang="ja-JP" altLang="en-US" sz="2000" b="1" dirty="0"/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 err="1" smtClean="0"/>
                        <a:t>Faddeev</a:t>
                      </a:r>
                      <a:endParaRPr kumimoji="1" lang="ja-JP" altLang="en-US" sz="2000" b="1" dirty="0"/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 err="1" smtClean="0"/>
                        <a:t>Variational</a:t>
                      </a:r>
                      <a:endParaRPr kumimoji="1" lang="ja-JP" altLang="en-US" sz="2000" b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 err="1" smtClean="0"/>
                        <a:t>Faddeev</a:t>
                      </a:r>
                      <a:endParaRPr kumimoji="1" lang="ja-JP" altLang="en-US" sz="2000" b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/>
                </a:tc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2000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 err="1" smtClean="0"/>
                        <a:t>Barnea</a:t>
                      </a:r>
                      <a:r>
                        <a:rPr kumimoji="1" lang="en-US" altLang="ja-JP" sz="1800" dirty="0" smtClean="0"/>
                        <a:t>, Gal, </a:t>
                      </a:r>
                      <a:r>
                        <a:rPr kumimoji="1" lang="en-US" altLang="ja-JP" sz="1800" dirty="0" err="1" smtClean="0"/>
                        <a:t>Liverts</a:t>
                      </a:r>
                      <a:endParaRPr kumimoji="1" lang="ja-JP" altLang="en-US" sz="18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 smtClean="0"/>
                        <a:t>Dote, </a:t>
                      </a:r>
                      <a:r>
                        <a:rPr kumimoji="1" lang="en-US" altLang="ja-JP" sz="1800" dirty="0" err="1" smtClean="0"/>
                        <a:t>Hyodo</a:t>
                      </a:r>
                      <a:r>
                        <a:rPr kumimoji="1" lang="en-US" altLang="ja-JP" sz="1800" dirty="0" smtClean="0"/>
                        <a:t>, Weise</a:t>
                      </a:r>
                      <a:endParaRPr kumimoji="1" lang="ja-JP" altLang="en-US" sz="18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 smtClean="0"/>
                        <a:t>Ikeda, </a:t>
                      </a:r>
                      <a:r>
                        <a:rPr kumimoji="1" lang="en-US" altLang="ja-JP" sz="1800" dirty="0" err="1" smtClean="0"/>
                        <a:t>Kamano</a:t>
                      </a:r>
                      <a:r>
                        <a:rPr kumimoji="1" lang="en-US" altLang="ja-JP" sz="1800" dirty="0" smtClean="0"/>
                        <a:t>, Sato</a:t>
                      </a:r>
                      <a:endParaRPr kumimoji="1" lang="ja-JP" altLang="en-US" sz="1800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 smtClean="0"/>
                        <a:t>Yamazaki, Akaishi</a:t>
                      </a:r>
                      <a:endParaRPr kumimoji="1" lang="ja-JP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 err="1" smtClean="0"/>
                        <a:t>Wyceck</a:t>
                      </a:r>
                      <a:r>
                        <a:rPr kumimoji="1" lang="en-US" altLang="ja-JP" sz="1800" dirty="0" smtClean="0"/>
                        <a:t>, Green</a:t>
                      </a:r>
                      <a:endParaRPr kumimoji="1" lang="ja-JP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 smtClean="0"/>
                        <a:t>Shevchenko, Gal, Mares</a:t>
                      </a:r>
                      <a:endParaRPr kumimoji="1" lang="ja-JP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 smtClean="0"/>
                        <a:t>Ikeda, Sato</a:t>
                      </a:r>
                      <a:endParaRPr kumimoji="1" lang="ja-JP" altLang="en-US" sz="18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 smtClean="0"/>
                        <a:t>B</a:t>
                      </a:r>
                      <a:r>
                        <a:rPr kumimoji="1" lang="en-US" altLang="ja-JP" sz="2000" b="1" baseline="0" dirty="0" smtClean="0"/>
                        <a:t> (MeV)</a:t>
                      </a:r>
                      <a:endParaRPr kumimoji="1" lang="ja-JP" altLang="en-US" sz="2000" b="1" dirty="0"/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 smtClean="0"/>
                        <a:t>16</a:t>
                      </a:r>
                      <a:endParaRPr kumimoji="1" lang="ja-JP" altLang="en-US" sz="2000" b="1" dirty="0"/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 smtClean="0"/>
                        <a:t>17-23</a:t>
                      </a:r>
                      <a:endParaRPr kumimoji="1" lang="ja-JP" altLang="en-US" sz="2000" b="1" dirty="0"/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 smtClean="0"/>
                        <a:t>9-16</a:t>
                      </a:r>
                      <a:endParaRPr kumimoji="1" lang="ja-JP" altLang="en-US" sz="2000" b="1" dirty="0"/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 smtClean="0"/>
                        <a:t>48</a:t>
                      </a:r>
                      <a:endParaRPr kumimoji="1" lang="ja-JP" alt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 smtClean="0"/>
                        <a:t>40-80</a:t>
                      </a:r>
                      <a:endParaRPr kumimoji="1" lang="ja-JP" alt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 smtClean="0"/>
                        <a:t>50-70</a:t>
                      </a:r>
                      <a:endParaRPr kumimoji="1" lang="ja-JP" alt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 smtClean="0"/>
                        <a:t>60-95</a:t>
                      </a:r>
                      <a:endParaRPr kumimoji="1" lang="ja-JP" altLang="en-US" sz="2000" b="1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 smtClean="0">
                          <a:latin typeface="Symbol" panose="05050102010706020507" pitchFamily="18" charset="2"/>
                        </a:rPr>
                        <a:t>G</a:t>
                      </a:r>
                      <a:r>
                        <a:rPr kumimoji="1" lang="en-US" altLang="ja-JP" sz="2000" b="1" dirty="0" smtClean="0"/>
                        <a:t> (MeV)</a:t>
                      </a:r>
                      <a:endParaRPr kumimoji="1" lang="ja-JP" altLang="en-US" sz="2000" b="1" dirty="0"/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 smtClean="0"/>
                        <a:t>41</a:t>
                      </a:r>
                      <a:endParaRPr kumimoji="1" lang="ja-JP" altLang="en-US" sz="2000" b="1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 smtClean="0"/>
                        <a:t>40-70</a:t>
                      </a:r>
                      <a:endParaRPr kumimoji="1" lang="ja-JP" altLang="en-US" sz="2000" b="1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 smtClean="0"/>
                        <a:t>34-46</a:t>
                      </a:r>
                      <a:endParaRPr kumimoji="1" lang="ja-JP" altLang="en-US" sz="2000" b="1" dirty="0"/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 smtClean="0"/>
                        <a:t>61</a:t>
                      </a:r>
                      <a:endParaRPr kumimoji="1" lang="ja-JP" alt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 smtClean="0"/>
                        <a:t>40-85</a:t>
                      </a:r>
                      <a:endParaRPr kumimoji="1" lang="ja-JP" alt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 smtClean="0"/>
                        <a:t>90-110</a:t>
                      </a:r>
                      <a:endParaRPr kumimoji="1" lang="ja-JP" alt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1" dirty="0" smtClean="0"/>
                        <a:t>45-80</a:t>
                      </a:r>
                      <a:endParaRPr kumimoji="1" lang="ja-JP" altLang="en-US" sz="2000" b="1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25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495" y="4113076"/>
            <a:ext cx="8820981" cy="2520280"/>
          </a:xfrm>
        </p:spPr>
        <p:txBody>
          <a:bodyPr>
            <a:normAutofit fontScale="92500" lnSpcReduction="10000"/>
          </a:bodyPr>
          <a:lstStyle/>
          <a:p>
            <a:r>
              <a:rPr kumimoji="1" lang="en-US" altLang="ja-JP" b="1" dirty="0" err="1" smtClean="0"/>
              <a:t>K</a:t>
            </a:r>
            <a:r>
              <a:rPr kumimoji="1" lang="en-US" altLang="ja-JP" b="1" baseline="30000" dirty="0" err="1" smtClean="0"/>
              <a:t>bar</a:t>
            </a:r>
            <a:r>
              <a:rPr kumimoji="1" lang="en-US" altLang="ja-JP" b="1" dirty="0" err="1" smtClean="0"/>
              <a:t>N</a:t>
            </a:r>
            <a:r>
              <a:rPr kumimoji="1" lang="en-US" altLang="ja-JP" b="1" dirty="0" smtClean="0"/>
              <a:t> interaction model:</a:t>
            </a:r>
          </a:p>
          <a:p>
            <a:pPr lvl="1"/>
            <a:r>
              <a:rPr lang="en-US" altLang="ja-JP" dirty="0" smtClean="0"/>
              <a:t>Chiral SU(3) [energy dependent]</a:t>
            </a:r>
          </a:p>
          <a:p>
            <a:pPr lvl="1"/>
            <a:r>
              <a:rPr lang="en-US" altLang="ja-JP" dirty="0" smtClean="0"/>
              <a:t>Phenomenological [energy independent]</a:t>
            </a:r>
            <a:endParaRPr lang="en-US" altLang="ja-JP" dirty="0"/>
          </a:p>
          <a:p>
            <a:r>
              <a:rPr kumimoji="1" lang="en-US" altLang="ja-JP" b="1" dirty="0" smtClean="0"/>
              <a:t>Calculation method:</a:t>
            </a:r>
          </a:p>
          <a:p>
            <a:pPr lvl="1"/>
            <a:r>
              <a:rPr lang="en-US" altLang="ja-JP" dirty="0" smtClean="0"/>
              <a:t>Almost the same results = </a:t>
            </a:r>
            <a:r>
              <a:rPr lang="en-US" altLang="ja-JP" i="1" u="sng" dirty="0" smtClean="0"/>
              <a:t>depending on  </a:t>
            </a:r>
            <a:r>
              <a:rPr lang="en-US" altLang="ja-JP" i="1" u="sng" dirty="0" err="1" smtClean="0"/>
              <a:t>K</a:t>
            </a:r>
            <a:r>
              <a:rPr lang="en-US" altLang="ja-JP" i="1" u="sng" baseline="30000" dirty="0" err="1" smtClean="0"/>
              <a:t>bar</a:t>
            </a:r>
            <a:r>
              <a:rPr lang="en-US" altLang="ja-JP" i="1" u="sng" dirty="0" err="1" smtClean="0"/>
              <a:t>N</a:t>
            </a:r>
            <a:r>
              <a:rPr lang="en-US" altLang="ja-JP" i="1" u="sng" dirty="0" smtClean="0"/>
              <a:t> interaction</a:t>
            </a:r>
            <a:endParaRPr kumimoji="1" lang="ja-JP" altLang="en-US" i="1" u="sng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6336196" y="4581128"/>
            <a:ext cx="23214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 B.E. ~ 20 MeV</a:t>
            </a:r>
            <a:endParaRPr kumimoji="1" lang="ja-JP" altLang="en-US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6336196" y="5055567"/>
            <a:ext cx="27270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 </a:t>
            </a:r>
            <a:r>
              <a:rPr lang="en-US" altLang="ja-JP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B.E.</a:t>
            </a:r>
            <a:r>
              <a:rPr kumimoji="1" lang="en-US" altLang="ja-JP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~ 40-70 MeV</a:t>
            </a:r>
            <a:endParaRPr kumimoji="1" lang="ja-JP" altLang="en-US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19561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雲 23"/>
          <p:cNvSpPr/>
          <p:nvPr/>
        </p:nvSpPr>
        <p:spPr>
          <a:xfrm>
            <a:off x="4716016" y="5481540"/>
            <a:ext cx="4140460" cy="1007800"/>
          </a:xfrm>
          <a:prstGeom prst="cloud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雲 19"/>
          <p:cNvSpPr/>
          <p:nvPr/>
        </p:nvSpPr>
        <p:spPr>
          <a:xfrm>
            <a:off x="251520" y="5337525"/>
            <a:ext cx="4140460" cy="1259827"/>
          </a:xfrm>
          <a:prstGeom prst="cloud">
            <a:avLst/>
          </a:prstGeom>
          <a:solidFill>
            <a:srgbClr val="FFC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/>
              <a:t>Pioneering Experiments on </a:t>
            </a:r>
            <a:r>
              <a:rPr kumimoji="1" lang="en-US" altLang="ja-JP" b="1" dirty="0" err="1" smtClean="0"/>
              <a:t>K</a:t>
            </a:r>
            <a:r>
              <a:rPr kumimoji="1" lang="en-US" altLang="ja-JP" b="1" baseline="30000" dirty="0" err="1" smtClean="0"/>
              <a:t>bar</a:t>
            </a:r>
            <a:r>
              <a:rPr kumimoji="1" lang="en-US" altLang="ja-JP" b="1" dirty="0" err="1" smtClean="0"/>
              <a:t>NN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22</a:t>
            </a:fld>
            <a:endParaRPr kumimoji="1" lang="ja-JP" altLang="en-US"/>
          </a:p>
        </p:txBody>
      </p:sp>
      <p:pic>
        <p:nvPicPr>
          <p:cNvPr id="7" name="Picture 10" descr="plinv_accep"/>
          <p:cNvPicPr>
            <a:picLocks noChangeAspect="1" noChangeArrowheads="1"/>
          </p:cNvPicPr>
          <p:nvPr/>
        </p:nvPicPr>
        <p:blipFill>
          <a:blip r:embed="rId3" cstate="print"/>
          <a:srcRect l="3998" b="3787"/>
          <a:stretch>
            <a:fillRect/>
          </a:stretch>
        </p:blipFill>
        <p:spPr bwMode="auto">
          <a:xfrm>
            <a:off x="406490" y="963238"/>
            <a:ext cx="3739910" cy="3195604"/>
          </a:xfrm>
          <a:prstGeom prst="rect">
            <a:avLst/>
          </a:prstGeom>
          <a:noFill/>
        </p:spPr>
      </p:pic>
      <p:sp>
        <p:nvSpPr>
          <p:cNvPr id="8" name="Text Box 21"/>
          <p:cNvSpPr txBox="1">
            <a:spLocks noChangeArrowheads="1"/>
          </p:cNvSpPr>
          <p:nvPr/>
        </p:nvSpPr>
        <p:spPr bwMode="auto">
          <a:xfrm>
            <a:off x="1079142" y="4123690"/>
            <a:ext cx="280878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ja-JP" sz="2400" b="1" dirty="0" smtClean="0">
                <a:latin typeface="Tahoma" pitchFamily="34" charset="0"/>
              </a:rPr>
              <a:t>FINUDA@DA</a:t>
            </a:r>
            <a:r>
              <a:rPr lang="en-US" altLang="ja-JP" sz="2400" b="1" dirty="0" smtClean="0">
                <a:latin typeface="Symbol" pitchFamily="18" charset="2"/>
              </a:rPr>
              <a:t>F</a:t>
            </a:r>
            <a:r>
              <a:rPr lang="en-US" altLang="ja-JP" sz="2400" b="1" dirty="0" smtClean="0">
                <a:latin typeface="Tahoma" pitchFamily="34" charset="0"/>
              </a:rPr>
              <a:t>NE</a:t>
            </a:r>
            <a:endParaRPr lang="en-US" altLang="ja-JP" sz="2400" b="1" dirty="0">
              <a:latin typeface="Tahoma" pitchFamily="34" charset="0"/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1320101" y="4475437"/>
            <a:ext cx="22797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000" dirty="0" smtClean="0">
                <a:solidFill>
                  <a:srgbClr val="00B050"/>
                </a:solidFill>
              </a:rPr>
              <a:t>PRL</a:t>
            </a:r>
            <a:r>
              <a:rPr lang="en-US" altLang="ja-JP" sz="2000" b="1" dirty="0" smtClean="0">
                <a:solidFill>
                  <a:srgbClr val="00B050"/>
                </a:solidFill>
              </a:rPr>
              <a:t>94</a:t>
            </a:r>
            <a:r>
              <a:rPr lang="en-US" altLang="ja-JP" sz="2000" dirty="0" smtClean="0">
                <a:solidFill>
                  <a:srgbClr val="00B050"/>
                </a:solidFill>
              </a:rPr>
              <a:t>(2005)212303</a:t>
            </a:r>
            <a:endParaRPr lang="ja-JP" altLang="en-US" sz="2000" dirty="0">
              <a:solidFill>
                <a:srgbClr val="00B050"/>
              </a:solidFill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647564" y="4839543"/>
            <a:ext cx="3572901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ja-JP" sz="2400" b="1" baseline="30000" dirty="0" smtClean="0">
                <a:solidFill>
                  <a:srgbClr val="7030A0"/>
                </a:solidFill>
              </a:rPr>
              <a:t>6</a:t>
            </a:r>
            <a:r>
              <a:rPr lang="en-US" altLang="ja-JP" sz="2400" b="1" dirty="0" smtClean="0">
                <a:solidFill>
                  <a:srgbClr val="7030A0"/>
                </a:solidFill>
              </a:rPr>
              <a:t>Li+</a:t>
            </a:r>
            <a:r>
              <a:rPr lang="en-US" altLang="ja-JP" sz="2400" b="1" baseline="30000" dirty="0" smtClean="0">
                <a:solidFill>
                  <a:srgbClr val="7030A0"/>
                </a:solidFill>
              </a:rPr>
              <a:t>7</a:t>
            </a:r>
            <a:r>
              <a:rPr lang="en-US" altLang="ja-JP" sz="2400" b="1" dirty="0" smtClean="0">
                <a:solidFill>
                  <a:srgbClr val="7030A0"/>
                </a:solidFill>
              </a:rPr>
              <a:t>Li+</a:t>
            </a:r>
            <a:r>
              <a:rPr lang="en-US" altLang="ja-JP" sz="2400" b="1" baseline="30000" dirty="0" smtClean="0">
                <a:solidFill>
                  <a:srgbClr val="7030A0"/>
                </a:solidFill>
              </a:rPr>
              <a:t>12</a:t>
            </a:r>
            <a:r>
              <a:rPr lang="en-US" altLang="ja-JP" sz="2400" b="1" dirty="0" smtClean="0">
                <a:solidFill>
                  <a:srgbClr val="7030A0"/>
                </a:solidFill>
              </a:rPr>
              <a:t>C</a:t>
            </a:r>
            <a:r>
              <a:rPr kumimoji="1" lang="en-US" altLang="ja-JP" sz="2400" b="1" dirty="0" smtClean="0">
                <a:solidFill>
                  <a:srgbClr val="7030A0"/>
                </a:solidFill>
              </a:rPr>
              <a:t>(</a:t>
            </a:r>
            <a:r>
              <a:rPr kumimoji="1" lang="en-US" altLang="ja-JP" sz="2400" b="1" i="1" dirty="0" smtClean="0">
                <a:solidFill>
                  <a:srgbClr val="7030A0"/>
                </a:solidFill>
              </a:rPr>
              <a:t>stopped </a:t>
            </a:r>
            <a:r>
              <a:rPr kumimoji="1" lang="en-US" altLang="ja-JP" sz="2400" b="1" dirty="0" smtClean="0">
                <a:solidFill>
                  <a:srgbClr val="7030A0"/>
                </a:solidFill>
              </a:rPr>
              <a:t>K</a:t>
            </a:r>
            <a:r>
              <a:rPr kumimoji="1" lang="en-US" altLang="ja-JP" sz="2400" b="1" baseline="30000" dirty="0" smtClean="0">
                <a:solidFill>
                  <a:srgbClr val="7030A0"/>
                </a:solidFill>
              </a:rPr>
              <a:t>-</a:t>
            </a:r>
            <a:r>
              <a:rPr kumimoji="1" lang="en-US" altLang="ja-JP" sz="2400" b="1" dirty="0" smtClean="0">
                <a:solidFill>
                  <a:srgbClr val="7030A0"/>
                </a:solidFill>
              </a:rPr>
              <a:t>, </a:t>
            </a:r>
            <a:r>
              <a:rPr lang="en-US" altLang="ja-JP" sz="2400" b="1" dirty="0" err="1" smtClean="0">
                <a:solidFill>
                  <a:srgbClr val="7030A0"/>
                </a:solidFill>
                <a:latin typeface="Symbol" pitchFamily="18" charset="2"/>
                <a:sym typeface="Wingdings" pitchFamily="2" charset="2"/>
              </a:rPr>
              <a:t>L</a:t>
            </a:r>
            <a:r>
              <a:rPr lang="en-US" altLang="ja-JP" sz="2400" b="1" dirty="0" err="1" smtClean="0">
                <a:solidFill>
                  <a:srgbClr val="7030A0"/>
                </a:solidFill>
                <a:sym typeface="Wingdings" pitchFamily="2" charset="2"/>
              </a:rPr>
              <a:t>p</a:t>
            </a:r>
            <a:r>
              <a:rPr lang="en-US" altLang="ja-JP" sz="2400" b="1" dirty="0" smtClean="0">
                <a:solidFill>
                  <a:srgbClr val="7030A0"/>
                </a:solidFill>
                <a:sym typeface="Wingdings" pitchFamily="2" charset="2"/>
              </a:rPr>
              <a:t>)</a:t>
            </a:r>
            <a:endParaRPr kumimoji="1" lang="ja-JP" altLang="en-US" sz="2400" b="1" dirty="0">
              <a:solidFill>
                <a:srgbClr val="7030A0"/>
              </a:solidFill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2414730" y="1223268"/>
            <a:ext cx="173156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B.E. = 115MeV</a:t>
            </a:r>
          </a:p>
          <a:p>
            <a:r>
              <a:rPr lang="en-US" altLang="ja-JP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itchFamily="18" charset="2"/>
              </a:rPr>
              <a:t>G</a:t>
            </a:r>
            <a:r>
              <a:rPr lang="en-US" altLang="ja-JP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= 67MeV</a:t>
            </a:r>
            <a:endParaRPr kumimoji="1" lang="ja-JP" alt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" name="図 11" descr="文書名 _nucl_ex_0810.5182_Yamazaki_EXA08.png"/>
          <p:cNvPicPr>
            <a:picLocks noChangeAspect="1"/>
          </p:cNvPicPr>
          <p:nvPr/>
        </p:nvPicPr>
        <p:blipFill>
          <a:blip r:embed="rId4" cstate="print"/>
          <a:srcRect l="10917" t="23605" r="60810" b="56924"/>
          <a:stretch>
            <a:fillRect/>
          </a:stretch>
        </p:blipFill>
        <p:spPr>
          <a:xfrm>
            <a:off x="4955079" y="1068698"/>
            <a:ext cx="3467388" cy="3090144"/>
          </a:xfrm>
          <a:prstGeom prst="rect">
            <a:avLst/>
          </a:prstGeom>
        </p:spPr>
      </p:pic>
      <p:sp>
        <p:nvSpPr>
          <p:cNvPr id="13" name="Text Box 22"/>
          <p:cNvSpPr txBox="1">
            <a:spLocks noChangeArrowheads="1"/>
          </p:cNvSpPr>
          <p:nvPr/>
        </p:nvSpPr>
        <p:spPr bwMode="auto">
          <a:xfrm>
            <a:off x="5444990" y="4125849"/>
            <a:ext cx="294343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ja-JP" sz="2400" b="1" dirty="0" smtClean="0">
                <a:latin typeface="Tahoma" pitchFamily="34" charset="0"/>
              </a:rPr>
              <a:t>DISTO@SATURNE</a:t>
            </a:r>
            <a:endParaRPr lang="en-US" altLang="ja-JP" sz="2400" b="1" dirty="0">
              <a:latin typeface="Tahoma" pitchFamily="34" charset="0"/>
            </a:endParaRPr>
          </a:p>
        </p:txBody>
      </p:sp>
      <p:sp>
        <p:nvSpPr>
          <p:cNvPr id="14" name="正方形/長方形 13"/>
          <p:cNvSpPr/>
          <p:nvPr/>
        </p:nvSpPr>
        <p:spPr>
          <a:xfrm>
            <a:off x="5698646" y="4479502"/>
            <a:ext cx="247375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000" dirty="0" smtClean="0">
                <a:solidFill>
                  <a:srgbClr val="00B050"/>
                </a:solidFill>
              </a:rPr>
              <a:t>PRL</a:t>
            </a:r>
            <a:r>
              <a:rPr lang="en-US" altLang="ja-JP" sz="2000" b="1" dirty="0" smtClean="0">
                <a:solidFill>
                  <a:srgbClr val="00B050"/>
                </a:solidFill>
              </a:rPr>
              <a:t>104</a:t>
            </a:r>
            <a:r>
              <a:rPr lang="en-US" altLang="ja-JP" sz="2000" dirty="0" smtClean="0">
                <a:solidFill>
                  <a:srgbClr val="00B050"/>
                </a:solidFill>
              </a:rPr>
              <a:t>(2010)132502</a:t>
            </a:r>
            <a:endParaRPr lang="ja-JP" altLang="en-US" sz="2000" dirty="0">
              <a:solidFill>
                <a:srgbClr val="00B050"/>
              </a:solidFill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4761959" y="4839542"/>
            <a:ext cx="4166525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rgbClr val="7030A0"/>
                </a:solidFill>
              </a:rPr>
              <a:t>p + p </a:t>
            </a:r>
            <a:r>
              <a:rPr kumimoji="1" lang="en-US" altLang="ja-JP" sz="2400" b="1" dirty="0" smtClean="0">
                <a:solidFill>
                  <a:srgbClr val="7030A0"/>
                </a:solidFill>
                <a:sym typeface="Wingdings" pitchFamily="2" charset="2"/>
              </a:rPr>
              <a:t> (</a:t>
            </a:r>
            <a:r>
              <a:rPr kumimoji="1" lang="en-US" altLang="ja-JP" sz="2400" b="1" dirty="0" smtClean="0">
                <a:solidFill>
                  <a:srgbClr val="7030A0"/>
                </a:solidFill>
                <a:latin typeface="Symbol" pitchFamily="18" charset="2"/>
                <a:sym typeface="Wingdings" pitchFamily="2" charset="2"/>
              </a:rPr>
              <a:t>L</a:t>
            </a:r>
            <a:r>
              <a:rPr kumimoji="1" lang="en-US" altLang="ja-JP" sz="2400" b="1" dirty="0" smtClean="0">
                <a:solidFill>
                  <a:srgbClr val="7030A0"/>
                </a:solidFill>
                <a:sym typeface="Wingdings" pitchFamily="2" charset="2"/>
              </a:rPr>
              <a:t> + p) + K</a:t>
            </a:r>
            <a:r>
              <a:rPr kumimoji="1" lang="en-US" altLang="ja-JP" sz="2400" b="1" baseline="30000" dirty="0" smtClean="0">
                <a:solidFill>
                  <a:srgbClr val="7030A0"/>
                </a:solidFill>
                <a:sym typeface="Wingdings" pitchFamily="2" charset="2"/>
              </a:rPr>
              <a:t>+</a:t>
            </a:r>
            <a:r>
              <a:rPr kumimoji="1" lang="en-US" altLang="ja-JP" sz="2400" b="1" dirty="0" smtClean="0">
                <a:solidFill>
                  <a:srgbClr val="7030A0"/>
                </a:solidFill>
                <a:sym typeface="Wingdings" pitchFamily="2" charset="2"/>
              </a:rPr>
              <a:t> @ </a:t>
            </a:r>
            <a:r>
              <a:rPr lang="en-US" altLang="ja-JP" sz="2400" b="1" dirty="0">
                <a:solidFill>
                  <a:srgbClr val="7030A0"/>
                </a:solidFill>
              </a:rPr>
              <a:t>2.85GeV</a:t>
            </a:r>
            <a:endParaRPr kumimoji="1" lang="ja-JP" altLang="en-US" sz="2400" b="1" baseline="30000" dirty="0">
              <a:solidFill>
                <a:srgbClr val="7030A0"/>
              </a:solidFill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6688773" y="1124744"/>
            <a:ext cx="1843667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B.E. = 103MeV</a:t>
            </a:r>
          </a:p>
          <a:p>
            <a:r>
              <a:rPr lang="en-US" altLang="ja-JP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itchFamily="18" charset="2"/>
              </a:rPr>
              <a:t>G</a:t>
            </a:r>
            <a:r>
              <a:rPr lang="en-US" altLang="ja-JP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= 118MeV</a:t>
            </a:r>
            <a:endParaRPr kumimoji="1" lang="ja-JP" alt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 rot="16200000">
            <a:off x="4411606" y="2231159"/>
            <a:ext cx="9781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err="1" smtClean="0"/>
              <a:t>Exp</a:t>
            </a:r>
            <a:r>
              <a:rPr kumimoji="1" lang="en-US" altLang="ja-JP" b="1" dirty="0" smtClean="0"/>
              <a:t>/</a:t>
            </a:r>
            <a:r>
              <a:rPr kumimoji="1" lang="en-US" altLang="ja-JP" b="1" dirty="0" err="1" smtClean="0"/>
              <a:t>Sim</a:t>
            </a:r>
            <a:endParaRPr kumimoji="1" lang="ja-JP" altLang="en-US" b="1" dirty="0"/>
          </a:p>
        </p:txBody>
      </p:sp>
      <p:sp>
        <p:nvSpPr>
          <p:cNvPr id="18" name="テキスト ボックス 17"/>
          <p:cNvSpPr txBox="1"/>
          <p:nvPr/>
        </p:nvSpPr>
        <p:spPr>
          <a:xfrm rot="19628996">
            <a:off x="2623388" y="1946424"/>
            <a:ext cx="3897221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r>
              <a:rPr lang="en-US" altLang="ja-JP" sz="54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sym typeface="Wingdings" pitchFamily="2" charset="2"/>
              </a:rPr>
              <a:t>“K</a:t>
            </a:r>
            <a:r>
              <a:rPr lang="en-US" altLang="ja-JP" sz="5400" b="1" baseline="3000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sym typeface="Wingdings" pitchFamily="2" charset="2"/>
              </a:rPr>
              <a:t>-</a:t>
            </a:r>
            <a:r>
              <a:rPr lang="en-US" altLang="ja-JP" sz="54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sym typeface="Wingdings" pitchFamily="2" charset="2"/>
              </a:rPr>
              <a:t>pp”</a:t>
            </a:r>
            <a:r>
              <a:rPr lang="en-US" altLang="ja-JP" sz="5400" b="1" dirty="0" err="1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Symbol" pitchFamily="18" charset="2"/>
                <a:cs typeface="Symap" pitchFamily="2" charset="0"/>
                <a:sym typeface="Wingdings" pitchFamily="2" charset="2"/>
              </a:rPr>
              <a:t>L</a:t>
            </a:r>
            <a:r>
              <a:rPr lang="en-US" altLang="ja-JP" sz="5400" b="1" dirty="0" err="1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sym typeface="Wingdings" pitchFamily="2" charset="2"/>
              </a:rPr>
              <a:t>p</a:t>
            </a:r>
            <a:r>
              <a:rPr lang="en-US" altLang="ja-JP" sz="54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sym typeface="Wingdings" pitchFamily="2" charset="2"/>
              </a:rPr>
              <a:t>?</a:t>
            </a:r>
            <a:endParaRPr kumimoji="1" lang="ja-JP" altLang="en-US" sz="5400" b="1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935596" y="5473677"/>
            <a:ext cx="287232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/>
              <a:t>2NA followed by FSI?</a:t>
            </a:r>
          </a:p>
          <a:p>
            <a:r>
              <a:rPr lang="en-US" altLang="ja-JP" dirty="0" smtClean="0"/>
              <a:t>PRC74(2006)025206</a:t>
            </a:r>
          </a:p>
          <a:p>
            <a:r>
              <a:rPr lang="en-US" altLang="ja-JP" dirty="0" smtClean="0"/>
              <a:t>PRC82(2010)034608 etc.</a:t>
            </a:r>
            <a:endParaRPr kumimoji="1" lang="ja-JP" altLang="en-US" dirty="0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5364088" y="5617692"/>
            <a:ext cx="286488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err="1" smtClean="0"/>
              <a:t>pp</a:t>
            </a:r>
            <a:r>
              <a:rPr kumimoji="1" lang="en-US" altLang="ja-JP" sz="2400" b="1" dirty="0" err="1" smtClean="0">
                <a:sym typeface="Wingdings" panose="05000000000000000000" pitchFamily="2" charset="2"/>
              </a:rPr>
              <a:t>p</a:t>
            </a:r>
            <a:r>
              <a:rPr kumimoji="1" lang="en-US" altLang="ja-JP" sz="2400" b="1" dirty="0" smtClean="0">
                <a:sym typeface="Wingdings" panose="05000000000000000000" pitchFamily="2" charset="2"/>
              </a:rPr>
              <a:t>(N*)p(</a:t>
            </a:r>
            <a:r>
              <a:rPr kumimoji="1" lang="en-US" altLang="ja-JP" sz="2400" b="1" dirty="0" smtClean="0">
                <a:latin typeface="Symbol" panose="05050102010706020507" pitchFamily="18" charset="2"/>
                <a:cs typeface="Symap" panose="00000400000000000000" pitchFamily="2" charset="0"/>
                <a:sym typeface="Wingdings" panose="05000000000000000000" pitchFamily="2" charset="2"/>
              </a:rPr>
              <a:t>L</a:t>
            </a:r>
            <a:r>
              <a:rPr kumimoji="1" lang="en-US" altLang="ja-JP" sz="2400" b="1" dirty="0" smtClean="0">
                <a:sym typeface="Wingdings" panose="05000000000000000000" pitchFamily="2" charset="2"/>
              </a:rPr>
              <a:t>K</a:t>
            </a:r>
            <a:r>
              <a:rPr kumimoji="1" lang="en-US" altLang="ja-JP" sz="2400" b="1" baseline="30000" dirty="0" smtClean="0">
                <a:sym typeface="Wingdings" panose="05000000000000000000" pitchFamily="2" charset="2"/>
              </a:rPr>
              <a:t>+</a:t>
            </a:r>
            <a:r>
              <a:rPr kumimoji="1" lang="en-US" altLang="ja-JP" sz="2400" b="1" dirty="0" smtClean="0">
                <a:sym typeface="Wingdings" panose="05000000000000000000" pitchFamily="2" charset="2"/>
              </a:rPr>
              <a:t>)</a:t>
            </a:r>
            <a:r>
              <a:rPr kumimoji="1" lang="en-US" altLang="ja-JP" sz="2400" b="1" dirty="0" smtClean="0"/>
              <a:t>?</a:t>
            </a:r>
          </a:p>
          <a:p>
            <a:r>
              <a:rPr lang="en-US" altLang="ja-JP" dirty="0" smtClean="0"/>
              <a:t>PRC92(2015)044002</a:t>
            </a:r>
          </a:p>
        </p:txBody>
      </p:sp>
      <p:sp>
        <p:nvSpPr>
          <p:cNvPr id="3" name="左右矢印 2"/>
          <p:cNvSpPr/>
          <p:nvPr/>
        </p:nvSpPr>
        <p:spPr>
          <a:xfrm>
            <a:off x="4824028" y="6453336"/>
            <a:ext cx="699258" cy="367221"/>
          </a:xfrm>
          <a:prstGeom prst="left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Segoe UI" panose="020B0502040204020203" pitchFamily="34" charset="0"/>
                <a:cs typeface="Segoe UI" panose="020B0502040204020203" pitchFamily="34" charset="0"/>
              </a:rPr>
              <a:t>vs.</a:t>
            </a:r>
            <a:endParaRPr kumimoji="1" lang="ja-JP" alt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5634976" y="6449270"/>
            <a:ext cx="26094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dirty="0" err="1" smtClean="0"/>
              <a:t>K.Suzuki</a:t>
            </a:r>
            <a:r>
              <a:rPr lang="en-US" altLang="ja-JP" sz="2000" b="1" dirty="0" smtClean="0"/>
              <a:t>, HYP2015 talk</a:t>
            </a:r>
            <a:endParaRPr kumimoji="1" lang="ja-JP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7313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角丸四角形 8"/>
          <p:cNvSpPr/>
          <p:nvPr/>
        </p:nvSpPr>
        <p:spPr>
          <a:xfrm>
            <a:off x="2159732" y="5698576"/>
            <a:ext cx="4788531" cy="1159424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196" y="836712"/>
            <a:ext cx="5065858" cy="4861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/>
              <a:t>Comparison between </a:t>
            </a:r>
            <a:r>
              <a:rPr kumimoji="1" lang="en-US" altLang="ja-JP" b="1" dirty="0" err="1" smtClean="0"/>
              <a:t>Calcs</a:t>
            </a:r>
            <a:r>
              <a:rPr kumimoji="1" lang="en-US" altLang="ja-JP" b="1" dirty="0" smtClean="0"/>
              <a:t>. and </a:t>
            </a:r>
            <a:r>
              <a:rPr kumimoji="1" lang="en-US" altLang="ja-JP" b="1" dirty="0" err="1" smtClean="0"/>
              <a:t>Exps</a:t>
            </a:r>
            <a:r>
              <a:rPr kumimoji="1" lang="en-US" altLang="ja-JP" b="1" dirty="0" smtClean="0"/>
              <a:t>.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23</a:t>
            </a:fld>
            <a:endParaRPr kumimoji="1" lang="ja-JP" altLang="en-US" dirty="0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idx="1"/>
          </p:nvPr>
        </p:nvSpPr>
        <p:spPr>
          <a:xfrm>
            <a:off x="5004048" y="1052736"/>
            <a:ext cx="4320480" cy="5004556"/>
          </a:xfrm>
        </p:spPr>
        <p:txBody>
          <a:bodyPr>
            <a:normAutofit fontScale="92500" lnSpcReduction="20000"/>
          </a:bodyPr>
          <a:lstStyle/>
          <a:p>
            <a:r>
              <a:rPr kumimoji="1" lang="en-US" altLang="ja-JP" b="1" dirty="0" smtClean="0"/>
              <a:t>Binding energy</a:t>
            </a:r>
          </a:p>
          <a:p>
            <a:pPr lvl="1"/>
            <a:r>
              <a:rPr lang="en-US" altLang="ja-JP" dirty="0" smtClean="0"/>
              <a:t>Chiral:</a:t>
            </a:r>
          </a:p>
          <a:p>
            <a:pPr marL="457200" lvl="1" indent="0">
              <a:buNone/>
            </a:pPr>
            <a:r>
              <a:rPr lang="en-US" altLang="ja-JP" dirty="0" smtClean="0"/>
              <a:t>	</a:t>
            </a:r>
            <a:r>
              <a:rPr lang="en-US" altLang="ja-JP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B.E. ~ 20MeV</a:t>
            </a:r>
          </a:p>
          <a:p>
            <a:pPr lvl="1"/>
            <a:r>
              <a:rPr lang="en-US" altLang="ja-JP" dirty="0" smtClean="0"/>
              <a:t>Phenomenological</a:t>
            </a:r>
            <a:r>
              <a:rPr kumimoji="1" lang="en-US" altLang="ja-JP" dirty="0" smtClean="0"/>
              <a:t>:</a:t>
            </a:r>
          </a:p>
          <a:p>
            <a:pPr marL="457200" lvl="1" indent="0">
              <a:buNone/>
            </a:pPr>
            <a:r>
              <a:rPr kumimoji="1" lang="en-US" altLang="ja-JP" dirty="0" smtClean="0"/>
              <a:t>	</a:t>
            </a:r>
            <a:r>
              <a:rPr kumimoji="1" lang="en-US" altLang="ja-JP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B.E. ~ 40-80MeV</a:t>
            </a:r>
          </a:p>
          <a:p>
            <a:pPr lvl="1"/>
            <a:r>
              <a:rPr kumimoji="1" lang="en-US" altLang="ja-JP" dirty="0" smtClean="0"/>
              <a:t>FINUDA/DISTO </a:t>
            </a:r>
            <a:r>
              <a:rPr kumimoji="1" lang="en-US" altLang="ja-JP" sz="1900" b="1" i="1" dirty="0" smtClean="0">
                <a:solidFill>
                  <a:srgbClr val="FF0000"/>
                </a:solidFill>
              </a:rPr>
              <a:t>(if </a:t>
            </a:r>
            <a:r>
              <a:rPr kumimoji="1" lang="en-US" altLang="ja-JP" sz="1900" b="1" i="1" dirty="0" err="1" smtClean="0">
                <a:solidFill>
                  <a:srgbClr val="FF0000"/>
                </a:solidFill>
              </a:rPr>
              <a:t>K</a:t>
            </a:r>
            <a:r>
              <a:rPr kumimoji="1" lang="en-US" altLang="ja-JP" sz="1900" b="1" i="1" baseline="30000" dirty="0" err="1" smtClean="0">
                <a:solidFill>
                  <a:srgbClr val="FF0000"/>
                </a:solidFill>
              </a:rPr>
              <a:t>bar</a:t>
            </a:r>
            <a:r>
              <a:rPr kumimoji="1" lang="en-US" altLang="ja-JP" sz="1900" b="1" i="1" dirty="0" err="1" smtClean="0">
                <a:solidFill>
                  <a:srgbClr val="FF0000"/>
                </a:solidFill>
              </a:rPr>
              <a:t>NN</a:t>
            </a:r>
            <a:r>
              <a:rPr kumimoji="1" lang="en-US" altLang="ja-JP" sz="1900" b="1" i="1" dirty="0" smtClean="0">
                <a:solidFill>
                  <a:srgbClr val="FF0000"/>
                </a:solidFill>
              </a:rPr>
              <a:t>)</a:t>
            </a:r>
            <a:r>
              <a:rPr kumimoji="1" lang="en-US" altLang="ja-JP" dirty="0" smtClean="0"/>
              <a:t>:</a:t>
            </a:r>
            <a:endParaRPr lang="en-US" altLang="ja-JP" dirty="0" smtClean="0"/>
          </a:p>
          <a:p>
            <a:pPr marL="457200" lvl="1" indent="0">
              <a:buNone/>
            </a:pPr>
            <a:r>
              <a:rPr kumimoji="1" lang="en-US" altLang="ja-JP" dirty="0" smtClean="0"/>
              <a:t>	</a:t>
            </a:r>
            <a:r>
              <a:rPr kumimoji="1" lang="en-US" altLang="ja-JP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B.E. ~ 100MeV</a:t>
            </a:r>
          </a:p>
          <a:p>
            <a:r>
              <a:rPr kumimoji="1" lang="en-US" altLang="ja-JP" b="1" dirty="0" smtClean="0"/>
              <a:t>Width</a:t>
            </a:r>
          </a:p>
          <a:p>
            <a:pPr lvl="1"/>
            <a:r>
              <a:rPr kumimoji="1" lang="en-US" altLang="ja-JP" dirty="0" smtClean="0"/>
              <a:t>almost agreement in </a:t>
            </a:r>
            <a:r>
              <a:rPr kumimoji="1" lang="en-US" altLang="ja-JP" dirty="0" smtClean="0">
                <a:latin typeface="Symbol" panose="05050102010706020507" pitchFamily="18" charset="2"/>
              </a:rPr>
              <a:t>G</a:t>
            </a:r>
            <a:r>
              <a:rPr kumimoji="1" lang="en-US" altLang="ja-JP" dirty="0" smtClean="0"/>
              <a:t>~40-100MeV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altLang="ja-JP" dirty="0" err="1" smtClean="0"/>
              <a:t>Theor</a:t>
            </a:r>
            <a:r>
              <a:rPr lang="en-US" altLang="ja-JP" dirty="0" smtClean="0"/>
              <a:t>.: </a:t>
            </a:r>
            <a:r>
              <a:rPr lang="en-US" altLang="ja-JP" dirty="0" err="1" smtClean="0"/>
              <a:t>mesonic</a:t>
            </a:r>
            <a:r>
              <a:rPr lang="en-US" altLang="ja-JP" dirty="0" smtClean="0"/>
              <a:t> decay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kumimoji="1" lang="en-US" altLang="ja-JP" dirty="0" smtClean="0"/>
              <a:t>Exp.: non-</a:t>
            </a:r>
            <a:r>
              <a:rPr kumimoji="1" lang="en-US" altLang="ja-JP" dirty="0" err="1" smtClean="0"/>
              <a:t>mesonic</a:t>
            </a:r>
            <a:r>
              <a:rPr kumimoji="1" lang="en-US" altLang="ja-JP" dirty="0" smtClean="0"/>
              <a:t> decay</a:t>
            </a:r>
          </a:p>
        </p:txBody>
      </p:sp>
      <p:sp>
        <p:nvSpPr>
          <p:cNvPr id="6" name="角丸四角形 5"/>
          <p:cNvSpPr/>
          <p:nvPr/>
        </p:nvSpPr>
        <p:spPr>
          <a:xfrm>
            <a:off x="899592" y="3267644"/>
            <a:ext cx="864096" cy="1241476"/>
          </a:xfrm>
          <a:prstGeom prst="roundRect">
            <a:avLst/>
          </a:prstGeom>
          <a:noFill/>
          <a:ln>
            <a:solidFill>
              <a:srgbClr val="0070C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角丸四角形 7"/>
          <p:cNvSpPr/>
          <p:nvPr/>
        </p:nvSpPr>
        <p:spPr>
          <a:xfrm>
            <a:off x="2015716" y="2645296"/>
            <a:ext cx="2016224" cy="1755812"/>
          </a:xfrm>
          <a:prstGeom prst="roundRect">
            <a:avLst/>
          </a:prstGeom>
          <a:noFill/>
          <a:ln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875312" y="4509120"/>
            <a:ext cx="7326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Chiral</a:t>
            </a:r>
            <a:endParaRPr kumimoji="1" lang="ja-JP" altLang="en-US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2051720" y="4401108"/>
            <a:ext cx="1953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Phenomenological</a:t>
            </a:r>
            <a:endParaRPr lang="en-US" altLang="ja-JP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2411760" y="5769260"/>
            <a:ext cx="44284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dirty="0" smtClean="0">
                <a:solidFill>
                  <a:schemeClr val="bg1"/>
                </a:solidFill>
              </a:rPr>
              <a:t>Upper limits were also obtained: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sz="2000" b="1" dirty="0" smtClean="0">
                <a:solidFill>
                  <a:schemeClr val="bg1"/>
                </a:solidFill>
              </a:rPr>
              <a:t>LEPS@SPring8 [</a:t>
            </a:r>
            <a:r>
              <a:rPr lang="en-US" altLang="ja-JP" sz="2000" b="1" dirty="0">
                <a:solidFill>
                  <a:schemeClr val="bg1"/>
                </a:solidFill>
              </a:rPr>
              <a:t>Inclusive d(</a:t>
            </a:r>
            <a:r>
              <a:rPr lang="en-US" altLang="ja-JP" sz="2000" b="1" dirty="0">
                <a:solidFill>
                  <a:schemeClr val="bg1"/>
                </a:solidFill>
                <a:latin typeface="Symbol" panose="05050102010706020507" pitchFamily="18" charset="2"/>
              </a:rPr>
              <a:t>g</a:t>
            </a:r>
            <a:r>
              <a:rPr lang="en-US" altLang="ja-JP" sz="2000" b="1" dirty="0">
                <a:solidFill>
                  <a:schemeClr val="bg1"/>
                </a:solidFill>
              </a:rPr>
              <a:t>, </a:t>
            </a:r>
            <a:r>
              <a:rPr lang="en-US" altLang="ja-JP" sz="2000" b="1" dirty="0" err="1">
                <a:solidFill>
                  <a:schemeClr val="bg1"/>
                </a:solidFill>
              </a:rPr>
              <a:t>K</a:t>
            </a:r>
            <a:r>
              <a:rPr lang="en-US" altLang="ja-JP" sz="2000" b="1" baseline="30000" dirty="0" err="1">
                <a:solidFill>
                  <a:schemeClr val="bg1"/>
                </a:solidFill>
              </a:rPr>
              <a:t>+</a:t>
            </a:r>
            <a:r>
              <a:rPr lang="en-US" altLang="ja-JP" sz="2000" b="1" dirty="0" err="1">
                <a:solidFill>
                  <a:schemeClr val="bg1"/>
                </a:solidFill>
                <a:latin typeface="Symbol" panose="05050102010706020507" pitchFamily="18" charset="2"/>
              </a:rPr>
              <a:t>p</a:t>
            </a:r>
            <a:r>
              <a:rPr lang="en-US" altLang="ja-JP" sz="2000" b="1" baseline="30000" dirty="0">
                <a:solidFill>
                  <a:schemeClr val="bg1"/>
                </a:solidFill>
              </a:rPr>
              <a:t>-</a:t>
            </a:r>
            <a:r>
              <a:rPr lang="en-US" altLang="ja-JP" sz="2000" b="1" dirty="0">
                <a:solidFill>
                  <a:schemeClr val="bg1"/>
                </a:solidFill>
              </a:rPr>
              <a:t>)</a:t>
            </a:r>
            <a:r>
              <a:rPr lang="en-US" altLang="ja-JP" sz="2000" b="1" dirty="0" smtClean="0">
                <a:solidFill>
                  <a:schemeClr val="bg1"/>
                </a:solidFill>
              </a:rPr>
              <a:t>X]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sz="2000" b="1" dirty="0" smtClean="0">
                <a:solidFill>
                  <a:schemeClr val="bg1"/>
                </a:solidFill>
              </a:rPr>
              <a:t>HADES@GSI [</a:t>
            </a:r>
            <a:r>
              <a:rPr lang="en-US" altLang="ja-JP" sz="2000" b="1" dirty="0">
                <a:solidFill>
                  <a:schemeClr val="bg1"/>
                </a:solidFill>
              </a:rPr>
              <a:t>Exclusive </a:t>
            </a:r>
            <a:r>
              <a:rPr lang="en-US" altLang="ja-JP" sz="2000" b="1" dirty="0" err="1">
                <a:solidFill>
                  <a:schemeClr val="bg1"/>
                </a:solidFill>
              </a:rPr>
              <a:t>pp</a:t>
            </a:r>
            <a:r>
              <a:rPr lang="en-US" altLang="ja-JP" sz="2000" b="1" dirty="0" err="1">
                <a:solidFill>
                  <a:schemeClr val="bg1"/>
                </a:solidFill>
                <a:sym typeface="Wingdings" panose="05000000000000000000" pitchFamily="2" charset="2"/>
              </a:rPr>
              <a:t>p</a:t>
            </a:r>
            <a:r>
              <a:rPr lang="en-US" altLang="ja-JP" sz="2000" b="1" dirty="0" err="1">
                <a:solidFill>
                  <a:schemeClr val="bg1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lang="en-US" altLang="ja-JP" sz="2000" b="1" dirty="0" err="1">
                <a:solidFill>
                  <a:schemeClr val="bg1"/>
                </a:solidFill>
                <a:sym typeface="Wingdings" panose="05000000000000000000" pitchFamily="2" charset="2"/>
              </a:rPr>
              <a:t>K</a:t>
            </a:r>
            <a:r>
              <a:rPr lang="en-US" altLang="ja-JP" sz="2000" b="1" baseline="30000" dirty="0" smtClean="0">
                <a:solidFill>
                  <a:schemeClr val="bg1"/>
                </a:solidFill>
                <a:sym typeface="Wingdings" panose="05000000000000000000" pitchFamily="2" charset="2"/>
              </a:rPr>
              <a:t>+</a:t>
            </a:r>
            <a:r>
              <a:rPr lang="en-US" altLang="ja-JP" sz="2000" b="1" dirty="0" smtClean="0">
                <a:solidFill>
                  <a:schemeClr val="bg1"/>
                </a:solidFill>
              </a:rPr>
              <a:t>]</a:t>
            </a:r>
            <a:endParaRPr kumimoji="1" lang="ja-JP" alt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2872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/>
              <a:t>Recent Measurement at J-PARC E27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24</a:t>
            </a:fld>
            <a:endParaRPr kumimoji="1" lang="ja-JP" altLang="en-US"/>
          </a:p>
        </p:txBody>
      </p:sp>
      <p:sp>
        <p:nvSpPr>
          <p:cNvPr id="9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680012" y="3176972"/>
            <a:ext cx="4572508" cy="4104456"/>
          </a:xfrm>
        </p:spPr>
        <p:txBody>
          <a:bodyPr/>
          <a:lstStyle/>
          <a:p>
            <a:pPr>
              <a:buFont typeface="Wingdings" panose="05000000000000000000" pitchFamily="2" charset="2"/>
              <a:buChar char="l"/>
            </a:pPr>
            <a:r>
              <a:rPr lang="en-US" altLang="ja-JP" sz="2800" b="1" dirty="0" smtClean="0">
                <a:solidFill>
                  <a:srgbClr val="0070C0"/>
                </a:solidFill>
              </a:rPr>
              <a:t>Bump structure in </a:t>
            </a:r>
            <a:r>
              <a:rPr lang="en-US" altLang="ja-JP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S</a:t>
            </a:r>
            <a:r>
              <a:rPr lang="en-US" altLang="ja-JP" sz="2800" b="1" baseline="300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</a:t>
            </a:r>
            <a:r>
              <a:rPr lang="en-US" altLang="ja-JP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lang="en-US" altLang="ja-JP" sz="2800" b="1" dirty="0" smtClean="0">
                <a:solidFill>
                  <a:srgbClr val="0070C0"/>
                </a:solidFill>
              </a:rPr>
              <a:t> decay mode:</a:t>
            </a:r>
          </a:p>
          <a:p>
            <a:pPr lvl="1"/>
            <a:r>
              <a:rPr kumimoji="1" lang="en-US" altLang="ja-JP" dirty="0" smtClean="0"/>
              <a:t>Mass</a:t>
            </a:r>
          </a:p>
          <a:p>
            <a:pPr lvl="1"/>
            <a:endParaRPr lang="en-US" altLang="ja-JP" sz="2000" dirty="0" smtClean="0"/>
          </a:p>
          <a:p>
            <a:pPr lvl="1"/>
            <a:r>
              <a:rPr lang="en-US" altLang="ja-JP" dirty="0" smtClean="0"/>
              <a:t>Binding energy</a:t>
            </a:r>
          </a:p>
          <a:p>
            <a:pPr lvl="1"/>
            <a:endParaRPr lang="en-US" altLang="ja-JP" sz="2000" dirty="0"/>
          </a:p>
          <a:p>
            <a:pPr lvl="1"/>
            <a:r>
              <a:rPr kumimoji="1" lang="en-US" altLang="ja-JP" dirty="0" smtClean="0"/>
              <a:t>Width</a:t>
            </a:r>
          </a:p>
          <a:p>
            <a:pPr lvl="1"/>
            <a:endParaRPr lang="en-US" altLang="ja-JP" dirty="0"/>
          </a:p>
        </p:txBody>
      </p:sp>
      <p:pic>
        <p:nvPicPr>
          <p:cNvPr id="19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4573885"/>
            <a:ext cx="4056687" cy="36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8044" y="6340454"/>
            <a:ext cx="3530604" cy="36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8044" y="5481228"/>
            <a:ext cx="3343552" cy="36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58" t="8217" b="2675"/>
          <a:stretch/>
        </p:blipFill>
        <p:spPr bwMode="auto">
          <a:xfrm>
            <a:off x="341296" y="3750297"/>
            <a:ext cx="3654640" cy="2891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テキスト ボックス 14"/>
          <p:cNvSpPr txBox="1"/>
          <p:nvPr/>
        </p:nvSpPr>
        <p:spPr>
          <a:xfrm>
            <a:off x="2808670" y="3830339"/>
            <a:ext cx="101181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S</a:t>
            </a:r>
            <a:r>
              <a:rPr kumimoji="1" lang="en-US" altLang="ja-JP" sz="44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</a:t>
            </a:r>
            <a:r>
              <a:rPr kumimoji="1" lang="en-US" altLang="ja-JP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endParaRPr kumimoji="1" lang="ja-JP" alt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24" name="直線コネクタ 23"/>
          <p:cNvCxnSpPr/>
          <p:nvPr/>
        </p:nvCxnSpPr>
        <p:spPr>
          <a:xfrm flipV="1">
            <a:off x="2699792" y="3830339"/>
            <a:ext cx="0" cy="2394969"/>
          </a:xfrm>
          <a:prstGeom prst="line">
            <a:avLst/>
          </a:prstGeom>
          <a:ln w="12700">
            <a:solidFill>
              <a:srgbClr val="0070C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コネクタ 24"/>
          <p:cNvCxnSpPr/>
          <p:nvPr/>
        </p:nvCxnSpPr>
        <p:spPr>
          <a:xfrm flipV="1">
            <a:off x="2303748" y="3830339"/>
            <a:ext cx="0" cy="2394969"/>
          </a:xfrm>
          <a:prstGeom prst="line">
            <a:avLst/>
          </a:prstGeom>
          <a:ln w="12700">
            <a:solidFill>
              <a:srgbClr val="0070C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テキスト ボックス 26"/>
          <p:cNvSpPr txBox="1"/>
          <p:nvPr/>
        </p:nvSpPr>
        <p:spPr>
          <a:xfrm rot="16200000">
            <a:off x="2050123" y="3847624"/>
            <a:ext cx="10310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M(</a:t>
            </a:r>
            <a:r>
              <a:rPr kumimoji="1" lang="en-US" altLang="ja-JP" sz="16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K+p+p</a:t>
            </a:r>
            <a:r>
              <a:rPr kumimoji="1" lang="en-US" altLang="ja-JP" sz="1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kumimoji="1" lang="ja-JP" altLang="en-US" sz="1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テキスト ボックス 27"/>
          <p:cNvSpPr txBox="1"/>
          <p:nvPr/>
        </p:nvSpPr>
        <p:spPr>
          <a:xfrm rot="16200000">
            <a:off x="1632507" y="3833695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M(</a:t>
            </a:r>
            <a:r>
              <a:rPr lang="en-US" altLang="ja-JP" sz="16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p</a:t>
            </a:r>
            <a:r>
              <a:rPr lang="en-US" altLang="ja-JP" sz="16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</a:t>
            </a:r>
            <a:r>
              <a:rPr lang="en-US" altLang="ja-JP" sz="16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S</a:t>
            </a:r>
            <a:r>
              <a:rPr kumimoji="1" lang="en-US" altLang="ja-JP" sz="16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+N</a:t>
            </a:r>
            <a:r>
              <a:rPr kumimoji="1" lang="en-US" altLang="ja-JP" sz="1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kumimoji="1" lang="ja-JP" altLang="en-US" sz="1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1" name="テキスト ボックス 60"/>
          <p:cNvSpPr txBox="1"/>
          <p:nvPr/>
        </p:nvSpPr>
        <p:spPr>
          <a:xfrm>
            <a:off x="321059" y="6525344"/>
            <a:ext cx="38188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altLang="ja-JP" b="1" dirty="0" smtClean="0"/>
              <a:t>Y</a:t>
            </a:r>
            <a:r>
              <a:rPr lang="da-DK" altLang="ja-JP" b="1" dirty="0"/>
              <a:t>. Ichikawa et al., PTEP (2015) 021D01.</a:t>
            </a:r>
            <a:endParaRPr kumimoji="1" lang="ja-JP" altLang="en-US" dirty="0"/>
          </a:p>
        </p:txBody>
      </p:sp>
      <p:grpSp>
        <p:nvGrpSpPr>
          <p:cNvPr id="29" name="グループ化 28"/>
          <p:cNvGrpSpPr/>
          <p:nvPr/>
        </p:nvGrpSpPr>
        <p:grpSpPr>
          <a:xfrm>
            <a:off x="70033" y="872716"/>
            <a:ext cx="4573976" cy="2586231"/>
            <a:chOff x="1007604" y="1916832"/>
            <a:chExt cx="7272808" cy="4113922"/>
          </a:xfrm>
        </p:grpSpPr>
        <p:pic>
          <p:nvPicPr>
            <p:cNvPr id="30" name="Picture 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51620" y="1916832"/>
              <a:ext cx="5633011" cy="39665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32" name="Picture 2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88815" y="3392996"/>
              <a:ext cx="3311577" cy="26377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" name="角丸四角形 32"/>
            <p:cNvSpPr/>
            <p:nvPr/>
          </p:nvSpPr>
          <p:spPr>
            <a:xfrm>
              <a:off x="1007604" y="1916832"/>
              <a:ext cx="7272808" cy="4113922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35" name="コンテンツ プレースホルダー 3"/>
          <p:cNvSpPr txBox="1">
            <a:spLocks/>
          </p:cNvSpPr>
          <p:nvPr/>
        </p:nvSpPr>
        <p:spPr>
          <a:xfrm>
            <a:off x="4716016" y="1002432"/>
            <a:ext cx="4212468" cy="2282552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Exclusive</a:t>
            </a:r>
            <a:r>
              <a:rPr lang="en-US" altLang="ja-JP" sz="3600" dirty="0" smtClean="0"/>
              <a:t> </a:t>
            </a:r>
            <a:r>
              <a:rPr lang="en-US" altLang="ja-JP" sz="3600" dirty="0" err="1" smtClean="0">
                <a:latin typeface="Symbol" panose="05050102010706020507" pitchFamily="18" charset="2"/>
              </a:rPr>
              <a:t>p</a:t>
            </a:r>
            <a:r>
              <a:rPr lang="en-US" altLang="ja-JP" sz="3600" baseline="30000" dirty="0" err="1" smtClean="0"/>
              <a:t>+</a:t>
            </a:r>
            <a:r>
              <a:rPr lang="en-US" altLang="ja-JP" sz="3600" dirty="0" err="1" smtClean="0"/>
              <a:t>d</a:t>
            </a:r>
            <a:r>
              <a:rPr lang="en-US" altLang="ja-JP" sz="3600" dirty="0" err="1" smtClean="0">
                <a:sym typeface="Wingdings" panose="05000000000000000000" pitchFamily="2" charset="2"/>
              </a:rPr>
              <a:t></a:t>
            </a:r>
            <a:r>
              <a:rPr lang="en-US" altLang="ja-JP" sz="3600" dirty="0" err="1" smtClean="0"/>
              <a:t>K</a:t>
            </a:r>
            <a:r>
              <a:rPr lang="en-US" altLang="ja-JP" sz="3600" baseline="30000" dirty="0" err="1" smtClean="0"/>
              <a:t>+</a:t>
            </a:r>
            <a:r>
              <a:rPr lang="en-US" altLang="ja-JP" sz="3600" dirty="0" err="1" smtClean="0"/>
              <a:t>Yp</a:t>
            </a:r>
            <a:endParaRPr lang="en-US" altLang="ja-JP" sz="3600" dirty="0" smtClean="0"/>
          </a:p>
          <a:p>
            <a:pPr lvl="1"/>
            <a:r>
              <a:rPr lang="en-US" altLang="ja-JP" dirty="0" smtClean="0"/>
              <a:t>p</a:t>
            </a:r>
            <a:r>
              <a:rPr lang="en-US" altLang="ja-JP" baseline="-25000" dirty="0" smtClean="0">
                <a:latin typeface="Symbol" panose="05050102010706020507" pitchFamily="18" charset="2"/>
              </a:rPr>
              <a:t>p+</a:t>
            </a:r>
            <a:r>
              <a:rPr lang="en-US" altLang="ja-JP" dirty="0" smtClean="0"/>
              <a:t> = 1.69 GeV/c</a:t>
            </a:r>
          </a:p>
          <a:p>
            <a:pPr lvl="1"/>
            <a:r>
              <a:rPr lang="en-US" altLang="ja-JP" dirty="0" err="1">
                <a:latin typeface="Symbol" panose="05050102010706020507" pitchFamily="18" charset="2"/>
              </a:rPr>
              <a:t>D</a:t>
            </a:r>
            <a:r>
              <a:rPr lang="en-US" altLang="ja-JP" dirty="0" err="1"/>
              <a:t>p</a:t>
            </a:r>
            <a:r>
              <a:rPr lang="en-US" altLang="ja-JP" dirty="0"/>
              <a:t>/p ~ 2x10</a:t>
            </a:r>
            <a:r>
              <a:rPr lang="en-US" altLang="ja-JP" baseline="30000" dirty="0"/>
              <a:t>-3</a:t>
            </a:r>
          </a:p>
          <a:p>
            <a:pPr lvl="1"/>
            <a:r>
              <a:rPr lang="en-US" altLang="ja-JP" dirty="0">
                <a:latin typeface="Symbol" panose="05050102010706020507" pitchFamily="18" charset="2"/>
              </a:rPr>
              <a:t>DW </a:t>
            </a:r>
            <a:r>
              <a:rPr lang="el-GR" altLang="ja-JP" dirty="0"/>
              <a:t>~</a:t>
            </a:r>
            <a:r>
              <a:rPr lang="en-US" altLang="ja-JP" dirty="0"/>
              <a:t> </a:t>
            </a:r>
            <a:r>
              <a:rPr lang="el-GR" altLang="ja-JP" dirty="0"/>
              <a:t>100 </a:t>
            </a:r>
            <a:r>
              <a:rPr lang="en-US" altLang="ja-JP" dirty="0" err="1" smtClean="0"/>
              <a:t>msr</a:t>
            </a:r>
            <a:endParaRPr lang="en-US" altLang="ja-JP" dirty="0" smtClean="0"/>
          </a:p>
          <a:p>
            <a:pPr lvl="1"/>
            <a:r>
              <a:rPr lang="en-US" altLang="ja-JP" b="1" dirty="0" smtClean="0"/>
              <a:t>final-state is identified by MM[d(</a:t>
            </a:r>
            <a:r>
              <a:rPr lang="en-US" altLang="ja-JP" b="1" dirty="0" smtClean="0">
                <a:latin typeface="Symbol" panose="05050102010706020507" pitchFamily="18" charset="2"/>
              </a:rPr>
              <a:t>p</a:t>
            </a:r>
            <a:r>
              <a:rPr lang="en-US" altLang="ja-JP" b="1" baseline="30000" dirty="0" smtClean="0"/>
              <a:t>+</a:t>
            </a:r>
            <a:r>
              <a:rPr lang="en-US" altLang="ja-JP" b="1" dirty="0" smtClean="0"/>
              <a:t>,</a:t>
            </a:r>
            <a:r>
              <a:rPr lang="en-US" altLang="ja-JP" b="1" dirty="0" err="1" smtClean="0"/>
              <a:t>K</a:t>
            </a:r>
            <a:r>
              <a:rPr lang="en-US" altLang="ja-JP" b="1" baseline="30000" dirty="0" err="1" smtClean="0"/>
              <a:t>+</a:t>
            </a:r>
            <a:r>
              <a:rPr lang="en-US" altLang="ja-JP" b="1" dirty="0" err="1" smtClean="0"/>
              <a:t>pp</a:t>
            </a:r>
            <a:r>
              <a:rPr lang="en-US" altLang="ja-JP" b="1" dirty="0" smtClean="0"/>
              <a:t>)X]</a:t>
            </a:r>
            <a:endParaRPr lang="en-US" altLang="ja-JP" b="1" dirty="0"/>
          </a:p>
        </p:txBody>
      </p:sp>
    </p:spTree>
    <p:extLst>
      <p:ext uri="{BB962C8B-B14F-4D97-AF65-F5344CB8AC3E}">
        <p14:creationId xmlns:p14="http://schemas.microsoft.com/office/powerpoint/2010/main" val="3099158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/>
              <a:t>Recent Measurement at </a:t>
            </a:r>
            <a:r>
              <a:rPr lang="en-US" altLang="ja-JP" b="1" dirty="0" smtClean="0"/>
              <a:t>J-PARC E27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25</a:t>
            </a:fld>
            <a:endParaRPr kumimoji="1" lang="ja-JP" altLang="en-US"/>
          </a:p>
        </p:txBody>
      </p:sp>
      <p:sp>
        <p:nvSpPr>
          <p:cNvPr id="9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923928" y="800708"/>
            <a:ext cx="5076564" cy="64807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l"/>
            </a:pPr>
            <a:r>
              <a:rPr kumimoji="1" lang="en-US" altLang="ja-JP" dirty="0" smtClean="0"/>
              <a:t>Decay branch:</a:t>
            </a:r>
            <a:endParaRPr lang="en-US" altLang="ja-JP" dirty="0" smtClean="0">
              <a:sym typeface="Wingdings" panose="05000000000000000000" pitchFamily="2" charset="2"/>
            </a:endParaRPr>
          </a:p>
        </p:txBody>
      </p:sp>
      <p:pic>
        <p:nvPicPr>
          <p:cNvPr id="23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837" y="1340768"/>
            <a:ext cx="5044899" cy="434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2" name="グループ化 31"/>
          <p:cNvGrpSpPr/>
          <p:nvPr/>
        </p:nvGrpSpPr>
        <p:grpSpPr>
          <a:xfrm>
            <a:off x="287524" y="1192216"/>
            <a:ext cx="3696106" cy="5405136"/>
            <a:chOff x="287524" y="1192216"/>
            <a:chExt cx="3696106" cy="5405136"/>
          </a:xfrm>
        </p:grpSpPr>
        <p:grpSp>
          <p:nvGrpSpPr>
            <p:cNvPr id="10" name="グループ化 9"/>
            <p:cNvGrpSpPr/>
            <p:nvPr/>
          </p:nvGrpSpPr>
          <p:grpSpPr>
            <a:xfrm>
              <a:off x="287524" y="1192216"/>
              <a:ext cx="3696106" cy="5405136"/>
              <a:chOff x="686582" y="779318"/>
              <a:chExt cx="3696106" cy="5405136"/>
            </a:xfrm>
          </p:grpSpPr>
          <p:pic>
            <p:nvPicPr>
              <p:cNvPr id="12" name="Picture 2"/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6495" t="8217" b="15291"/>
              <a:stretch/>
            </p:blipFill>
            <p:spPr bwMode="auto">
              <a:xfrm>
                <a:off x="1055914" y="779318"/>
                <a:ext cx="3309511" cy="24820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" name="Picture 2"/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717" t="9916" r="51902"/>
              <a:stretch/>
            </p:blipFill>
            <p:spPr bwMode="auto">
              <a:xfrm>
                <a:off x="1082626" y="3261360"/>
                <a:ext cx="3300062" cy="29230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5" name="テキスト ボックス 14"/>
              <p:cNvSpPr txBox="1"/>
              <p:nvPr/>
            </p:nvSpPr>
            <p:spPr>
              <a:xfrm>
                <a:off x="3207728" y="859359"/>
                <a:ext cx="1011815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44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ymbol" panose="05050102010706020507" pitchFamily="18" charset="2"/>
                  </a:rPr>
                  <a:t>S</a:t>
                </a:r>
                <a:r>
                  <a:rPr kumimoji="1" lang="en-US" altLang="ja-JP" sz="4400" b="1" baseline="300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0</a:t>
                </a:r>
                <a:r>
                  <a:rPr kumimoji="1" lang="en-US" altLang="ja-JP" sz="44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p</a:t>
                </a:r>
                <a:endParaRPr kumimoji="1" lang="ja-JP" altLang="en-US" sz="4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6" name="テキスト ボックス 15"/>
              <p:cNvSpPr txBox="1"/>
              <p:nvPr/>
            </p:nvSpPr>
            <p:spPr>
              <a:xfrm>
                <a:off x="3336399" y="3261360"/>
                <a:ext cx="875561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4400" b="1" dirty="0" err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ymbol" panose="05050102010706020507" pitchFamily="18" charset="2"/>
                  </a:rPr>
                  <a:t>L</a:t>
                </a:r>
                <a:r>
                  <a:rPr kumimoji="1" lang="en-US" altLang="ja-JP" sz="4400" b="1" dirty="0" err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p</a:t>
                </a:r>
                <a:endParaRPr kumimoji="1" lang="ja-JP" altLang="en-US" sz="4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7" name="テキスト ボックス 16"/>
              <p:cNvSpPr txBox="1"/>
              <p:nvPr/>
            </p:nvSpPr>
            <p:spPr>
              <a:xfrm rot="16200000">
                <a:off x="-1188932" y="3244333"/>
                <a:ext cx="412035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dirty="0" smtClean="0"/>
                  <a:t>d</a:t>
                </a:r>
                <a:r>
                  <a:rPr kumimoji="1" lang="en-US" altLang="ja-JP" dirty="0" smtClean="0">
                    <a:latin typeface="Symbol" panose="05050102010706020507" pitchFamily="18" charset="2"/>
                  </a:rPr>
                  <a:t>s</a:t>
                </a:r>
                <a:r>
                  <a:rPr kumimoji="1" lang="en-US" altLang="ja-JP" baseline="30000" dirty="0" smtClean="0"/>
                  <a:t>2</a:t>
                </a:r>
                <a:r>
                  <a:rPr kumimoji="1" lang="en-US" altLang="ja-JP" dirty="0" smtClean="0"/>
                  <a:t>/</a:t>
                </a:r>
                <a:r>
                  <a:rPr kumimoji="1" lang="en-US" altLang="ja-JP" dirty="0" err="1" smtClean="0"/>
                  <a:t>d</a:t>
                </a:r>
                <a:r>
                  <a:rPr kumimoji="1" lang="en-US" altLang="ja-JP" dirty="0" err="1" smtClean="0">
                    <a:latin typeface="Symbol" panose="05050102010706020507" pitchFamily="18" charset="2"/>
                  </a:rPr>
                  <a:t>W</a:t>
                </a:r>
                <a:r>
                  <a:rPr kumimoji="1" lang="en-US" altLang="ja-JP" dirty="0" smtClean="0"/>
                  <a:t>/dM</a:t>
                </a:r>
                <a:r>
                  <a:rPr kumimoji="1" lang="en-US" altLang="ja-JP" baseline="-25000" dirty="0" smtClean="0"/>
                  <a:t>2-14 deg.(Lab)</a:t>
                </a:r>
                <a:r>
                  <a:rPr kumimoji="1" lang="en-US" altLang="ja-JP" dirty="0" smtClean="0"/>
                  <a:t> [</a:t>
                </a:r>
                <a:r>
                  <a:rPr kumimoji="1" lang="en-US" altLang="ja-JP" dirty="0" err="1" smtClean="0">
                    <a:latin typeface="Symbol" panose="05050102010706020507" pitchFamily="18" charset="2"/>
                  </a:rPr>
                  <a:t>m</a:t>
                </a:r>
                <a:r>
                  <a:rPr kumimoji="1" lang="en-US" altLang="ja-JP" dirty="0" err="1" smtClean="0"/>
                  <a:t>b</a:t>
                </a:r>
                <a:r>
                  <a:rPr kumimoji="1" lang="en-US" altLang="ja-JP" dirty="0" smtClean="0"/>
                  <a:t>/</a:t>
                </a:r>
                <a:r>
                  <a:rPr kumimoji="1" lang="en-US" altLang="ja-JP" dirty="0" err="1" smtClean="0"/>
                  <a:t>sr</a:t>
                </a:r>
                <a:r>
                  <a:rPr kumimoji="1" lang="en-US" altLang="ja-JP" dirty="0" smtClean="0"/>
                  <a:t>/(15MeV/c</a:t>
                </a:r>
                <a:r>
                  <a:rPr kumimoji="1" lang="en-US" altLang="ja-JP" baseline="30000" dirty="0" smtClean="0"/>
                  <a:t>2</a:t>
                </a:r>
                <a:r>
                  <a:rPr kumimoji="1" lang="en-US" altLang="ja-JP" dirty="0" smtClean="0"/>
                  <a:t>)]</a:t>
                </a:r>
                <a:endParaRPr kumimoji="1" lang="ja-JP" altLang="en-US" dirty="0"/>
              </a:p>
            </p:txBody>
          </p:sp>
          <p:sp>
            <p:nvSpPr>
              <p:cNvPr id="18" name="Rectangle 5"/>
              <p:cNvSpPr>
                <a:spLocks/>
              </p:cNvSpPr>
              <p:nvPr/>
            </p:nvSpPr>
            <p:spPr bwMode="auto">
              <a:xfrm rot="19638817">
                <a:off x="1326561" y="4384353"/>
                <a:ext cx="2758769" cy="6771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0" bIns="0" anchor="ctr">
                <a:spAutoFit/>
              </a:bodyPr>
              <a:lstStyle>
                <a:lvl1pPr algn="l">
                  <a:defRPr sz="1200">
                    <a:solidFill>
                      <a:schemeClr val="tx1"/>
                    </a:solidFill>
                    <a:latin typeface="ヒラギノ角ゴ Pro W3" charset="0"/>
                  </a:defRPr>
                </a:lvl1pPr>
                <a:lvl2pPr algn="l">
                  <a:defRPr sz="1200">
                    <a:solidFill>
                      <a:schemeClr val="tx1"/>
                    </a:solidFill>
                    <a:latin typeface="ヒラギノ角ゴ Pro W3" charset="0"/>
                  </a:defRPr>
                </a:lvl2pPr>
                <a:lvl3pPr algn="l">
                  <a:defRPr sz="1200">
                    <a:solidFill>
                      <a:schemeClr val="tx1"/>
                    </a:solidFill>
                    <a:latin typeface="ヒラギノ角ゴ Pro W3" charset="0"/>
                  </a:defRPr>
                </a:lvl3pPr>
                <a:lvl4pPr algn="l">
                  <a:defRPr sz="1200">
                    <a:solidFill>
                      <a:schemeClr val="tx1"/>
                    </a:solidFill>
                    <a:latin typeface="ヒラギノ角ゴ Pro W3" charset="0"/>
                  </a:defRPr>
                </a:lvl4pPr>
                <a:lvl5pPr algn="l">
                  <a:defRPr sz="1200">
                    <a:solidFill>
                      <a:schemeClr val="tx1"/>
                    </a:solidFill>
                    <a:latin typeface="ヒラギノ角ゴ Pro W3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ヒラギノ角ゴ Pro W3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ヒラギノ角ゴ Pro W3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ヒラギノ角ゴ Pro W3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ヒラギノ角ゴ Pro W3" charset="0"/>
                  </a:defRPr>
                </a:lvl9pPr>
              </a:lstStyle>
              <a:p>
                <a:pPr algn="ctr"/>
                <a:r>
                  <a:rPr lang="en-US" altLang="ja-JP" sz="4400" i="1" dirty="0">
                    <a:ln w="18415" cmpd="sng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</a:ln>
                    <a:noFill/>
                    <a:latin typeface="Helvetica" charset="0"/>
                    <a:ea typeface="ＭＳ Ｐゴシック" charset="-128"/>
                    <a:cs typeface="Helvetica" charset="0"/>
                    <a:sym typeface="Helvetica" charset="0"/>
                  </a:rPr>
                  <a:t>preliminary</a:t>
                </a:r>
              </a:p>
            </p:txBody>
          </p:sp>
        </p:grpSp>
        <p:cxnSp>
          <p:nvCxnSpPr>
            <p:cNvPr id="24" name="直線コネクタ 23"/>
            <p:cNvCxnSpPr/>
            <p:nvPr/>
          </p:nvCxnSpPr>
          <p:spPr>
            <a:xfrm flipV="1">
              <a:off x="2699792" y="1272257"/>
              <a:ext cx="0" cy="4787665"/>
            </a:xfrm>
            <a:prstGeom prst="line">
              <a:avLst/>
            </a:prstGeom>
            <a:ln w="12700">
              <a:solidFill>
                <a:srgbClr val="0070C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線コネクタ 24"/>
            <p:cNvCxnSpPr/>
            <p:nvPr/>
          </p:nvCxnSpPr>
          <p:spPr>
            <a:xfrm flipV="1">
              <a:off x="2303748" y="1268760"/>
              <a:ext cx="0" cy="4787665"/>
            </a:xfrm>
            <a:prstGeom prst="line">
              <a:avLst/>
            </a:prstGeom>
            <a:ln w="12700">
              <a:solidFill>
                <a:srgbClr val="0070C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テキスト ボックス 26"/>
            <p:cNvSpPr txBox="1"/>
            <p:nvPr/>
          </p:nvSpPr>
          <p:spPr>
            <a:xfrm rot="16200000">
              <a:off x="2050123" y="4040341"/>
              <a:ext cx="103105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600" b="1" dirty="0" smtClean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M(</a:t>
              </a:r>
              <a:r>
                <a:rPr kumimoji="1" lang="en-US" altLang="ja-JP" sz="1600" b="1" dirty="0" err="1" smtClean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K+p+p</a:t>
              </a:r>
              <a:r>
                <a:rPr kumimoji="1" lang="en-US" altLang="ja-JP" sz="1600" b="1" dirty="0" smtClean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)</a:t>
              </a:r>
              <a:endParaRPr kumimoji="1" lang="ja-JP" altLang="en-US" sz="1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8" name="テキスト ボックス 27"/>
            <p:cNvSpPr txBox="1"/>
            <p:nvPr/>
          </p:nvSpPr>
          <p:spPr>
            <a:xfrm rot="16200000">
              <a:off x="1638117" y="4026412"/>
              <a:ext cx="106471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600" b="1" dirty="0" smtClean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M(</a:t>
              </a:r>
              <a:r>
                <a:rPr kumimoji="1" lang="en-US" altLang="ja-JP" sz="1600" b="1" dirty="0" err="1" smtClean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ymbol" panose="05050102010706020507" pitchFamily="18" charset="2"/>
                </a:rPr>
                <a:t>p</a:t>
              </a:r>
              <a:r>
                <a:rPr kumimoji="1" lang="en-US" altLang="ja-JP" sz="1600" b="1" dirty="0" err="1" smtClean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+</a:t>
              </a:r>
              <a:r>
                <a:rPr lang="en-US" altLang="ja-JP" sz="1600" b="1" dirty="0" err="1" smtClean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ymbol" panose="05050102010706020507" pitchFamily="18" charset="2"/>
                </a:rPr>
                <a:t>S</a:t>
              </a:r>
              <a:r>
                <a:rPr kumimoji="1" lang="en-US" altLang="ja-JP" sz="1600" b="1" dirty="0" err="1" smtClean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+N</a:t>
              </a:r>
              <a:r>
                <a:rPr kumimoji="1" lang="en-US" altLang="ja-JP" sz="1600" b="1" dirty="0" smtClean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)</a:t>
              </a:r>
              <a:endParaRPr kumimoji="1" lang="ja-JP" altLang="en-US" sz="1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pic>
        <p:nvPicPr>
          <p:cNvPr id="2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6811" y="3222156"/>
            <a:ext cx="4311045" cy="422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テキスト ボックス 10"/>
          <p:cNvSpPr txBox="1"/>
          <p:nvPr/>
        </p:nvSpPr>
        <p:spPr>
          <a:xfrm>
            <a:off x="3707904" y="4941168"/>
            <a:ext cx="54966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dirty="0" smtClean="0"/>
              <a:t> = (d</a:t>
            </a:r>
            <a:r>
              <a:rPr lang="en-US" altLang="ja-JP" sz="2400" b="1" dirty="0" smtClean="0">
                <a:latin typeface="Symbol" panose="05050102010706020507" pitchFamily="18" charset="2"/>
              </a:rPr>
              <a:t>s</a:t>
            </a:r>
            <a:r>
              <a:rPr lang="en-US" altLang="ja-JP" sz="2400" b="1" dirty="0" smtClean="0"/>
              <a:t>/d</a:t>
            </a:r>
            <a:r>
              <a:rPr lang="en-US" altLang="ja-JP" sz="2400" b="1" dirty="0" smtClean="0">
                <a:latin typeface="Symbol" panose="05050102010706020507" pitchFamily="18" charset="2"/>
              </a:rPr>
              <a:t>W</a:t>
            </a:r>
            <a:r>
              <a:rPr lang="en-US" altLang="ja-JP" sz="2400" b="1" baseline="-25000" dirty="0" smtClean="0"/>
              <a:t>”K-pp”</a:t>
            </a:r>
            <a:r>
              <a:rPr lang="en-US" altLang="ja-JP" sz="2400" b="1" baseline="-25000" dirty="0" smtClean="0">
                <a:sym typeface="Wingdings" panose="05000000000000000000" pitchFamily="2" charset="2"/>
              </a:rPr>
              <a:t></a:t>
            </a:r>
            <a:r>
              <a:rPr lang="en-US" altLang="ja-JP" sz="2400" b="1" baseline="-25000" dirty="0" err="1" smtClean="0">
                <a:sym typeface="Wingdings" panose="05000000000000000000" pitchFamily="2" charset="2"/>
              </a:rPr>
              <a:t>Yp</a:t>
            </a:r>
            <a:r>
              <a:rPr lang="en-US" altLang="ja-JP" sz="2400" b="1" dirty="0" smtClean="0"/>
              <a:t>) / (d</a:t>
            </a:r>
            <a:r>
              <a:rPr lang="en-US" altLang="ja-JP" sz="2400" b="1" dirty="0" smtClean="0">
                <a:latin typeface="Symbol" panose="05050102010706020507" pitchFamily="18" charset="2"/>
              </a:rPr>
              <a:t>s</a:t>
            </a:r>
            <a:r>
              <a:rPr lang="en-US" altLang="ja-JP" sz="2400" b="1" dirty="0" smtClean="0"/>
              <a:t>/</a:t>
            </a:r>
            <a:r>
              <a:rPr lang="en-US" altLang="ja-JP" sz="2400" b="1" dirty="0" err="1" smtClean="0"/>
              <a:t>d</a:t>
            </a:r>
            <a:r>
              <a:rPr lang="en-US" altLang="ja-JP" sz="2400" b="1" dirty="0" err="1" smtClean="0">
                <a:latin typeface="Symbol" panose="05050102010706020507" pitchFamily="18" charset="2"/>
              </a:rPr>
              <a:t>W</a:t>
            </a:r>
            <a:r>
              <a:rPr lang="en-US" altLang="ja-JP" sz="2400" b="1" baseline="-25000" dirty="0" err="1" smtClean="0">
                <a:latin typeface="Symbol" panose="05050102010706020507" pitchFamily="18" charset="2"/>
              </a:rPr>
              <a:t>L</a:t>
            </a:r>
            <a:r>
              <a:rPr lang="en-US" altLang="ja-JP" sz="2400" b="1" baseline="-25000" dirty="0" smtClean="0"/>
              <a:t>(1405)</a:t>
            </a:r>
            <a:r>
              <a:rPr lang="en-US" altLang="ja-JP" sz="2400" b="1" dirty="0" smtClean="0"/>
              <a:t>) ~ 7-8%</a:t>
            </a:r>
            <a:endParaRPr kumimoji="1" lang="ja-JP" altLang="en-US" sz="2400" b="1" dirty="0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3743908" y="5661248"/>
            <a:ext cx="53697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 </a:t>
            </a:r>
            <a:r>
              <a:rPr kumimoji="1" lang="en-US" altLang="ja-JP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large prob. of </a:t>
            </a:r>
            <a:r>
              <a:rPr kumimoji="1" lang="en-US" altLang="ja-JP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kumimoji="1" lang="en-US" altLang="ja-JP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(1405)</a:t>
            </a:r>
            <a:r>
              <a:rPr kumimoji="1" lang="en-US" altLang="ja-JP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kumimoji="1" lang="en-US" altLang="ja-JP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“K</a:t>
            </a:r>
            <a:r>
              <a:rPr kumimoji="1" lang="en-US" altLang="ja-JP" sz="2800" b="1" baseline="30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-</a:t>
            </a:r>
            <a:r>
              <a:rPr kumimoji="1" lang="en-US" altLang="ja-JP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pp</a:t>
            </a:r>
            <a:r>
              <a:rPr kumimoji="1" lang="en-US" altLang="ja-JP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”</a:t>
            </a:r>
            <a:endParaRPr kumimoji="1" lang="ja-JP" alt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30" name="グループ化 29"/>
          <p:cNvGrpSpPr/>
          <p:nvPr/>
        </p:nvGrpSpPr>
        <p:grpSpPr>
          <a:xfrm>
            <a:off x="5181941" y="3982413"/>
            <a:ext cx="3133264" cy="886747"/>
            <a:chOff x="5181941" y="4074167"/>
            <a:chExt cx="3133264" cy="886747"/>
          </a:xfrm>
        </p:grpSpPr>
        <p:sp>
          <p:nvSpPr>
            <p:cNvPr id="7" name="テキスト ボックス 6"/>
            <p:cNvSpPr txBox="1"/>
            <p:nvPr/>
          </p:nvSpPr>
          <p:spPr>
            <a:xfrm>
              <a:off x="5181941" y="4074167"/>
              <a:ext cx="299306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ja-JP" dirty="0" smtClean="0"/>
                <a:t>p(</a:t>
              </a:r>
              <a:r>
                <a:rPr lang="en-US" altLang="ja-JP" dirty="0" smtClean="0">
                  <a:latin typeface="Symbol" panose="05050102010706020507" pitchFamily="18" charset="2"/>
                </a:rPr>
                <a:t>p</a:t>
              </a:r>
              <a:r>
                <a:rPr lang="en-US" altLang="ja-JP" baseline="30000" dirty="0" smtClean="0"/>
                <a:t>-</a:t>
              </a:r>
              <a:r>
                <a:rPr lang="en-US" altLang="ja-JP" dirty="0" smtClean="0"/>
                <a:t>,K</a:t>
              </a:r>
              <a:r>
                <a:rPr lang="en-US" altLang="ja-JP" baseline="30000" dirty="0" smtClean="0"/>
                <a:t>0</a:t>
              </a:r>
              <a:r>
                <a:rPr lang="en-US" altLang="ja-JP" dirty="0" smtClean="0"/>
                <a:t>)</a:t>
              </a:r>
              <a:r>
                <a:rPr lang="en-US" altLang="ja-JP" dirty="0" smtClean="0">
                  <a:latin typeface="Symbol" panose="05050102010706020507" pitchFamily="18" charset="2"/>
                </a:rPr>
                <a:t>L</a:t>
              </a:r>
              <a:r>
                <a:rPr lang="en-US" altLang="ja-JP" dirty="0" smtClean="0"/>
                <a:t>(1405) @ 1.69GeV/c:</a:t>
              </a:r>
              <a:endParaRPr lang="ja-JP" altLang="en-US" dirty="0"/>
            </a:p>
            <a:p>
              <a:pPr algn="ctr"/>
              <a:r>
                <a:rPr lang="en-US" altLang="ja-JP" dirty="0" smtClean="0"/>
                <a:t>d</a:t>
              </a:r>
              <a:r>
                <a:rPr lang="en-US" altLang="ja-JP" dirty="0" smtClean="0">
                  <a:latin typeface="Symbol" panose="05050102010706020507" pitchFamily="18" charset="2"/>
                </a:rPr>
                <a:t>s</a:t>
              </a:r>
              <a:r>
                <a:rPr lang="en-US" altLang="ja-JP" dirty="0" smtClean="0"/>
                <a:t>/</a:t>
              </a:r>
              <a:r>
                <a:rPr lang="en-US" altLang="ja-JP" dirty="0" err="1" smtClean="0"/>
                <a:t>d</a:t>
              </a:r>
              <a:r>
                <a:rPr lang="en-US" altLang="ja-JP" dirty="0" err="1" smtClean="0">
                  <a:latin typeface="Symbol" panose="05050102010706020507" pitchFamily="18" charset="2"/>
                </a:rPr>
                <a:t>W</a:t>
              </a:r>
              <a:r>
                <a:rPr lang="en-US" altLang="ja-JP" baseline="-25000" dirty="0" err="1" smtClean="0">
                  <a:latin typeface="Symbol" panose="05050102010706020507" pitchFamily="18" charset="2"/>
                </a:rPr>
                <a:t>L</a:t>
              </a:r>
              <a:r>
                <a:rPr lang="en-US" altLang="ja-JP" baseline="-25000" dirty="0" smtClean="0"/>
                <a:t>(1405)</a:t>
              </a:r>
              <a:r>
                <a:rPr lang="en-US" altLang="ja-JP" dirty="0" smtClean="0"/>
                <a:t>=36.9</a:t>
              </a:r>
              <a:r>
                <a:rPr lang="en-US" altLang="ja-JP" dirty="0" smtClean="0">
                  <a:latin typeface="Symbol" panose="05050102010706020507" pitchFamily="18" charset="2"/>
                </a:rPr>
                <a:t>m</a:t>
              </a:r>
              <a:r>
                <a:rPr lang="en-US" altLang="ja-JP" dirty="0" smtClean="0"/>
                <a:t>b/</a:t>
              </a:r>
              <a:r>
                <a:rPr lang="en-US" altLang="ja-JP" dirty="0" err="1" smtClean="0"/>
                <a:t>sr</a:t>
              </a:r>
              <a:endParaRPr kumimoji="1" lang="ja-JP" altLang="en-US" sz="1200" dirty="0"/>
            </a:p>
          </p:txBody>
        </p:sp>
        <p:sp>
          <p:nvSpPr>
            <p:cNvPr id="26" name="テキスト ボックス 25"/>
            <p:cNvSpPr txBox="1"/>
            <p:nvPr/>
          </p:nvSpPr>
          <p:spPr>
            <a:xfrm>
              <a:off x="6609417" y="4653136"/>
              <a:ext cx="170578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400" dirty="0" smtClean="0"/>
                <a:t>BNL, NPB56(1973)15</a:t>
              </a:r>
              <a:endParaRPr kumimoji="1" lang="ja-JP" altLang="en-US" sz="1400" dirty="0"/>
            </a:p>
          </p:txBody>
        </p:sp>
        <p:sp>
          <p:nvSpPr>
            <p:cNvPr id="29" name="角丸四角形 28"/>
            <p:cNvSpPr/>
            <p:nvPr/>
          </p:nvSpPr>
          <p:spPr>
            <a:xfrm>
              <a:off x="5181941" y="4074168"/>
              <a:ext cx="3133264" cy="886746"/>
            </a:xfrm>
            <a:prstGeom prst="roundRect">
              <a:avLst/>
            </a:prstGeom>
            <a:noFill/>
            <a:ln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400"/>
            </a:p>
          </p:txBody>
        </p:sp>
      </p:grpSp>
      <p:sp>
        <p:nvSpPr>
          <p:cNvPr id="31" name="テキスト ボックス 30"/>
          <p:cNvSpPr txBox="1"/>
          <p:nvPr/>
        </p:nvSpPr>
        <p:spPr>
          <a:xfrm>
            <a:off x="5463086" y="3573016"/>
            <a:ext cx="38614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err="1" smtClean="0"/>
              <a:t>Y.Ichikawa</a:t>
            </a:r>
            <a:r>
              <a:rPr kumimoji="1" lang="en-US" altLang="ja-JP" dirty="0" smtClean="0"/>
              <a:t>, PhD-thesis. </a:t>
            </a:r>
            <a:r>
              <a:rPr lang="en-US" altLang="ja-JP" dirty="0" smtClean="0"/>
              <a:t>Kyoto-U (2015)</a:t>
            </a:r>
            <a:endParaRPr kumimoji="1" lang="ja-JP" altLang="en-US" dirty="0"/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-5942" y="6516052"/>
            <a:ext cx="940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err="1" smtClean="0"/>
              <a:t>T.Nagae</a:t>
            </a:r>
            <a:endParaRPr kumimoji="1" lang="ja-JP" altLang="en-US" b="1" dirty="0"/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0" y="836712"/>
            <a:ext cx="3857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altLang="ja-JP" b="1" dirty="0" smtClean="0"/>
              <a:t>Y</a:t>
            </a:r>
            <a:r>
              <a:rPr lang="da-DK" altLang="ja-JP" b="1" dirty="0"/>
              <a:t>. Ichikawa et al., PTEP (2015) 021D01.</a:t>
            </a:r>
            <a:endParaRPr kumimoji="1" lang="ja-JP" altLang="en-US" dirty="0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4535996" y="1791439"/>
            <a:ext cx="43475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dirty="0" err="1" smtClean="0">
                <a:solidFill>
                  <a:srgbClr val="FF0000"/>
                </a:solidFill>
              </a:rPr>
              <a:t>Theor</a:t>
            </a:r>
            <a:r>
              <a:rPr kumimoji="1" lang="en-US" altLang="ja-JP" sz="2000" b="1" dirty="0" smtClean="0">
                <a:solidFill>
                  <a:srgbClr val="FF0000"/>
                </a:solidFill>
              </a:rPr>
              <a:t>. Cal. on Y*N</a:t>
            </a:r>
            <a:r>
              <a:rPr kumimoji="1" lang="en-US" altLang="ja-JP" sz="20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YN </a:t>
            </a:r>
            <a:r>
              <a:rPr kumimoji="1" lang="en-US" altLang="ja-JP" sz="2000" b="1" dirty="0" smtClean="0">
                <a:solidFill>
                  <a:srgbClr val="FF0000"/>
                </a:solidFill>
              </a:rPr>
              <a:t>: </a:t>
            </a:r>
            <a:r>
              <a:rPr kumimoji="1" lang="en-US" altLang="ja-JP" sz="2000" b="1" dirty="0" err="1" smtClean="0">
                <a:solidFill>
                  <a:srgbClr val="FF0000"/>
                </a:solidFill>
                <a:latin typeface="Symbol" panose="05050102010706020507" pitchFamily="18" charset="2"/>
              </a:rPr>
              <a:t>G</a:t>
            </a:r>
            <a:r>
              <a:rPr kumimoji="1" lang="en-US" altLang="ja-JP" sz="2000" b="1" baseline="-25000" dirty="0" err="1" smtClean="0">
                <a:solidFill>
                  <a:srgbClr val="FF0000"/>
                </a:solidFill>
                <a:latin typeface="Symbol" panose="05050102010706020507" pitchFamily="18" charset="2"/>
              </a:rPr>
              <a:t>L</a:t>
            </a:r>
            <a:r>
              <a:rPr kumimoji="1" lang="en-US" altLang="ja-JP" sz="2000" b="1" baseline="-25000" dirty="0" err="1" smtClean="0">
                <a:solidFill>
                  <a:srgbClr val="FF0000"/>
                </a:solidFill>
              </a:rPr>
              <a:t>p</a:t>
            </a:r>
            <a:r>
              <a:rPr kumimoji="1" lang="en-US" altLang="ja-JP" sz="2000" b="1" dirty="0" smtClean="0">
                <a:solidFill>
                  <a:srgbClr val="FF0000"/>
                </a:solidFill>
              </a:rPr>
              <a:t>/</a:t>
            </a:r>
            <a:r>
              <a:rPr kumimoji="1" lang="en-US" altLang="ja-JP" sz="2000" b="1" dirty="0" smtClean="0">
                <a:solidFill>
                  <a:srgbClr val="FF0000"/>
                </a:solidFill>
                <a:latin typeface="Symbol" panose="05050102010706020507" pitchFamily="18" charset="2"/>
                <a:ea typeface="Segoe UI" panose="020B0502040204020203" pitchFamily="34" charset="0"/>
                <a:cs typeface="Segoe UI" panose="020B0502040204020203" pitchFamily="34" charset="0"/>
              </a:rPr>
              <a:t>G</a:t>
            </a:r>
            <a:r>
              <a:rPr kumimoji="1" lang="en-US" altLang="ja-JP" sz="2000" b="1" baseline="-25000" dirty="0" smtClean="0">
                <a:solidFill>
                  <a:srgbClr val="FF0000"/>
                </a:solidFill>
                <a:latin typeface="Symbol" panose="05050102010706020507" pitchFamily="18" charset="2"/>
                <a:ea typeface="Segoe UI" panose="020B0502040204020203" pitchFamily="34" charset="0"/>
                <a:cs typeface="Segoe UI" panose="020B0502040204020203" pitchFamily="34" charset="0"/>
              </a:rPr>
              <a:t>S</a:t>
            </a:r>
            <a:r>
              <a:rPr kumimoji="1" lang="en-US" altLang="ja-JP" sz="2000" b="1" baseline="-25000" dirty="0" smtClean="0">
                <a:solidFill>
                  <a:srgbClr val="FF0000"/>
                </a:solidFill>
              </a:rPr>
              <a:t>0p</a:t>
            </a:r>
            <a:r>
              <a:rPr kumimoji="1" lang="en-US" altLang="ja-JP" sz="2000" b="1" dirty="0" smtClean="0">
                <a:solidFill>
                  <a:srgbClr val="FF0000"/>
                </a:solidFill>
              </a:rPr>
              <a:t> = 1.2</a:t>
            </a:r>
            <a:endParaRPr kumimoji="1" lang="ja-JP" altLang="en-US" sz="2000" b="1" dirty="0">
              <a:solidFill>
                <a:srgbClr val="FF0000"/>
              </a:solidFill>
            </a:endParaRPr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4247964" y="2159568"/>
            <a:ext cx="50885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err="1" smtClean="0"/>
              <a:t>Sekihara</a:t>
            </a:r>
            <a:r>
              <a:rPr kumimoji="1" lang="en-US" altLang="ja-JP" dirty="0" smtClean="0"/>
              <a:t>, </a:t>
            </a:r>
            <a:r>
              <a:rPr kumimoji="1" lang="en-US" altLang="ja-JP" dirty="0" err="1" smtClean="0"/>
              <a:t>Jido</a:t>
            </a:r>
            <a:r>
              <a:rPr kumimoji="1" lang="en-US" altLang="ja-JP" dirty="0" smtClean="0"/>
              <a:t>, Kanda-</a:t>
            </a:r>
            <a:r>
              <a:rPr kumimoji="1" lang="en-US" altLang="ja-JP" dirty="0" err="1" smtClean="0"/>
              <a:t>En’yo</a:t>
            </a:r>
            <a:r>
              <a:rPr kumimoji="1" lang="en-US" altLang="ja-JP" dirty="0" smtClean="0"/>
              <a:t> PRC79(2009)</a:t>
            </a:r>
            <a:r>
              <a:rPr lang="en-US" altLang="ja-JP" dirty="0" smtClean="0"/>
              <a:t>062201(R).</a:t>
            </a:r>
            <a:endParaRPr kumimoji="1" lang="ja-JP" altLang="en-US" dirty="0"/>
          </a:p>
        </p:txBody>
      </p:sp>
      <p:sp>
        <p:nvSpPr>
          <p:cNvPr id="35" name="コンテンツ プレースホルダー 2"/>
          <p:cNvSpPr txBox="1">
            <a:spLocks/>
          </p:cNvSpPr>
          <p:nvPr/>
        </p:nvSpPr>
        <p:spPr>
          <a:xfrm>
            <a:off x="3966367" y="2641410"/>
            <a:ext cx="5076564" cy="7515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l"/>
            </a:pPr>
            <a:r>
              <a:rPr lang="en-US" altLang="ja-JP" dirty="0" smtClean="0"/>
              <a:t>d</a:t>
            </a:r>
            <a:r>
              <a:rPr lang="en-US" altLang="ja-JP" dirty="0" smtClean="0">
                <a:latin typeface="Symbol" panose="05050102010706020507" pitchFamily="18" charset="2"/>
              </a:rPr>
              <a:t>s</a:t>
            </a:r>
            <a:r>
              <a:rPr lang="en-US" altLang="ja-JP" dirty="0" smtClean="0"/>
              <a:t>/d</a:t>
            </a:r>
            <a:r>
              <a:rPr lang="en-US" altLang="ja-JP" dirty="0" smtClean="0">
                <a:latin typeface="Symbol" panose="05050102010706020507" pitchFamily="18" charset="2"/>
              </a:rPr>
              <a:t>W</a:t>
            </a:r>
            <a:r>
              <a:rPr lang="en-US" altLang="ja-JP" baseline="-25000" dirty="0" smtClean="0"/>
              <a:t>“K-pp”</a:t>
            </a:r>
            <a:r>
              <a:rPr lang="en-US" altLang="ja-JP" baseline="-25000" dirty="0" smtClean="0">
                <a:sym typeface="Wingdings" panose="05000000000000000000" pitchFamily="2" charset="2"/>
              </a:rPr>
              <a:t></a:t>
            </a:r>
            <a:r>
              <a:rPr lang="en-US" altLang="ja-JP" baseline="-25000" dirty="0" smtClean="0">
                <a:latin typeface="Symbol" panose="05050102010706020507" pitchFamily="18" charset="2"/>
                <a:sym typeface="Wingdings" panose="05000000000000000000" pitchFamily="2" charset="2"/>
              </a:rPr>
              <a:t>S</a:t>
            </a:r>
            <a:r>
              <a:rPr lang="en-US" altLang="ja-JP" baseline="-25000" dirty="0" smtClean="0">
                <a:sym typeface="Wingdings" panose="05000000000000000000" pitchFamily="2" charset="2"/>
              </a:rPr>
              <a:t>0p</a:t>
            </a:r>
            <a:r>
              <a:rPr lang="en-US" altLang="ja-JP" dirty="0" smtClean="0">
                <a:sym typeface="Wingdings" panose="05000000000000000000" pitchFamily="2" charset="2"/>
              </a:rPr>
              <a:t>:</a:t>
            </a:r>
          </a:p>
          <a:p>
            <a:endParaRPr lang="en-US" altLang="ja-JP" dirty="0" smtClean="0">
              <a:sym typeface="Wingdings" panose="05000000000000000000" pitchFamily="2" charset="2"/>
            </a:endParaRPr>
          </a:p>
          <a:p>
            <a:endParaRPr lang="en-US" altLang="ja-JP" dirty="0" smtClean="0"/>
          </a:p>
          <a:p>
            <a:endParaRPr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4180520" y="6184468"/>
            <a:ext cx="48919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i="1" dirty="0" smtClean="0"/>
              <a:t>c.f., large prob. in DISTO, but </a:t>
            </a:r>
            <a:r>
              <a:rPr lang="en-US" altLang="ja-JP" sz="2000" i="1" dirty="0"/>
              <a:t>&lt; </a:t>
            </a:r>
            <a:r>
              <a:rPr lang="en-US" altLang="ja-JP" sz="2000" i="1" dirty="0" smtClean="0"/>
              <a:t>50</a:t>
            </a:r>
            <a:r>
              <a:rPr lang="en-US" altLang="ja-JP" sz="2000" i="1" dirty="0"/>
              <a:t>% in HADES</a:t>
            </a:r>
            <a:r>
              <a:rPr lang="en-US" altLang="ja-JP" sz="2000" i="1" dirty="0" smtClean="0"/>
              <a:t> </a:t>
            </a:r>
            <a:endParaRPr kumimoji="1" lang="ja-JP" altLang="en-US" sz="2000" i="1" dirty="0"/>
          </a:p>
        </p:txBody>
      </p:sp>
    </p:spTree>
    <p:extLst>
      <p:ext uri="{BB962C8B-B14F-4D97-AF65-F5344CB8AC3E}">
        <p14:creationId xmlns:p14="http://schemas.microsoft.com/office/powerpoint/2010/main" val="1195050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31" grpId="0"/>
      <p:bldP spid="35" grpId="0"/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J-PARC E15 Experiment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26</a:t>
            </a:fld>
            <a:endParaRPr kumimoji="1" lang="ja-JP" altLang="en-US"/>
          </a:p>
        </p:txBody>
      </p:sp>
      <p:sp>
        <p:nvSpPr>
          <p:cNvPr id="9" name="コンテンツ プレースホルダー 3"/>
          <p:cNvSpPr>
            <a:spLocks noGrp="1"/>
          </p:cNvSpPr>
          <p:nvPr>
            <p:ph idx="1"/>
          </p:nvPr>
        </p:nvSpPr>
        <p:spPr>
          <a:xfrm>
            <a:off x="179512" y="1016732"/>
            <a:ext cx="8872580" cy="1221639"/>
          </a:xfrm>
        </p:spPr>
        <p:txBody>
          <a:bodyPr>
            <a:normAutofit/>
          </a:bodyPr>
          <a:lstStyle/>
          <a:p>
            <a:r>
              <a:rPr lang="en-US" altLang="ja-JP" baseline="30000" dirty="0" smtClean="0"/>
              <a:t>3</a:t>
            </a:r>
            <a:r>
              <a:rPr lang="en-US" altLang="ja-JP" dirty="0" smtClean="0"/>
              <a:t>He(</a:t>
            </a:r>
            <a:r>
              <a:rPr lang="en-US" altLang="ja-JP" i="1" dirty="0" smtClean="0"/>
              <a:t>in-flight</a:t>
            </a:r>
            <a:r>
              <a:rPr lang="en-US" altLang="ja-JP" dirty="0" smtClean="0"/>
              <a:t> </a:t>
            </a:r>
            <a:r>
              <a:rPr lang="en-US" altLang="ja-JP" dirty="0"/>
              <a:t>K</a:t>
            </a:r>
            <a:r>
              <a:rPr lang="en-US" altLang="ja-JP" baseline="30000" dirty="0"/>
              <a:t>-</a:t>
            </a:r>
            <a:r>
              <a:rPr lang="en-US" altLang="ja-JP" dirty="0"/>
              <a:t>,n) </a:t>
            </a:r>
            <a:r>
              <a:rPr lang="en-US" altLang="ja-JP" dirty="0" smtClean="0"/>
              <a:t>reaction @ 1.0 GeV/c</a:t>
            </a:r>
            <a:endParaRPr lang="ja-JP" altLang="en-US" dirty="0"/>
          </a:p>
          <a:p>
            <a:pPr lvl="1"/>
            <a:r>
              <a:rPr lang="en-US" altLang="ja-JP" sz="2400" dirty="0" smtClean="0"/>
              <a:t>2NA processes and Y decays can be discriminated </a:t>
            </a:r>
            <a:r>
              <a:rPr lang="en-US" altLang="ja-JP" sz="2400" dirty="0" err="1" smtClean="0"/>
              <a:t>kinematically</a:t>
            </a:r>
            <a:endParaRPr kumimoji="1" lang="en-US" altLang="ja-JP" sz="2400" dirty="0" smtClean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25" b="19813"/>
          <a:stretch/>
        </p:blipFill>
        <p:spPr bwMode="auto">
          <a:xfrm>
            <a:off x="107504" y="2230327"/>
            <a:ext cx="8891629" cy="3988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テキスト ボックス 2"/>
          <p:cNvSpPr txBox="1"/>
          <p:nvPr/>
        </p:nvSpPr>
        <p:spPr>
          <a:xfrm rot="21031993">
            <a:off x="5429555" y="3474425"/>
            <a:ext cx="3680688" cy="769441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ja-JP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semi-inclusive </a:t>
            </a:r>
            <a:r>
              <a:rPr lang="en-US" altLang="ja-JP" sz="2800" b="1" baseline="30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en-US" altLang="ja-JP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He(K</a:t>
            </a:r>
            <a:r>
              <a:rPr lang="en-US" altLang="ja-JP" sz="2800" b="1" baseline="30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en-US" altLang="ja-JP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,n)</a:t>
            </a:r>
          </a:p>
          <a:p>
            <a:pPr algn="ctr"/>
            <a:r>
              <a:rPr lang="da-DK" altLang="ja-JP" sz="1600" b="1" i="1" dirty="0">
                <a:solidFill>
                  <a:schemeClr val="bg1"/>
                </a:solidFill>
              </a:rPr>
              <a:t>T. Hashimoto et al., PTEP (2015) 061D01</a:t>
            </a:r>
            <a:r>
              <a:rPr lang="da-DK" altLang="ja-JP" sz="1600" b="1" i="1" dirty="0" smtClean="0">
                <a:solidFill>
                  <a:schemeClr val="bg1"/>
                </a:solidFill>
              </a:rPr>
              <a:t>.</a:t>
            </a:r>
            <a:endParaRPr lang="da-DK" altLang="ja-JP" sz="1600" b="1" i="1" dirty="0">
              <a:solidFill>
                <a:schemeClr val="bg1"/>
              </a:solidFill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 rot="21031993">
            <a:off x="5448978" y="5416706"/>
            <a:ext cx="3657155" cy="769441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ja-JP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exclusive (K</a:t>
            </a:r>
            <a:r>
              <a:rPr lang="en-US" altLang="ja-JP" sz="2800" b="1" baseline="30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en-US" altLang="ja-JP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en-US" altLang="ja-JP" sz="2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lang="en-US" altLang="ja-JP" sz="2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lang="en-US" altLang="ja-JP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en-US" altLang="ja-JP" sz="2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r>
              <a:rPr lang="en-US" altLang="ja-JP" sz="2800" b="1" baseline="-250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missing</a:t>
            </a:r>
            <a:endParaRPr lang="en-US" altLang="ja-JP" sz="2800" b="1" baseline="-25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da-DK" altLang="ja-JP" sz="1600" b="1" i="1" dirty="0">
                <a:solidFill>
                  <a:schemeClr val="bg1"/>
                </a:solidFill>
              </a:rPr>
              <a:t>Y. Sada et al., PTEP (2016) 051D01</a:t>
            </a:r>
            <a:r>
              <a:rPr lang="da-DK" altLang="ja-JP" sz="1600" b="1" i="1" dirty="0" smtClean="0">
                <a:solidFill>
                  <a:schemeClr val="bg1"/>
                </a:solidFill>
              </a:rPr>
              <a:t>.</a:t>
            </a:r>
            <a:endParaRPr lang="ja-JP" altLang="en-US" sz="16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595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/>
          <p:cNvSpPr>
            <a:spLocks noGrp="1"/>
          </p:cNvSpPr>
          <p:nvPr>
            <p:ph type="title"/>
          </p:nvPr>
        </p:nvSpPr>
        <p:spPr>
          <a:xfrm>
            <a:off x="457200" y="891838"/>
            <a:ext cx="8229600" cy="1579612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kumimoji="1" lang="en-US" altLang="ja-JP" sz="4800" b="1" dirty="0" smtClean="0"/>
              <a:t>Exclusive </a:t>
            </a:r>
            <a:r>
              <a:rPr lang="en-US" altLang="ja-JP" sz="4800" b="1" baseline="30000" dirty="0" smtClean="0"/>
              <a:t>3</a:t>
            </a:r>
            <a:r>
              <a:rPr lang="en-US" altLang="ja-JP" sz="4800" b="1" dirty="0" smtClean="0"/>
              <a:t>He(K</a:t>
            </a:r>
            <a:r>
              <a:rPr lang="en-US" altLang="ja-JP" sz="4800" b="1" baseline="30000" dirty="0" smtClean="0"/>
              <a:t>-</a:t>
            </a:r>
            <a:r>
              <a:rPr lang="en-US" altLang="ja-JP" sz="4800" b="1" dirty="0" smtClean="0"/>
              <a:t>,</a:t>
            </a:r>
            <a:r>
              <a:rPr lang="en-US" altLang="ja-JP" sz="4800" b="1" dirty="0" err="1" smtClean="0">
                <a:solidFill>
                  <a:srgbClr val="FF0000"/>
                </a:solidFill>
                <a:latin typeface="Symbol" panose="05050102010706020507" pitchFamily="18" charset="2"/>
              </a:rPr>
              <a:t>L</a:t>
            </a:r>
            <a:r>
              <a:rPr lang="en-US" altLang="ja-JP" sz="4800" b="1" dirty="0" err="1" smtClean="0">
                <a:solidFill>
                  <a:srgbClr val="FF0000"/>
                </a:solidFill>
              </a:rPr>
              <a:t>p</a:t>
            </a:r>
            <a:r>
              <a:rPr lang="en-US" altLang="ja-JP" sz="4800" b="1" dirty="0" smtClean="0"/>
              <a:t>)n</a:t>
            </a:r>
            <a:br>
              <a:rPr lang="en-US" altLang="ja-JP" sz="4800" b="1" dirty="0" smtClean="0"/>
            </a:br>
            <a:r>
              <a:rPr lang="en-US" altLang="ja-JP" sz="4800" b="1" dirty="0" smtClean="0"/>
              <a:t>--- </a:t>
            </a:r>
            <a:r>
              <a:rPr lang="en-US" altLang="ja-JP" sz="3200" b="1" dirty="0" smtClean="0"/>
              <a:t>result of E15-1</a:t>
            </a:r>
            <a:r>
              <a:rPr lang="en-US" altLang="ja-JP" sz="3200" b="1" baseline="30000" dirty="0" smtClean="0"/>
              <a:t>st</a:t>
            </a:r>
            <a:r>
              <a:rPr lang="en-US" altLang="ja-JP" sz="3200" b="1" dirty="0" smtClean="0"/>
              <a:t> in 2013 ---</a:t>
            </a:r>
            <a:endParaRPr kumimoji="1" lang="ja-JP" altLang="en-US" sz="4800" b="1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27</a:t>
            </a:fld>
            <a:endParaRPr kumimoji="1" lang="ja-JP" altLang="en-US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979712" y="2653752"/>
            <a:ext cx="52368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err="1" smtClean="0"/>
              <a:t>Y.Sada</a:t>
            </a:r>
            <a:r>
              <a:rPr kumimoji="1" lang="en-US" altLang="ja-JP" sz="2800" b="1" dirty="0" smtClean="0"/>
              <a:t> et al., </a:t>
            </a:r>
            <a:r>
              <a:rPr lang="da-DK" altLang="ja-JP" sz="2800" b="1" dirty="0"/>
              <a:t>PTEP (2016) 051D01</a:t>
            </a:r>
            <a:r>
              <a:rPr lang="da-DK" altLang="ja-JP" sz="2800" b="1" dirty="0" smtClean="0"/>
              <a:t>.</a:t>
            </a:r>
            <a:endParaRPr lang="ja-JP" altLang="en-US" sz="2800" dirty="0"/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4613" y="3537012"/>
            <a:ext cx="3693871" cy="312699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197290"/>
            <a:ext cx="5004556" cy="3516963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5221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/>
              <a:t>Experimental Setup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28</a:t>
            </a:fld>
            <a:endParaRPr kumimoji="1" lang="ja-JP" altLang="en-US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36" b="2637"/>
          <a:stretch/>
        </p:blipFill>
        <p:spPr bwMode="auto">
          <a:xfrm>
            <a:off x="179512" y="872716"/>
            <a:ext cx="8781644" cy="5985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3988" y="3711104"/>
            <a:ext cx="4478351" cy="2783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テキスト ボックス 2"/>
          <p:cNvSpPr txBox="1"/>
          <p:nvPr/>
        </p:nvSpPr>
        <p:spPr>
          <a:xfrm rot="19700995">
            <a:off x="5186727" y="2147741"/>
            <a:ext cx="8418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>
                <a:solidFill>
                  <a:srgbClr val="FFFF00"/>
                </a:solidFill>
              </a:rPr>
              <a:t>15m</a:t>
            </a:r>
            <a:endParaRPr kumimoji="1" lang="ja-JP" altLang="en-US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6073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コンテンツ プレースホルダー 2"/>
          <p:cNvSpPr txBox="1">
            <a:spLocks/>
          </p:cNvSpPr>
          <p:nvPr/>
        </p:nvSpPr>
        <p:spPr>
          <a:xfrm>
            <a:off x="143508" y="4412454"/>
            <a:ext cx="8820980" cy="2400922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dirty="0" smtClean="0"/>
              <a:t>Global fit both in </a:t>
            </a:r>
            <a:r>
              <a:rPr lang="en-US" altLang="ja-JP" dirty="0" err="1" smtClean="0">
                <a:latin typeface="Symbol" panose="05050102010706020507" pitchFamily="18" charset="2"/>
              </a:rPr>
              <a:t>L</a:t>
            </a:r>
            <a:r>
              <a:rPr lang="en-US" altLang="ja-JP" dirty="0" err="1" smtClean="0"/>
              <a:t>p</a:t>
            </a:r>
            <a:r>
              <a:rPr lang="en-US" altLang="ja-JP" dirty="0" smtClean="0"/>
              <a:t> invariant- and missing-mass</a:t>
            </a:r>
          </a:p>
          <a:p>
            <a:pPr lvl="1"/>
            <a:r>
              <a:rPr lang="en-US" altLang="ja-JP" dirty="0" smtClean="0">
                <a:latin typeface="Symbol" panose="05050102010706020507" pitchFamily="18" charset="2"/>
              </a:rPr>
              <a:t>s</a:t>
            </a:r>
            <a:r>
              <a:rPr lang="en-US" altLang="ja-JP" dirty="0" smtClean="0"/>
              <a:t> ~ 10 MeV/c</a:t>
            </a:r>
            <a:r>
              <a:rPr lang="en-US" altLang="ja-JP" baseline="30000" dirty="0" smtClean="0"/>
              <a:t>2</a:t>
            </a:r>
          </a:p>
          <a:p>
            <a:pPr lvl="1"/>
            <a:r>
              <a:rPr lang="en-US" altLang="ja-JP" dirty="0" smtClean="0"/>
              <a:t>w/ simulated </a:t>
            </a:r>
            <a:r>
              <a:rPr lang="en-US" altLang="ja-JP" dirty="0" smtClean="0"/>
              <a:t>spectra of 2NA/3NA</a:t>
            </a:r>
            <a:endParaRPr lang="ja-JP" altLang="en-US" dirty="0" smtClean="0"/>
          </a:p>
          <a:p>
            <a:r>
              <a:rPr lang="en-US" altLang="ja-JP" b="1" dirty="0" smtClean="0"/>
              <a:t>Neutron was identified by kinematics</a:t>
            </a:r>
          </a:p>
          <a:p>
            <a:pPr lvl="1"/>
            <a:r>
              <a:rPr lang="en-US" altLang="ja-JP" sz="3200" b="1" baseline="30000" dirty="0" smtClean="0"/>
              <a:t>3</a:t>
            </a:r>
            <a:r>
              <a:rPr lang="en-US" altLang="ja-JP" sz="3200" b="1" dirty="0" smtClean="0"/>
              <a:t>He(K</a:t>
            </a:r>
            <a:r>
              <a:rPr lang="en-US" altLang="ja-JP" sz="3200" b="1" baseline="30000" dirty="0" smtClean="0"/>
              <a:t>-</a:t>
            </a:r>
            <a:r>
              <a:rPr lang="en-US" altLang="ja-JP" sz="3200" b="1" dirty="0" smtClean="0"/>
              <a:t>, </a:t>
            </a:r>
            <a:r>
              <a:rPr lang="en-US" altLang="ja-JP" sz="3200" b="1" dirty="0" err="1" smtClean="0">
                <a:solidFill>
                  <a:srgbClr val="FF0000"/>
                </a:solidFill>
                <a:latin typeface="Symbol" panose="05050102010706020507" pitchFamily="18" charset="2"/>
              </a:rPr>
              <a:t>L</a:t>
            </a:r>
            <a:r>
              <a:rPr lang="en-US" altLang="ja-JP" sz="3200" b="1" dirty="0" err="1" smtClean="0">
                <a:solidFill>
                  <a:srgbClr val="FF0000"/>
                </a:solidFill>
              </a:rPr>
              <a:t>p</a:t>
            </a:r>
            <a:r>
              <a:rPr lang="en-US" altLang="ja-JP" sz="3200" b="1" dirty="0" smtClean="0"/>
              <a:t>)</a:t>
            </a:r>
            <a:r>
              <a:rPr lang="en-US" altLang="ja-JP" sz="3200" b="1" dirty="0" err="1" smtClean="0"/>
              <a:t>n</a:t>
            </a:r>
            <a:r>
              <a:rPr lang="en-US" altLang="ja-JP" sz="3200" b="1" baseline="-25000" dirty="0" err="1" smtClean="0"/>
              <a:t>missing</a:t>
            </a:r>
            <a:endParaRPr lang="ja-JP" altLang="en-US" sz="3200" b="1" baseline="-25000" dirty="0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29</a:t>
            </a:fld>
            <a:endParaRPr kumimoji="1" lang="ja-JP" altLang="en-US" dirty="0"/>
          </a:p>
        </p:txBody>
      </p:sp>
      <p:sp>
        <p:nvSpPr>
          <p:cNvPr id="6" name="タイトル 1"/>
          <p:cNvSpPr>
            <a:spLocks noGrp="1"/>
          </p:cNvSpPr>
          <p:nvPr>
            <p:ph type="title"/>
          </p:nvPr>
        </p:nvSpPr>
        <p:spPr>
          <a:xfrm>
            <a:off x="457200" y="53751"/>
            <a:ext cx="8229600" cy="746957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kumimoji="1" lang="en-US" altLang="ja-JP" sz="4000" b="1" dirty="0" smtClean="0"/>
              <a:t>n-ID from Inclusive </a:t>
            </a:r>
            <a:r>
              <a:rPr kumimoji="1" lang="en-US" altLang="ja-JP" sz="4000" b="1" baseline="30000" dirty="0" smtClean="0"/>
              <a:t>3</a:t>
            </a:r>
            <a:r>
              <a:rPr kumimoji="1" lang="en-US" altLang="ja-JP" sz="4000" b="1" dirty="0" smtClean="0"/>
              <a:t>He(K</a:t>
            </a:r>
            <a:r>
              <a:rPr kumimoji="1" lang="en-US" altLang="ja-JP" sz="4000" b="1" baseline="30000" dirty="0" smtClean="0"/>
              <a:t>-</a:t>
            </a:r>
            <a:r>
              <a:rPr kumimoji="1" lang="en-US" altLang="ja-JP" sz="4000" b="1" dirty="0" smtClean="0"/>
              <a:t>,</a:t>
            </a:r>
            <a:r>
              <a:rPr kumimoji="1" lang="en-US" altLang="ja-JP" sz="4000" b="1" dirty="0" err="1" smtClean="0">
                <a:latin typeface="Symbol" panose="05050102010706020507" pitchFamily="18" charset="2"/>
              </a:rPr>
              <a:t>L</a:t>
            </a:r>
            <a:r>
              <a:rPr kumimoji="1" lang="en-US" altLang="ja-JP" sz="4000" b="1" dirty="0" err="1" smtClean="0"/>
              <a:t>p</a:t>
            </a:r>
            <a:r>
              <a:rPr kumimoji="1" lang="en-US" altLang="ja-JP" sz="4000" b="1" dirty="0" smtClean="0"/>
              <a:t>)X</a:t>
            </a:r>
            <a:endParaRPr kumimoji="1" lang="ja-JP" altLang="en-US" sz="4000" b="1" dirty="0"/>
          </a:p>
        </p:txBody>
      </p:sp>
      <p:sp>
        <p:nvSpPr>
          <p:cNvPr id="8" name="コンテンツ プレースホルダー 2"/>
          <p:cNvSpPr txBox="1">
            <a:spLocks/>
          </p:cNvSpPr>
          <p:nvPr/>
        </p:nvSpPr>
        <p:spPr>
          <a:xfrm>
            <a:off x="4824028" y="6129300"/>
            <a:ext cx="2772308" cy="432048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7663" lvl="1" indent="-342900"/>
            <a:r>
              <a:rPr lang="en-US" altLang="ja-JP" sz="2000" b="1" i="1" dirty="0" smtClean="0">
                <a:solidFill>
                  <a:srgbClr val="0070C0"/>
                </a:solidFill>
              </a:rPr>
              <a:t># of </a:t>
            </a:r>
            <a:r>
              <a:rPr lang="en-US" altLang="ja-JP" sz="2000" b="1" i="1" dirty="0" err="1" smtClean="0">
                <a:solidFill>
                  <a:srgbClr val="0070C0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lang="en-US" altLang="ja-JP" sz="2000" b="1" i="1" dirty="0" err="1" smtClean="0">
                <a:solidFill>
                  <a:srgbClr val="0070C0"/>
                </a:solidFill>
                <a:sym typeface="Wingdings" panose="05000000000000000000" pitchFamily="2" charset="2"/>
              </a:rPr>
              <a:t>pn</a:t>
            </a:r>
            <a:r>
              <a:rPr lang="en-US" altLang="ja-JP" sz="2000" b="1" i="1" dirty="0" smtClean="0">
                <a:solidFill>
                  <a:srgbClr val="0070C0"/>
                </a:solidFill>
                <a:sym typeface="Wingdings" panose="05000000000000000000" pitchFamily="2" charset="2"/>
              </a:rPr>
              <a:t> events: ~200</a:t>
            </a:r>
          </a:p>
        </p:txBody>
      </p:sp>
      <p:sp>
        <p:nvSpPr>
          <p:cNvPr id="7" name="コンテンツ プレースホルダー 2"/>
          <p:cNvSpPr txBox="1">
            <a:spLocks/>
          </p:cNvSpPr>
          <p:nvPr/>
        </p:nvSpPr>
        <p:spPr>
          <a:xfrm>
            <a:off x="4824028" y="6417332"/>
            <a:ext cx="3672408" cy="36004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7663" lvl="1" indent="-342900"/>
            <a:r>
              <a:rPr lang="en-US" altLang="ja-JP" sz="2000" b="1" i="1" dirty="0" smtClean="0">
                <a:solidFill>
                  <a:srgbClr val="0070C0"/>
                </a:solidFill>
                <a:latin typeface="Symbol" panose="05050102010706020507" pitchFamily="18" charset="2"/>
              </a:rPr>
              <a:t>S</a:t>
            </a:r>
            <a:r>
              <a:rPr lang="en-US" altLang="ja-JP" sz="2000" b="1" i="1" baseline="30000" dirty="0" smtClean="0">
                <a:solidFill>
                  <a:srgbClr val="0070C0"/>
                </a:solidFill>
              </a:rPr>
              <a:t>0</a:t>
            </a:r>
            <a:r>
              <a:rPr lang="en-US" altLang="ja-JP" sz="2000" b="1" i="1" dirty="0" smtClean="0">
                <a:solidFill>
                  <a:srgbClr val="0070C0"/>
                </a:solidFill>
              </a:rPr>
              <a:t>pn contamination: ~20%</a:t>
            </a:r>
            <a:endParaRPr lang="en-US" altLang="ja-JP" sz="2000" b="1" i="1" dirty="0">
              <a:solidFill>
                <a:srgbClr val="0070C0"/>
              </a:solidFill>
            </a:endParaRP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429"/>
          <a:stretch/>
        </p:blipFill>
        <p:spPr>
          <a:xfrm>
            <a:off x="0" y="1027393"/>
            <a:ext cx="9144000" cy="3241126"/>
          </a:xfrm>
          <a:prstGeom prst="rect">
            <a:avLst/>
          </a:prstGeom>
        </p:spPr>
      </p:pic>
      <p:sp>
        <p:nvSpPr>
          <p:cNvPr id="4" name="テキスト ボックス 3"/>
          <p:cNvSpPr txBox="1"/>
          <p:nvPr/>
        </p:nvSpPr>
        <p:spPr>
          <a:xfrm>
            <a:off x="5338382" y="2611111"/>
            <a:ext cx="5902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u="sng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kumimoji="1" lang="en-US" altLang="ja-JP" b="1" u="sng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pn</a:t>
            </a:r>
            <a:endParaRPr kumimoji="1" lang="ja-JP" altLang="en-US" b="1" u="sng" dirty="0"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9" name="直線矢印コネクタ 8"/>
          <p:cNvCxnSpPr>
            <a:stCxn id="4" idx="0"/>
          </p:cNvCxnSpPr>
          <p:nvPr/>
        </p:nvCxnSpPr>
        <p:spPr>
          <a:xfrm flipV="1">
            <a:off x="5633495" y="1916832"/>
            <a:ext cx="0" cy="694279"/>
          </a:xfrm>
          <a:prstGeom prst="straightConnector1">
            <a:avLst/>
          </a:prstGeom>
          <a:ln w="25400">
            <a:solidFill>
              <a:schemeClr val="accent2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矢印コネクタ 10"/>
          <p:cNvCxnSpPr>
            <a:stCxn id="4" idx="2"/>
          </p:cNvCxnSpPr>
          <p:nvPr/>
        </p:nvCxnSpPr>
        <p:spPr>
          <a:xfrm>
            <a:off x="5633495" y="2980443"/>
            <a:ext cx="414669" cy="556569"/>
          </a:xfrm>
          <a:prstGeom prst="straightConnector1">
            <a:avLst/>
          </a:prstGeom>
          <a:ln w="25400">
            <a:solidFill>
              <a:schemeClr val="accent2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テキスト ボックス 15"/>
          <p:cNvSpPr txBox="1"/>
          <p:nvPr/>
        </p:nvSpPr>
        <p:spPr>
          <a:xfrm>
            <a:off x="2753721" y="2564904"/>
            <a:ext cx="5902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u="sng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kumimoji="1" lang="en-US" altLang="ja-JP" b="1" u="sng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pn</a:t>
            </a:r>
            <a:endParaRPr kumimoji="1" lang="ja-JP" altLang="en-US" b="1" u="sng" dirty="0"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7" name="直線矢印コネクタ 16"/>
          <p:cNvCxnSpPr>
            <a:stCxn id="16" idx="2"/>
          </p:cNvCxnSpPr>
          <p:nvPr/>
        </p:nvCxnSpPr>
        <p:spPr>
          <a:xfrm flipH="1">
            <a:off x="2735798" y="2934236"/>
            <a:ext cx="313036" cy="695979"/>
          </a:xfrm>
          <a:prstGeom prst="straightConnector1">
            <a:avLst/>
          </a:prstGeom>
          <a:ln w="25400">
            <a:solidFill>
              <a:schemeClr val="accent2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テキスト ボックス 21"/>
          <p:cNvSpPr txBox="1"/>
          <p:nvPr/>
        </p:nvSpPr>
        <p:spPr>
          <a:xfrm>
            <a:off x="6013030" y="2564904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u="sng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S</a:t>
            </a:r>
            <a:r>
              <a:rPr kumimoji="1" lang="en-US" altLang="ja-JP" b="1" u="sng" baseline="300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</a:t>
            </a:r>
            <a:r>
              <a:rPr kumimoji="1" lang="en-US" altLang="ja-JP" b="1" u="sng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pn</a:t>
            </a:r>
            <a:endParaRPr kumimoji="1" lang="ja-JP" altLang="en-US" b="1" u="sng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30" name="直線矢印コネクタ 29"/>
          <p:cNvCxnSpPr>
            <a:stCxn id="22" idx="0"/>
          </p:cNvCxnSpPr>
          <p:nvPr/>
        </p:nvCxnSpPr>
        <p:spPr>
          <a:xfrm flipH="1" flipV="1">
            <a:off x="6048164" y="2096853"/>
            <a:ext cx="288032" cy="468051"/>
          </a:xfrm>
          <a:prstGeom prst="straightConnector1">
            <a:avLst/>
          </a:prstGeom>
          <a:ln w="254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線矢印コネクタ 34"/>
          <p:cNvCxnSpPr>
            <a:stCxn id="22" idx="2"/>
          </p:cNvCxnSpPr>
          <p:nvPr/>
        </p:nvCxnSpPr>
        <p:spPr>
          <a:xfrm>
            <a:off x="6336196" y="2934236"/>
            <a:ext cx="0" cy="602776"/>
          </a:xfrm>
          <a:prstGeom prst="straightConnector1">
            <a:avLst/>
          </a:prstGeom>
          <a:ln w="254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テキスト ボックス 43"/>
          <p:cNvSpPr txBox="1"/>
          <p:nvPr/>
        </p:nvSpPr>
        <p:spPr>
          <a:xfrm>
            <a:off x="2353903" y="2241779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u="sng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S</a:t>
            </a:r>
            <a:r>
              <a:rPr kumimoji="1" lang="en-US" altLang="ja-JP" b="1" u="sng" baseline="300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</a:t>
            </a:r>
            <a:r>
              <a:rPr kumimoji="1" lang="en-US" altLang="ja-JP" b="1" u="sng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pn</a:t>
            </a:r>
            <a:endParaRPr kumimoji="1" lang="ja-JP" altLang="en-US" b="1" u="sng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45" name="直線矢印コネクタ 44"/>
          <p:cNvCxnSpPr>
            <a:stCxn id="44" idx="2"/>
          </p:cNvCxnSpPr>
          <p:nvPr/>
        </p:nvCxnSpPr>
        <p:spPr>
          <a:xfrm flipH="1">
            <a:off x="2483768" y="2611111"/>
            <a:ext cx="193301" cy="1019104"/>
          </a:xfrm>
          <a:prstGeom prst="straightConnector1">
            <a:avLst/>
          </a:prstGeom>
          <a:ln w="254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84" name="テキスト ボックス 3083"/>
          <p:cNvSpPr txBox="1"/>
          <p:nvPr/>
        </p:nvSpPr>
        <p:spPr>
          <a:xfrm>
            <a:off x="7021631" y="2497542"/>
            <a:ext cx="8627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 err="1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YNN</a:t>
            </a:r>
            <a:r>
              <a:rPr lang="en-US" altLang="ja-JP" b="1" dirty="0" err="1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pp</a:t>
            </a:r>
            <a:endParaRPr kumimoji="1" lang="ja-JP" altLang="en-US" b="1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</a:endParaRPr>
          </a:p>
        </p:txBody>
      </p:sp>
      <p:sp>
        <p:nvSpPr>
          <p:cNvPr id="48" name="テキスト ボックス 47"/>
          <p:cNvSpPr txBox="1"/>
          <p:nvPr/>
        </p:nvSpPr>
        <p:spPr>
          <a:xfrm>
            <a:off x="1079612" y="2735632"/>
            <a:ext cx="8627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 err="1" smtClean="0">
                <a:solidFill>
                  <a:schemeClr val="bg1">
                    <a:lumMod val="50000"/>
                  </a:schemeClr>
                </a:solidFill>
              </a:rPr>
              <a:t>YNN</a:t>
            </a:r>
            <a:r>
              <a:rPr lang="en-US" altLang="ja-JP" b="1" dirty="0" err="1" smtClean="0">
                <a:solidFill>
                  <a:schemeClr val="bg1">
                    <a:lumMod val="50000"/>
                  </a:schemeClr>
                </a:solidFill>
                <a:latin typeface="Symbol" panose="05050102010706020507" pitchFamily="18" charset="2"/>
              </a:rPr>
              <a:t>pp</a:t>
            </a:r>
            <a:endParaRPr kumimoji="1" lang="ja-JP" altLang="en-US" b="1" dirty="0">
              <a:solidFill>
                <a:schemeClr val="bg1">
                  <a:lumMod val="50000"/>
                </a:schemeClr>
              </a:solidFill>
              <a:latin typeface="Symbol" panose="05050102010706020507" pitchFamily="18" charset="2"/>
            </a:endParaRPr>
          </a:p>
        </p:txBody>
      </p:sp>
      <p:sp>
        <p:nvSpPr>
          <p:cNvPr id="3085" name="テキスト ボックス 3084"/>
          <p:cNvSpPr txBox="1"/>
          <p:nvPr/>
        </p:nvSpPr>
        <p:spPr>
          <a:xfrm>
            <a:off x="7435055" y="3176972"/>
            <a:ext cx="9893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YNN</a:t>
            </a:r>
            <a:r>
              <a:rPr kumimoji="1" lang="en-US" altLang="ja-JP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ppp</a:t>
            </a:r>
            <a:endParaRPr kumimoji="1" lang="ja-JP" altLang="en-US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</a:endParaRPr>
          </a:p>
        </p:txBody>
      </p:sp>
      <p:sp>
        <p:nvSpPr>
          <p:cNvPr id="50" name="テキスト ボックス 49"/>
          <p:cNvSpPr txBox="1"/>
          <p:nvPr/>
        </p:nvSpPr>
        <p:spPr>
          <a:xfrm>
            <a:off x="395536" y="3779748"/>
            <a:ext cx="9893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YNN</a:t>
            </a:r>
            <a:r>
              <a:rPr kumimoji="1" lang="en-US" altLang="ja-JP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ppp</a:t>
            </a:r>
            <a:endParaRPr kumimoji="1" lang="ja-JP" altLang="en-US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</a:endParaRPr>
          </a:p>
        </p:txBody>
      </p:sp>
      <p:cxnSp>
        <p:nvCxnSpPr>
          <p:cNvPr id="51" name="直線矢印コネクタ 50"/>
          <p:cNvCxnSpPr/>
          <p:nvPr/>
        </p:nvCxnSpPr>
        <p:spPr>
          <a:xfrm flipV="1">
            <a:off x="935596" y="3546304"/>
            <a:ext cx="396044" cy="350748"/>
          </a:xfrm>
          <a:prstGeom prst="straightConnector1">
            <a:avLst/>
          </a:prstGeom>
          <a:ln w="25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テキスト ボックス 53"/>
          <p:cNvSpPr txBox="1"/>
          <p:nvPr/>
        </p:nvSpPr>
        <p:spPr>
          <a:xfrm>
            <a:off x="6588224" y="3176972"/>
            <a:ext cx="736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 err="1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YNN</a:t>
            </a:r>
            <a:r>
              <a:rPr lang="en-US" altLang="ja-JP" b="1" dirty="0" err="1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p</a:t>
            </a:r>
            <a:endParaRPr kumimoji="1" lang="ja-JP" altLang="en-US" b="1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</a:endParaRPr>
          </a:p>
        </p:txBody>
      </p:sp>
      <p:sp>
        <p:nvSpPr>
          <p:cNvPr id="55" name="テキスト ボックス 54"/>
          <p:cNvSpPr txBox="1"/>
          <p:nvPr/>
        </p:nvSpPr>
        <p:spPr>
          <a:xfrm>
            <a:off x="1511660" y="3320988"/>
            <a:ext cx="736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 err="1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YNN</a:t>
            </a:r>
            <a:r>
              <a:rPr lang="en-US" altLang="ja-JP" b="1" dirty="0" err="1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p</a:t>
            </a:r>
            <a:endParaRPr kumimoji="1" lang="ja-JP" altLang="en-US" b="1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</a:endParaRPr>
          </a:p>
        </p:txBody>
      </p:sp>
      <p:sp>
        <p:nvSpPr>
          <p:cNvPr id="57" name="テキスト ボックス 56"/>
          <p:cNvSpPr txBox="1"/>
          <p:nvPr/>
        </p:nvSpPr>
        <p:spPr>
          <a:xfrm>
            <a:off x="4482370" y="2600908"/>
            <a:ext cx="73770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kumimoji="1" lang="en-US" altLang="ja-JP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pn</a:t>
            </a:r>
            <a:r>
              <a:rPr kumimoji="1" lang="en-US" altLang="ja-JP" b="1" baseline="-250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endParaRPr kumimoji="1" lang="en-US" altLang="ja-JP" b="1" baseline="-250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kumimoji="1" lang="en-US" altLang="ja-JP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(2NA)</a:t>
            </a:r>
          </a:p>
          <a:p>
            <a:pPr algn="ctr"/>
            <a:r>
              <a:rPr lang="en-US" altLang="ja-JP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x20</a:t>
            </a:r>
            <a:endParaRPr kumimoji="1" lang="ja-JP" altLang="en-US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58" name="直線矢印コネクタ 57"/>
          <p:cNvCxnSpPr>
            <a:stCxn id="57" idx="0"/>
          </p:cNvCxnSpPr>
          <p:nvPr/>
        </p:nvCxnSpPr>
        <p:spPr>
          <a:xfrm flipV="1">
            <a:off x="4851221" y="2263972"/>
            <a:ext cx="188831" cy="336936"/>
          </a:xfrm>
          <a:prstGeom prst="straightConnector1">
            <a:avLst/>
          </a:prstGeom>
          <a:ln w="254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93" name="テキスト ボックス 3092"/>
          <p:cNvSpPr txBox="1"/>
          <p:nvPr/>
        </p:nvSpPr>
        <p:spPr>
          <a:xfrm>
            <a:off x="5597604" y="5121188"/>
            <a:ext cx="12426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/>
              <a:t>3NA(</a:t>
            </a:r>
            <a:r>
              <a:rPr lang="en-US" altLang="ja-JP" dirty="0" err="1" smtClean="0">
                <a:latin typeface="Symbol" panose="05050102010706020507" pitchFamily="18" charset="2"/>
              </a:rPr>
              <a:t>L</a:t>
            </a:r>
            <a:r>
              <a:rPr lang="en-US" altLang="ja-JP" dirty="0" err="1" smtClean="0"/>
              <a:t>pn</a:t>
            </a:r>
            <a:r>
              <a:rPr lang="en-US" altLang="ja-JP" dirty="0" smtClean="0"/>
              <a:t>): </a:t>
            </a:r>
            <a:endParaRPr kumimoji="1" lang="ja-JP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4179" y="4973104"/>
            <a:ext cx="2450329" cy="64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" name="テキスト ボックス 66"/>
          <p:cNvSpPr txBox="1"/>
          <p:nvPr/>
        </p:nvSpPr>
        <p:spPr>
          <a:xfrm>
            <a:off x="-508" y="755412"/>
            <a:ext cx="34778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altLang="ja-JP" b="1" dirty="0" smtClean="0"/>
              <a:t>Y</a:t>
            </a:r>
            <a:r>
              <a:rPr lang="da-DK" altLang="ja-JP" b="1" dirty="0"/>
              <a:t>. </a:t>
            </a:r>
            <a:r>
              <a:rPr lang="da-DK" altLang="ja-JP" b="1" dirty="0" smtClean="0"/>
              <a:t>Sada et </a:t>
            </a:r>
            <a:r>
              <a:rPr lang="da-DK" altLang="ja-JP" b="1" dirty="0"/>
              <a:t>al., PTEP (</a:t>
            </a:r>
            <a:r>
              <a:rPr lang="da-DK" altLang="ja-JP" b="1" dirty="0" smtClean="0"/>
              <a:t>2016) 051D01</a:t>
            </a:r>
            <a:r>
              <a:rPr lang="da-DK" altLang="ja-JP" b="1" dirty="0"/>
              <a:t>.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38256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1520" y="872716"/>
            <a:ext cx="6135624" cy="5934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199" y="44624"/>
            <a:ext cx="8229600" cy="756374"/>
          </a:xfrm>
          <a:ln>
            <a:solidFill>
              <a:schemeClr val="accent1">
                <a:shade val="50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Exclusive </a:t>
            </a:r>
            <a:r>
              <a:rPr lang="en-US" altLang="ja-JP" b="1" baseline="30000" dirty="0"/>
              <a:t>3</a:t>
            </a:r>
            <a:r>
              <a:rPr lang="en-US" altLang="ja-JP" b="1" dirty="0"/>
              <a:t>He(K</a:t>
            </a:r>
            <a:r>
              <a:rPr lang="en-US" altLang="ja-JP" b="1" baseline="30000" dirty="0"/>
              <a:t>-</a:t>
            </a:r>
            <a:r>
              <a:rPr lang="en-US" altLang="ja-JP" b="1" dirty="0"/>
              <a:t>,</a:t>
            </a:r>
            <a:r>
              <a:rPr lang="en-US" altLang="ja-JP" b="1" dirty="0" err="1">
                <a:latin typeface="Symbol" panose="05050102010706020507" pitchFamily="18" charset="2"/>
              </a:rPr>
              <a:t>L</a:t>
            </a:r>
            <a:r>
              <a:rPr lang="en-US" altLang="ja-JP" b="1" dirty="0" err="1"/>
              <a:t>p</a:t>
            </a:r>
            <a:r>
              <a:rPr lang="en-US" altLang="ja-JP" b="1" dirty="0"/>
              <a:t>)n</a:t>
            </a:r>
            <a:endParaRPr kumimoji="1" lang="ja-JP" altLang="en-US" b="1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276A-4F26-4F5F-9034-CF61C4F85C68}" type="slidenum">
              <a:rPr kumimoji="1" lang="ja-JP" altLang="en-US" smtClean="0"/>
              <a:t>30</a:t>
            </a:fld>
            <a:endParaRPr kumimoji="1" lang="ja-JP" altLang="en-US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4391980" y="980728"/>
            <a:ext cx="4752020" cy="181588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ja-JP" sz="2800" b="1" dirty="0" smtClean="0"/>
              <a:t>A bump structure exists near the K-pp threshold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ja-JP" sz="2800" b="1" i="1" dirty="0" smtClean="0">
                <a:solidFill>
                  <a:srgbClr val="FF0000"/>
                </a:solidFill>
              </a:rPr>
              <a:t>Prefers Smaller momentum transfer to </a:t>
            </a:r>
            <a:r>
              <a:rPr kumimoji="1" lang="en-US" altLang="ja-JP" sz="2800" b="1" i="1" dirty="0" err="1" smtClean="0">
                <a:solidFill>
                  <a:srgbClr val="FF0000"/>
                </a:solidFill>
                <a:latin typeface="Symbol" panose="05050102010706020507" pitchFamily="18" charset="2"/>
              </a:rPr>
              <a:t>L</a:t>
            </a:r>
            <a:r>
              <a:rPr kumimoji="1" lang="en-US" altLang="ja-JP" sz="2800" b="1" i="1" dirty="0" err="1" smtClean="0">
                <a:solidFill>
                  <a:srgbClr val="FF0000"/>
                </a:solidFill>
              </a:rPr>
              <a:t>p</a:t>
            </a:r>
            <a:r>
              <a:rPr kumimoji="1" lang="en-US" altLang="ja-JP" sz="2800" b="1" i="1" dirty="0" smtClean="0">
                <a:solidFill>
                  <a:srgbClr val="FF0000"/>
                </a:solidFill>
              </a:rPr>
              <a:t> </a:t>
            </a:r>
            <a:r>
              <a:rPr lang="en-US" altLang="ja-JP" sz="2000" b="1" i="1" dirty="0" smtClean="0">
                <a:solidFill>
                  <a:srgbClr val="FF0000"/>
                </a:solidFill>
              </a:rPr>
              <a:t>(</a:t>
            </a:r>
            <a:r>
              <a:rPr lang="en-US" altLang="ja-JP" sz="2000" b="1" i="1" dirty="0">
                <a:solidFill>
                  <a:srgbClr val="FF0000"/>
                </a:solidFill>
              </a:rPr>
              <a:t>0.8&lt;</a:t>
            </a:r>
            <a:r>
              <a:rPr lang="en-US" altLang="ja-JP" sz="2000" b="1" i="1" dirty="0" err="1">
                <a:solidFill>
                  <a:srgbClr val="FF0000"/>
                </a:solidFill>
              </a:rPr>
              <a:t>cos</a:t>
            </a:r>
            <a:r>
              <a:rPr lang="en-US" altLang="ja-JP" sz="2000" b="1" i="1" dirty="0" err="1">
                <a:solidFill>
                  <a:srgbClr val="FF0000"/>
                </a:solidFill>
                <a:latin typeface="Symbol" panose="05050102010706020507" pitchFamily="18" charset="2"/>
              </a:rPr>
              <a:t>q</a:t>
            </a:r>
            <a:r>
              <a:rPr lang="en-US" altLang="ja-JP" sz="2000" b="1" i="1" baseline="30000" dirty="0" err="1">
                <a:solidFill>
                  <a:srgbClr val="FF0000"/>
                </a:solidFill>
              </a:rPr>
              <a:t>CM</a:t>
            </a:r>
            <a:r>
              <a:rPr lang="en-US" altLang="ja-JP" sz="2000" b="1" i="1" baseline="-25000" dirty="0" err="1">
                <a:solidFill>
                  <a:srgbClr val="FF0000"/>
                </a:solidFill>
              </a:rPr>
              <a:t>n</a:t>
            </a:r>
            <a:r>
              <a:rPr lang="en-US" altLang="ja-JP" sz="2000" b="1" i="1" dirty="0">
                <a:solidFill>
                  <a:srgbClr val="FF0000"/>
                </a:solidFill>
              </a:rPr>
              <a:t>) </a:t>
            </a:r>
            <a:endParaRPr kumimoji="1" lang="ja-JP" altLang="en-US" sz="2000" b="1" i="1" dirty="0">
              <a:solidFill>
                <a:srgbClr val="FF0000"/>
              </a:solidFill>
            </a:endParaRPr>
          </a:p>
        </p:txBody>
      </p:sp>
      <p:sp>
        <p:nvSpPr>
          <p:cNvPr id="8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336196" y="2816932"/>
            <a:ext cx="2807804" cy="1944216"/>
          </a:xfrm>
        </p:spPr>
        <p:txBody>
          <a:bodyPr>
            <a:normAutofit/>
          </a:bodyPr>
          <a:lstStyle/>
          <a:p>
            <a:pPr marL="342900" lvl="1" indent="-342900">
              <a:buFont typeface="Arial" pitchFamily="34" charset="0"/>
              <a:buChar char="•"/>
            </a:pPr>
            <a:r>
              <a:rPr lang="en-US" altLang="ja-JP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S=-1 </a:t>
            </a:r>
            <a:r>
              <a:rPr lang="en-US" altLang="ja-JP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dibaryon</a:t>
            </a:r>
            <a:r>
              <a:rPr lang="en-US" altLang="ja-JP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lang="ja-JP" altLang="en-US" sz="32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742950" lvl="2" indent="-342900">
              <a:buFont typeface="Wingdings" panose="05000000000000000000" pitchFamily="2" charset="2"/>
              <a:buChar char="Ø"/>
            </a:pPr>
            <a:r>
              <a:rPr lang="en-US" altLang="ja-JP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lang="en-US" altLang="ja-JP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*N? </a:t>
            </a:r>
          </a:p>
          <a:p>
            <a:pPr marL="742950" lvl="2" indent="-342900">
              <a:buFont typeface="Wingdings" panose="05000000000000000000" pitchFamily="2" charset="2"/>
              <a:buChar char="Ø"/>
            </a:pPr>
            <a:r>
              <a:rPr lang="en-US" altLang="ja-JP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lang="en-US" altLang="ja-JP" b="1" baseline="300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</a:t>
            </a:r>
            <a:r>
              <a:rPr lang="en-US" altLang="ja-JP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NN</a:t>
            </a:r>
            <a:r>
              <a:rPr lang="en-US" altLang="ja-JP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 </a:t>
            </a:r>
          </a:p>
          <a:p>
            <a:pPr marL="742950" lvl="2" indent="-342900">
              <a:buFont typeface="Wingdings" panose="05000000000000000000" pitchFamily="2" charset="2"/>
              <a:buChar char="Ø"/>
            </a:pPr>
            <a:r>
              <a:rPr kumimoji="1" lang="en-US" altLang="ja-JP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</a:t>
            </a:r>
            <a:endParaRPr kumimoji="1" lang="ja-JP" altLang="en-US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4788024" y="6437840"/>
            <a:ext cx="34778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altLang="ja-JP" b="1" dirty="0" smtClean="0"/>
              <a:t>Y</a:t>
            </a:r>
            <a:r>
              <a:rPr lang="da-DK" altLang="ja-JP" b="1" dirty="0"/>
              <a:t>. </a:t>
            </a:r>
            <a:r>
              <a:rPr lang="da-DK" altLang="ja-JP" b="1" dirty="0" smtClean="0"/>
              <a:t>Sada et </a:t>
            </a:r>
            <a:r>
              <a:rPr lang="da-DK" altLang="ja-JP" b="1" dirty="0"/>
              <a:t>al., PTEP (</a:t>
            </a:r>
            <a:r>
              <a:rPr lang="da-DK" altLang="ja-JP" b="1" dirty="0" smtClean="0"/>
              <a:t>2016) 051D01</a:t>
            </a:r>
            <a:r>
              <a:rPr lang="da-DK" altLang="ja-JP" b="1" dirty="0"/>
              <a:t>.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787917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5286" y="880516"/>
            <a:ext cx="5972918" cy="595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199" y="44624"/>
            <a:ext cx="8229600" cy="756374"/>
          </a:xfrm>
          <a:ln>
            <a:solidFill>
              <a:schemeClr val="accent1">
                <a:shade val="50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Assuming a </a:t>
            </a:r>
            <a:r>
              <a:rPr lang="en-US" altLang="ja-JP" b="1" dirty="0" err="1" smtClean="0"/>
              <a:t>Breit</a:t>
            </a:r>
            <a:r>
              <a:rPr lang="en-US" altLang="ja-JP" b="1" dirty="0" smtClean="0"/>
              <a:t>-Wigner</a:t>
            </a:r>
            <a:endParaRPr kumimoji="1" lang="ja-JP" altLang="en-US" b="1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276A-4F26-4F5F-9034-CF61C4F85C68}" type="slidenum">
              <a:rPr kumimoji="1" lang="ja-JP" altLang="en-US" smtClean="0"/>
              <a:t>31</a:t>
            </a:fld>
            <a:endParaRPr kumimoji="1" lang="ja-JP" altLang="en-US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4391980" y="1448780"/>
            <a:ext cx="4642992" cy="138499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ja-JP" sz="2800" dirty="0" smtClean="0">
                <a:latin typeface="Symbol" panose="05050102010706020507" pitchFamily="18" charset="2"/>
              </a:rPr>
              <a:t>c</a:t>
            </a:r>
            <a:r>
              <a:rPr lang="el-GR" altLang="ja-JP" sz="2800" dirty="0" smtClean="0"/>
              <a:t>2-</a:t>
            </a:r>
            <a:r>
              <a:rPr lang="en-US" altLang="ja-JP" sz="2800" b="1" dirty="0" smtClean="0"/>
              <a:t>test </a:t>
            </a:r>
            <a:r>
              <a:rPr lang="en-US" altLang="ja-JP" sz="2800" b="1" dirty="0"/>
              <a:t>with pole &amp; 3NA(</a:t>
            </a:r>
            <a:r>
              <a:rPr lang="en-US" altLang="ja-JP" sz="2800" b="1" dirty="0" err="1"/>
              <a:t>Ypn</a:t>
            </a:r>
            <a:r>
              <a:rPr lang="en-US" altLang="ja-JP" sz="2800" b="1" dirty="0"/>
              <a:t>)</a:t>
            </a:r>
          </a:p>
          <a:p>
            <a:pPr marL="358775"/>
            <a:r>
              <a:rPr lang="en-US" altLang="ja-JP" sz="2800" dirty="0"/>
              <a:t>– </a:t>
            </a:r>
            <a:r>
              <a:rPr lang="en-US" altLang="ja-JP" sz="2800" b="1" dirty="0"/>
              <a:t>S-wave </a:t>
            </a:r>
            <a:r>
              <a:rPr lang="en-US" altLang="ja-JP" sz="2800" b="1" dirty="0" err="1"/>
              <a:t>Breit</a:t>
            </a:r>
            <a:r>
              <a:rPr lang="en-US" altLang="ja-JP" sz="2800" b="1" dirty="0"/>
              <a:t>-Wigner pole</a:t>
            </a:r>
          </a:p>
          <a:p>
            <a:pPr marL="358775"/>
            <a:r>
              <a:rPr lang="en-US" altLang="ja-JP" sz="2800" dirty="0"/>
              <a:t>– </a:t>
            </a:r>
            <a:r>
              <a:rPr lang="en-US" altLang="ja-JP" sz="2800" b="1" dirty="0"/>
              <a:t>w/ Gaussian form-factor</a:t>
            </a:r>
            <a:endParaRPr kumimoji="1" lang="ja-JP" altLang="en-US" sz="2800" i="1" dirty="0">
              <a:solidFill>
                <a:srgbClr val="FF0000"/>
              </a:solidFill>
            </a:endParaRP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2085" y="872716"/>
            <a:ext cx="6413500" cy="55245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8" name="テキスト ボックス 7"/>
          <p:cNvSpPr txBox="1"/>
          <p:nvPr/>
        </p:nvSpPr>
        <p:spPr>
          <a:xfrm>
            <a:off x="4788024" y="6437840"/>
            <a:ext cx="34778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altLang="ja-JP" b="1" dirty="0" smtClean="0"/>
              <a:t>Y</a:t>
            </a:r>
            <a:r>
              <a:rPr lang="da-DK" altLang="ja-JP" b="1" dirty="0"/>
              <a:t>. </a:t>
            </a:r>
            <a:r>
              <a:rPr lang="da-DK" altLang="ja-JP" b="1" dirty="0" smtClean="0"/>
              <a:t>Sada et </a:t>
            </a:r>
            <a:r>
              <a:rPr lang="da-DK" altLang="ja-JP" b="1" dirty="0"/>
              <a:t>al., PTEP (</a:t>
            </a:r>
            <a:r>
              <a:rPr lang="da-DK" altLang="ja-JP" b="1" dirty="0" smtClean="0"/>
              <a:t>2016) 051D01</a:t>
            </a:r>
            <a:r>
              <a:rPr lang="da-DK" altLang="ja-JP" b="1" dirty="0"/>
              <a:t>.</a:t>
            </a:r>
            <a:endParaRPr kumimoji="1" lang="ja-JP" altLang="en-US" dirty="0"/>
          </a:p>
        </p:txBody>
      </p:sp>
      <p:grpSp>
        <p:nvGrpSpPr>
          <p:cNvPr id="10" name="グループ化 9"/>
          <p:cNvGrpSpPr/>
          <p:nvPr/>
        </p:nvGrpSpPr>
        <p:grpSpPr>
          <a:xfrm>
            <a:off x="3421745" y="3284984"/>
            <a:ext cx="5603840" cy="2052228"/>
            <a:chOff x="1763688" y="3356992"/>
            <a:chExt cx="5603840" cy="2052228"/>
          </a:xfrm>
        </p:grpSpPr>
        <p:grpSp>
          <p:nvGrpSpPr>
            <p:cNvPr id="5" name="グループ化 4"/>
            <p:cNvGrpSpPr/>
            <p:nvPr/>
          </p:nvGrpSpPr>
          <p:grpSpPr>
            <a:xfrm>
              <a:off x="1763688" y="3356992"/>
              <a:ext cx="5603840" cy="2052228"/>
              <a:chOff x="-1013862" y="1808820"/>
              <a:chExt cx="5603840" cy="2052228"/>
            </a:xfrm>
          </p:grpSpPr>
          <p:sp>
            <p:nvSpPr>
              <p:cNvPr id="3" name="正方形/長方形 2"/>
              <p:cNvSpPr/>
              <p:nvPr/>
            </p:nvSpPr>
            <p:spPr>
              <a:xfrm>
                <a:off x="-1013862" y="1808820"/>
                <a:ext cx="5603840" cy="205222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ymbol" panose="05050102010706020507" pitchFamily="18" charset="2"/>
                  <a:ea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pic>
            <p:nvPicPr>
              <p:cNvPr id="1026" name="Picture 2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936612" y="1907914"/>
                <a:ext cx="5486400" cy="4667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27" name="Picture 3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902481" y="2755776"/>
                <a:ext cx="5314950" cy="457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28" name="Picture 4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897313" y="3314886"/>
                <a:ext cx="2800350" cy="4381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6" name="正方形/長方形 5"/>
            <p:cNvSpPr/>
            <p:nvPr/>
          </p:nvSpPr>
          <p:spPr>
            <a:xfrm>
              <a:off x="2663788" y="3860241"/>
              <a:ext cx="282417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1"/>
              <a:r>
                <a:rPr lang="en-US" altLang="ja-JP" sz="2400" dirty="0" smtClean="0"/>
                <a:t>[B.E </a:t>
              </a:r>
              <a:r>
                <a:rPr lang="en-US" altLang="ja-JP" sz="2400" dirty="0"/>
                <a:t>= </a:t>
              </a:r>
              <a:r>
                <a:rPr lang="en-US" altLang="ja-JP" sz="2400" dirty="0" smtClean="0"/>
                <a:t>15 MeV/c</a:t>
              </a:r>
              <a:r>
                <a:rPr lang="en-US" altLang="ja-JP" sz="2400" baseline="30000" dirty="0" smtClean="0"/>
                <a:t>2</a:t>
              </a:r>
              <a:r>
                <a:rPr lang="en-US" altLang="ja-JP" sz="2400" dirty="0" smtClean="0"/>
                <a:t>]</a:t>
              </a:r>
              <a:endParaRPr lang="en-US" altLang="ja-JP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1859299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23149"/>
            <a:ext cx="4606363" cy="325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3958" y="3541837"/>
            <a:ext cx="4502141" cy="3307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199" y="44624"/>
            <a:ext cx="8229600" cy="756374"/>
          </a:xfrm>
          <a:ln>
            <a:solidFill>
              <a:schemeClr val="accent1">
                <a:shade val="50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A Theoretical Interpretation</a:t>
            </a:r>
            <a:endParaRPr kumimoji="1" lang="ja-JP" altLang="en-US" b="1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276A-4F26-4F5F-9034-CF61C4F85C68}" type="slidenum">
              <a:rPr kumimoji="1" lang="ja-JP" altLang="en-US" smtClean="0"/>
              <a:t>32</a:t>
            </a:fld>
            <a:endParaRPr kumimoji="1" lang="ja-JP" altLang="en-US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5459" y="1016732"/>
            <a:ext cx="4571838" cy="102700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テキスト ボックス 5"/>
          <p:cNvSpPr txBox="1"/>
          <p:nvPr/>
        </p:nvSpPr>
        <p:spPr>
          <a:xfrm>
            <a:off x="573500" y="1127721"/>
            <a:ext cx="3677866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/>
              <a:t>Chiral unitary approach</a:t>
            </a:r>
            <a:endParaRPr kumimoji="1" lang="ja-JP" altLang="en-US" sz="2800" b="1" dirty="0"/>
          </a:p>
        </p:txBody>
      </p:sp>
      <p:cxnSp>
        <p:nvCxnSpPr>
          <p:cNvPr id="18" name="直線コネクタ 17"/>
          <p:cNvCxnSpPr/>
          <p:nvPr/>
        </p:nvCxnSpPr>
        <p:spPr>
          <a:xfrm flipV="1">
            <a:off x="6725028" y="4138061"/>
            <a:ext cx="0" cy="2598513"/>
          </a:xfrm>
          <a:prstGeom prst="line">
            <a:avLst/>
          </a:prstGeom>
          <a:ln w="254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テキスト ボックス 18"/>
          <p:cNvSpPr txBox="1"/>
          <p:nvPr/>
        </p:nvSpPr>
        <p:spPr>
          <a:xfrm rot="16200000">
            <a:off x="6108128" y="6196059"/>
            <a:ext cx="9268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M[</a:t>
            </a:r>
            <a:r>
              <a:rPr kumimoji="1" lang="en-US" altLang="ja-JP" sz="1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K+p+p</a:t>
            </a:r>
            <a:r>
              <a:rPr lang="en-US" altLang="ja-JP" sz="1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]</a:t>
            </a:r>
            <a:endParaRPr kumimoji="1" lang="ja-JP" altLang="en-US" sz="1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8548" y="2213181"/>
            <a:ext cx="1363235" cy="164786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9" name="テキスト ボックス 28"/>
          <p:cNvSpPr txBox="1"/>
          <p:nvPr/>
        </p:nvSpPr>
        <p:spPr>
          <a:xfrm>
            <a:off x="4427984" y="2611969"/>
            <a:ext cx="173765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24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lang="en-US" altLang="ja-JP" sz="2400" b="1" baseline="300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</a:t>
            </a:r>
            <a:r>
              <a:rPr lang="en-US" altLang="ja-JP" sz="24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NN</a:t>
            </a:r>
            <a:endParaRPr lang="en-US" altLang="ja-JP" sz="24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altLang="ja-JP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bound-state</a:t>
            </a:r>
            <a:endParaRPr lang="en-US" altLang="ja-JP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7377298" y="2312876"/>
            <a:ext cx="177458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quasi-elastic</a:t>
            </a:r>
          </a:p>
          <a:p>
            <a:pPr algn="ctr"/>
            <a:r>
              <a:rPr lang="en-US" altLang="ja-JP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kaon</a:t>
            </a:r>
          </a:p>
          <a:p>
            <a:pPr algn="ctr"/>
            <a:r>
              <a:rPr lang="en-US" altLang="ja-JP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ja-JP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scattering</a:t>
            </a:r>
            <a:endParaRPr kumimoji="1" lang="ja-JP" altLang="en-US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25" name="直線矢印コネクタ 24"/>
          <p:cNvCxnSpPr>
            <a:stCxn id="29" idx="2"/>
          </p:cNvCxnSpPr>
          <p:nvPr/>
        </p:nvCxnSpPr>
        <p:spPr>
          <a:xfrm>
            <a:off x="5296812" y="3442966"/>
            <a:ext cx="1120855" cy="1481942"/>
          </a:xfrm>
          <a:prstGeom prst="straightConnector1">
            <a:avLst/>
          </a:prstGeom>
          <a:ln w="38100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矢印コネクタ 9"/>
          <p:cNvCxnSpPr>
            <a:stCxn id="30" idx="2"/>
          </p:cNvCxnSpPr>
          <p:nvPr/>
        </p:nvCxnSpPr>
        <p:spPr>
          <a:xfrm flipH="1">
            <a:off x="7029735" y="3513205"/>
            <a:ext cx="1234857" cy="1463967"/>
          </a:xfrm>
          <a:prstGeom prst="straightConnector1">
            <a:avLst/>
          </a:prstGeom>
          <a:ln w="38100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テキスト ボックス 2"/>
          <p:cNvSpPr txBox="1"/>
          <p:nvPr/>
        </p:nvSpPr>
        <p:spPr>
          <a:xfrm>
            <a:off x="-508" y="861174"/>
            <a:ext cx="48988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i="1" dirty="0" err="1" smtClean="0"/>
              <a:t>Sekihara</a:t>
            </a:r>
            <a:r>
              <a:rPr kumimoji="1" lang="en-US" altLang="ja-JP" sz="2000" b="1" i="1" dirty="0" smtClean="0"/>
              <a:t>, </a:t>
            </a:r>
            <a:r>
              <a:rPr kumimoji="1" lang="en-US" altLang="ja-JP" sz="2000" b="1" i="1" dirty="0" err="1" smtClean="0"/>
              <a:t>Oset</a:t>
            </a:r>
            <a:r>
              <a:rPr kumimoji="1" lang="en-US" altLang="ja-JP" sz="2000" b="1" i="1" dirty="0" smtClean="0"/>
              <a:t>, Ramos, </a:t>
            </a:r>
            <a:r>
              <a:rPr lang="en-US" altLang="ja-JP" sz="2000" b="1" i="1" dirty="0" smtClean="0"/>
              <a:t>PTEP(2016)123D03</a:t>
            </a:r>
            <a:r>
              <a:rPr lang="en-US" altLang="ja-JP" sz="2000" b="1" i="1" dirty="0"/>
              <a:t>.</a:t>
            </a:r>
            <a:endParaRPr kumimoji="1" lang="ja-JP" altLang="en-US" sz="2000" b="1" i="1" dirty="0"/>
          </a:p>
        </p:txBody>
      </p:sp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5499" y="2189670"/>
            <a:ext cx="1330835" cy="164786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1" name="テキスト ボックス 30"/>
          <p:cNvSpPr txBox="1"/>
          <p:nvPr/>
        </p:nvSpPr>
        <p:spPr>
          <a:xfrm>
            <a:off x="54477" y="2394272"/>
            <a:ext cx="186102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Uncorrelated</a:t>
            </a:r>
          </a:p>
          <a:p>
            <a:pPr algn="ctr"/>
            <a:r>
              <a:rPr lang="en-US" altLang="ja-JP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lang="en-US" altLang="ja-JP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(1405)p</a:t>
            </a:r>
          </a:p>
          <a:p>
            <a:pPr algn="ctr"/>
            <a:r>
              <a:rPr lang="en-US" altLang="ja-JP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state</a:t>
            </a:r>
          </a:p>
        </p:txBody>
      </p:sp>
      <p:cxnSp>
        <p:nvCxnSpPr>
          <p:cNvPr id="32" name="直線矢印コネクタ 31"/>
          <p:cNvCxnSpPr>
            <a:stCxn id="31" idx="2"/>
          </p:cNvCxnSpPr>
          <p:nvPr/>
        </p:nvCxnSpPr>
        <p:spPr>
          <a:xfrm>
            <a:off x="984988" y="3594601"/>
            <a:ext cx="1427445" cy="986527"/>
          </a:xfrm>
          <a:prstGeom prst="straightConnector1">
            <a:avLst/>
          </a:prstGeom>
          <a:ln w="38100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テキスト ボックス 12"/>
          <p:cNvSpPr txBox="1"/>
          <p:nvPr/>
        </p:nvSpPr>
        <p:spPr>
          <a:xfrm>
            <a:off x="1851040" y="1614937"/>
            <a:ext cx="1280800" cy="461665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2400" b="1" dirty="0" err="1" smtClean="0">
                <a:solidFill>
                  <a:srgbClr val="7030A0"/>
                </a:solidFill>
              </a:rPr>
              <a:t>Sekihara</a:t>
            </a:r>
            <a:endParaRPr kumimoji="1" lang="ja-JP" altLang="en-US" sz="2400" b="1" dirty="0">
              <a:solidFill>
                <a:srgbClr val="7030A0"/>
              </a:solidFill>
            </a:endParaRPr>
          </a:p>
        </p:txBody>
      </p:sp>
      <p:cxnSp>
        <p:nvCxnSpPr>
          <p:cNvPr id="26" name="直線矢印コネクタ 25"/>
          <p:cNvCxnSpPr/>
          <p:nvPr/>
        </p:nvCxnSpPr>
        <p:spPr>
          <a:xfrm flipH="1" flipV="1">
            <a:off x="5127224" y="1654352"/>
            <a:ext cx="1652941" cy="105456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線コネクタ 38"/>
          <p:cNvCxnSpPr/>
          <p:nvPr/>
        </p:nvCxnSpPr>
        <p:spPr>
          <a:xfrm flipV="1">
            <a:off x="2373698" y="4135217"/>
            <a:ext cx="0" cy="2598513"/>
          </a:xfrm>
          <a:prstGeom prst="line">
            <a:avLst/>
          </a:prstGeom>
          <a:ln w="254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テキスト ボックス 39"/>
          <p:cNvSpPr txBox="1"/>
          <p:nvPr/>
        </p:nvSpPr>
        <p:spPr>
          <a:xfrm rot="16200000">
            <a:off x="1756798" y="6193215"/>
            <a:ext cx="9268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M[</a:t>
            </a:r>
            <a:r>
              <a:rPr kumimoji="1" lang="en-US" altLang="ja-JP" sz="1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K+p+p</a:t>
            </a:r>
            <a:r>
              <a:rPr lang="en-US" altLang="ja-JP" sz="1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]</a:t>
            </a:r>
            <a:endParaRPr kumimoji="1" lang="ja-JP" altLang="en-US" sz="1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5229535" y="4396752"/>
            <a:ext cx="958917" cy="52322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en-US" altLang="ja-JP" sz="1400" b="1" dirty="0" smtClean="0"/>
              <a:t>B=16MeV</a:t>
            </a:r>
          </a:p>
          <a:p>
            <a:r>
              <a:rPr lang="en-US" altLang="ja-JP" sz="1400" b="1" dirty="0" smtClean="0">
                <a:latin typeface="Symbol" panose="05050102010706020507" pitchFamily="18" charset="2"/>
              </a:rPr>
              <a:t>G</a:t>
            </a:r>
            <a:r>
              <a:rPr lang="en-US" altLang="ja-JP" sz="1400" b="1" dirty="0" smtClean="0"/>
              <a:t>=72 MeV</a:t>
            </a:r>
            <a:endParaRPr kumimoji="1" lang="ja-JP" altLang="en-US" sz="1400" b="1" dirty="0"/>
          </a:p>
        </p:txBody>
      </p:sp>
      <p:sp>
        <p:nvSpPr>
          <p:cNvPr id="2053" name="テキスト ボックス 2052"/>
          <p:cNvSpPr txBox="1"/>
          <p:nvPr/>
        </p:nvSpPr>
        <p:spPr>
          <a:xfrm>
            <a:off x="7497787" y="4771020"/>
            <a:ext cx="13167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err="1" smtClean="0"/>
              <a:t>Opt.A</a:t>
            </a:r>
            <a:r>
              <a:rPr kumimoji="1" lang="en-US" altLang="ja-JP" sz="1400" dirty="0" smtClean="0"/>
              <a:t> (Watson)</a:t>
            </a:r>
            <a:endParaRPr kumimoji="1" lang="ja-JP" altLang="en-US" sz="1400" dirty="0"/>
          </a:p>
        </p:txBody>
      </p:sp>
      <p:sp>
        <p:nvSpPr>
          <p:cNvPr id="44" name="テキスト ボックス 43"/>
          <p:cNvSpPr txBox="1"/>
          <p:nvPr/>
        </p:nvSpPr>
        <p:spPr>
          <a:xfrm>
            <a:off x="3166203" y="4747285"/>
            <a:ext cx="13167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err="1" smtClean="0"/>
              <a:t>Opt.A</a:t>
            </a:r>
            <a:r>
              <a:rPr kumimoji="1" lang="en-US" altLang="ja-JP" sz="1400" dirty="0" smtClean="0"/>
              <a:t> (Watson)</a:t>
            </a:r>
            <a:endParaRPr kumimoji="1" lang="ja-JP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458932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/>
          <p:cNvSpPr>
            <a:spLocks noGrp="1"/>
          </p:cNvSpPr>
          <p:nvPr>
            <p:ph type="title"/>
          </p:nvPr>
        </p:nvSpPr>
        <p:spPr>
          <a:xfrm>
            <a:off x="446856" y="1273324"/>
            <a:ext cx="8229600" cy="1579612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altLang="ja-JP" sz="4800" b="1" dirty="0" smtClean="0"/>
              <a:t>E15-2</a:t>
            </a:r>
            <a:r>
              <a:rPr lang="en-US" altLang="ja-JP" sz="4800" b="1" baseline="30000" dirty="0" smtClean="0"/>
              <a:t>nd</a:t>
            </a:r>
            <a:r>
              <a:rPr lang="en-US" altLang="ja-JP" sz="4800" b="1" dirty="0" smtClean="0"/>
              <a:t> Experiment</a:t>
            </a:r>
            <a:br>
              <a:rPr lang="en-US" altLang="ja-JP" sz="4800" b="1" dirty="0" smtClean="0"/>
            </a:br>
            <a:r>
              <a:rPr lang="en-US" altLang="ja-JP" sz="3600" b="1" dirty="0" smtClean="0"/>
              <a:t>--- </a:t>
            </a:r>
            <a:r>
              <a:rPr lang="en-US" altLang="ja-JP" sz="3600" b="1" i="1" dirty="0" smtClean="0"/>
              <a:t>completed </a:t>
            </a:r>
            <a:r>
              <a:rPr lang="en-US" altLang="ja-JP" sz="3600" b="1" i="1" dirty="0"/>
              <a:t>in Dec. </a:t>
            </a:r>
            <a:r>
              <a:rPr lang="en-US" altLang="ja-JP" sz="3600" b="1" i="1" dirty="0" smtClean="0"/>
              <a:t>2015</a:t>
            </a:r>
            <a:r>
              <a:rPr lang="en-US" altLang="ja-JP" sz="3600" b="1" dirty="0"/>
              <a:t> </a:t>
            </a:r>
            <a:r>
              <a:rPr lang="en-US" altLang="ja-JP" sz="3600" b="1" dirty="0" smtClean="0"/>
              <a:t>---</a:t>
            </a:r>
            <a:endParaRPr kumimoji="1" lang="ja-JP" altLang="en-US" sz="3600" b="1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33</a:t>
            </a:fld>
            <a:endParaRPr kumimoji="1" lang="ja-JP" altLang="en-US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575556" y="431957"/>
            <a:ext cx="79523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is the structure observed in E15</a:t>
            </a:r>
            <a:r>
              <a:rPr kumimoji="1" lang="en-US" altLang="ja-JP" sz="32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1st</a:t>
            </a:r>
            <a:r>
              <a:rPr kumimoji="1" lang="en-US" altLang="ja-JP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data?</a:t>
            </a:r>
            <a:endParaRPr kumimoji="1" lang="ja-JP" alt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0" name="表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0298500"/>
              </p:ext>
            </p:extLst>
          </p:nvPr>
        </p:nvGraphicFramePr>
        <p:xfrm>
          <a:off x="1223628" y="3104964"/>
          <a:ext cx="6588732" cy="1828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196244"/>
                <a:gridCol w="2196244"/>
                <a:gridCol w="2196244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E15-1</a:t>
                      </a:r>
                      <a:r>
                        <a:rPr kumimoji="1" lang="en-US" altLang="ja-JP" sz="2400" baseline="30000" dirty="0" smtClean="0"/>
                        <a:t>st</a:t>
                      </a:r>
                      <a:r>
                        <a:rPr kumimoji="1" lang="en-US" altLang="ja-JP" sz="2400" dirty="0" smtClean="0"/>
                        <a:t> in 2013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E15-2</a:t>
                      </a:r>
                      <a:r>
                        <a:rPr kumimoji="1" lang="en-US" altLang="ja-JP" sz="2400" baseline="30000" dirty="0" smtClean="0"/>
                        <a:t>nd</a:t>
                      </a:r>
                      <a:r>
                        <a:rPr kumimoji="1" lang="en-US" altLang="ja-JP" sz="2400" dirty="0" smtClean="0"/>
                        <a:t> in 2015</a:t>
                      </a:r>
                      <a:endParaRPr kumimoji="1" lang="ja-JP" alt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data-taking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4 days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3 weeks</a:t>
                      </a:r>
                      <a:endParaRPr kumimoji="1" lang="ja-JP" alt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(K</a:t>
                      </a:r>
                      <a:r>
                        <a:rPr kumimoji="1" lang="en-US" altLang="ja-JP" sz="2400" baseline="30000" dirty="0" smtClean="0"/>
                        <a:t>-</a:t>
                      </a:r>
                      <a:r>
                        <a:rPr kumimoji="1" lang="en-US" altLang="ja-JP" sz="2400" dirty="0" smtClean="0"/>
                        <a:t>,n)</a:t>
                      </a:r>
                      <a:endParaRPr kumimoji="1" lang="ja-JP" altLang="en-US" sz="24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~7 times more data</a:t>
                      </a:r>
                      <a:endParaRPr kumimoji="1" lang="ja-JP" altLang="en-US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(K</a:t>
                      </a:r>
                      <a:r>
                        <a:rPr kumimoji="1" lang="en-US" altLang="ja-JP" sz="2400" baseline="30000" dirty="0" smtClean="0"/>
                        <a:t>-</a:t>
                      </a:r>
                      <a:r>
                        <a:rPr kumimoji="1" lang="en-US" altLang="ja-JP" sz="2400" dirty="0" smtClean="0"/>
                        <a:t>,</a:t>
                      </a:r>
                      <a:r>
                        <a:rPr kumimoji="1" lang="en-US" altLang="ja-JP" sz="2400" dirty="0" err="1" smtClean="0">
                          <a:latin typeface="Symbol" panose="05050102010706020507" pitchFamily="18" charset="2"/>
                          <a:ea typeface="Segoe UI" panose="020B0502040204020203" pitchFamily="34" charset="0"/>
                          <a:cs typeface="Segoe UI" panose="020B0502040204020203" pitchFamily="34" charset="0"/>
                        </a:rPr>
                        <a:t>L</a:t>
                      </a:r>
                      <a:r>
                        <a:rPr kumimoji="1" lang="en-US" altLang="ja-JP" sz="2400" dirty="0" err="1" smtClean="0"/>
                        <a:t>p</a:t>
                      </a:r>
                      <a:r>
                        <a:rPr kumimoji="1" lang="en-US" altLang="ja-JP" sz="2400" dirty="0" smtClean="0"/>
                        <a:t>)</a:t>
                      </a:r>
                      <a:endParaRPr kumimoji="1" lang="ja-JP" altLang="en-US" sz="24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~30 times</a:t>
                      </a:r>
                      <a:r>
                        <a:rPr kumimoji="1" lang="en-US" altLang="ja-JP" sz="2400" baseline="0" dirty="0" smtClean="0"/>
                        <a:t> more data*</a:t>
                      </a:r>
                      <a:endParaRPr kumimoji="1" lang="ja-JP" altLang="en-US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テキスト ボックス 10"/>
          <p:cNvSpPr txBox="1"/>
          <p:nvPr/>
        </p:nvSpPr>
        <p:spPr>
          <a:xfrm>
            <a:off x="3419872" y="4941168"/>
            <a:ext cx="4496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* dedicated trigger was introduced for (K-,</a:t>
            </a:r>
            <a:r>
              <a:rPr kumimoji="1" lang="en-US" altLang="ja-JP" dirty="0" err="1" smtClean="0">
                <a:latin typeface="Symbol" panose="05050102010706020507" pitchFamily="18" charset="2"/>
              </a:rPr>
              <a:t>L</a:t>
            </a:r>
            <a:r>
              <a:rPr kumimoji="1" lang="en-US" altLang="ja-JP" dirty="0" err="1" smtClean="0"/>
              <a:t>p</a:t>
            </a:r>
            <a:r>
              <a:rPr kumimoji="1" lang="en-US" altLang="ja-JP" dirty="0" smtClean="0"/>
              <a:t>)</a:t>
            </a:r>
            <a:endParaRPr kumimoji="1" lang="ja-JP" altLang="en-US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395536" y="5733256"/>
            <a:ext cx="83480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/>
              <a:t>Will be </a:t>
            </a:r>
            <a:r>
              <a:rPr lang="en-US" altLang="ja-JP" sz="2800" b="1" dirty="0"/>
              <a:t>p</a:t>
            </a:r>
            <a:r>
              <a:rPr kumimoji="1" lang="en-US" altLang="ja-JP" sz="2800" b="1" dirty="0" smtClean="0"/>
              <a:t>ublished </a:t>
            </a:r>
            <a:r>
              <a:rPr lang="en-US" altLang="ja-JP" sz="2800" b="1" dirty="0" smtClean="0"/>
              <a:t>as “</a:t>
            </a:r>
            <a:r>
              <a:rPr lang="en-US" altLang="ja-JP" sz="2800" b="1" dirty="0" err="1" smtClean="0"/>
              <a:t>T.Yamaga</a:t>
            </a:r>
            <a:r>
              <a:rPr kumimoji="1" lang="en-US" altLang="ja-JP" sz="2800" b="1" dirty="0" smtClean="0"/>
              <a:t> et al., XXX</a:t>
            </a:r>
            <a:r>
              <a:rPr lang="da-DK" altLang="ja-JP" sz="2800" b="1" dirty="0" smtClean="0"/>
              <a:t> </a:t>
            </a:r>
            <a:r>
              <a:rPr lang="da-DK" altLang="ja-JP" sz="2800" b="1" dirty="0"/>
              <a:t>(</a:t>
            </a:r>
            <a:r>
              <a:rPr lang="da-DK" altLang="ja-JP" sz="2800" b="1" dirty="0" smtClean="0"/>
              <a:t>2017) XXX.”</a:t>
            </a:r>
            <a:endParaRPr lang="ja-JP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304461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540" y="574842"/>
            <a:ext cx="6246694" cy="6246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1500" y="80628"/>
            <a:ext cx="8964996" cy="644263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/>
              <a:t>Results of </a:t>
            </a:r>
            <a:r>
              <a:rPr kumimoji="1" lang="en-US" altLang="ja-JP" b="1" baseline="30000" dirty="0" smtClean="0"/>
              <a:t>3</a:t>
            </a:r>
            <a:r>
              <a:rPr kumimoji="1" lang="en-US" altLang="ja-JP" b="1" dirty="0" smtClean="0"/>
              <a:t>He(K</a:t>
            </a:r>
            <a:r>
              <a:rPr kumimoji="1" lang="en-US" altLang="ja-JP" b="1" baseline="30000" dirty="0" smtClean="0"/>
              <a:t>-</a:t>
            </a:r>
            <a:r>
              <a:rPr kumimoji="1" lang="en-US" altLang="ja-JP" b="1" dirty="0" smtClean="0"/>
              <a:t>,</a:t>
            </a:r>
            <a:r>
              <a:rPr kumimoji="1" lang="en-US" altLang="ja-JP" b="1" dirty="0" err="1" smtClean="0">
                <a:latin typeface="Symbol" panose="05050102010706020507" pitchFamily="18" charset="2"/>
              </a:rPr>
              <a:t>L</a:t>
            </a:r>
            <a:r>
              <a:rPr kumimoji="1" lang="en-US" altLang="ja-JP" b="1" dirty="0" err="1" smtClean="0"/>
              <a:t>p</a:t>
            </a:r>
            <a:r>
              <a:rPr kumimoji="1" lang="en-US" altLang="ja-JP" b="1" dirty="0" smtClean="0"/>
              <a:t>)n </a:t>
            </a:r>
            <a:r>
              <a:rPr kumimoji="1" lang="en-US" altLang="ja-JP" sz="3600" b="1" dirty="0" smtClean="0"/>
              <a:t>[E15-2</a:t>
            </a:r>
            <a:r>
              <a:rPr kumimoji="1" lang="en-US" altLang="ja-JP" sz="3600" b="1" baseline="30000" dirty="0" smtClean="0"/>
              <a:t>nd</a:t>
            </a:r>
            <a:r>
              <a:rPr kumimoji="1" lang="en-US" altLang="ja-JP" sz="3600" b="1" dirty="0" smtClean="0"/>
              <a:t>]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34</a:t>
            </a:fld>
            <a:endParaRPr kumimoji="1" lang="ja-JP" altLang="en-US"/>
          </a:p>
        </p:txBody>
      </p:sp>
      <p:cxnSp>
        <p:nvCxnSpPr>
          <p:cNvPr id="11" name="直線コネクタ 10"/>
          <p:cNvCxnSpPr/>
          <p:nvPr/>
        </p:nvCxnSpPr>
        <p:spPr>
          <a:xfrm flipV="1">
            <a:off x="2339752" y="836712"/>
            <a:ext cx="0" cy="5472608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テキスト ボックス 11"/>
          <p:cNvSpPr txBox="1"/>
          <p:nvPr/>
        </p:nvSpPr>
        <p:spPr>
          <a:xfrm rot="16200000">
            <a:off x="1766386" y="1704376"/>
            <a:ext cx="9092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>
                <a:solidFill>
                  <a:srgbClr val="FF0000"/>
                </a:solidFill>
              </a:rPr>
              <a:t>M(</a:t>
            </a:r>
            <a:r>
              <a:rPr kumimoji="1" lang="en-US" altLang="ja-JP" sz="1400" dirty="0" err="1" smtClean="0">
                <a:solidFill>
                  <a:srgbClr val="FF0000"/>
                </a:solidFill>
              </a:rPr>
              <a:t>K+p+p</a:t>
            </a:r>
            <a:r>
              <a:rPr kumimoji="1" lang="en-US" altLang="ja-JP" sz="1400" dirty="0" smtClean="0">
                <a:solidFill>
                  <a:srgbClr val="FF0000"/>
                </a:solidFill>
              </a:rPr>
              <a:t>)</a:t>
            </a:r>
            <a:endParaRPr kumimoji="1" lang="ja-JP" altLang="en-US" sz="1400" dirty="0">
              <a:solidFill>
                <a:srgbClr val="FF0000"/>
              </a:solidFill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3527884" y="915107"/>
            <a:ext cx="1104790" cy="46166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chemeClr val="bg1"/>
                </a:solidFill>
              </a:rPr>
              <a:t>IM(</a:t>
            </a:r>
            <a:r>
              <a:rPr kumimoji="1" lang="en-US" altLang="ja-JP" sz="2400" b="1" dirty="0" err="1" smtClean="0">
                <a:solidFill>
                  <a:schemeClr val="bg1"/>
                </a:solidFill>
                <a:latin typeface="Symbol" panose="05050102010706020507" pitchFamily="18" charset="2"/>
              </a:rPr>
              <a:t>L</a:t>
            </a:r>
            <a:r>
              <a:rPr kumimoji="1" lang="en-US" altLang="ja-JP" sz="2400" b="1" dirty="0" err="1" smtClean="0">
                <a:solidFill>
                  <a:schemeClr val="bg1"/>
                </a:solidFill>
              </a:rPr>
              <a:t>p</a:t>
            </a:r>
            <a:r>
              <a:rPr kumimoji="1" lang="en-US" altLang="ja-JP" sz="2400" b="1" dirty="0" smtClean="0">
                <a:solidFill>
                  <a:schemeClr val="bg1"/>
                </a:solidFill>
              </a:rPr>
              <a:t>)</a:t>
            </a:r>
            <a:endParaRPr kumimoji="1" lang="ja-JP" altLang="en-US" sz="2400" b="1" dirty="0">
              <a:solidFill>
                <a:schemeClr val="bg1"/>
              </a:solidFill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 rot="5400000">
            <a:off x="5387337" y="5277960"/>
            <a:ext cx="1063240" cy="46166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chemeClr val="bg1"/>
                </a:solidFill>
              </a:rPr>
              <a:t>cos(</a:t>
            </a:r>
            <a:r>
              <a:rPr kumimoji="1" lang="en-US" altLang="ja-JP" sz="2400" b="1" dirty="0" err="1" smtClean="0">
                <a:solidFill>
                  <a:schemeClr val="bg1"/>
                </a:solidFill>
                <a:latin typeface="Symbol" panose="05050102010706020507" pitchFamily="18" charset="2"/>
              </a:rPr>
              <a:t>q</a:t>
            </a:r>
            <a:r>
              <a:rPr kumimoji="1" lang="en-US" altLang="ja-JP" sz="2400" b="1" baseline="-25000" dirty="0" err="1" smtClean="0">
                <a:solidFill>
                  <a:schemeClr val="bg1"/>
                </a:solidFill>
              </a:rPr>
              <a:t>n</a:t>
            </a:r>
            <a:r>
              <a:rPr kumimoji="1" lang="en-US" altLang="ja-JP" sz="2400" b="1" dirty="0" smtClean="0">
                <a:solidFill>
                  <a:schemeClr val="bg1"/>
                </a:solidFill>
              </a:rPr>
              <a:t>)</a:t>
            </a:r>
            <a:endParaRPr kumimoji="1" lang="ja-JP" altLang="en-US" sz="2400" b="1" dirty="0">
              <a:solidFill>
                <a:schemeClr val="bg1"/>
              </a:solidFill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5040052" y="1004535"/>
            <a:ext cx="3492388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dirty="0" smtClean="0"/>
              <a:t>Structures around the </a:t>
            </a:r>
            <a:r>
              <a:rPr lang="en-US" altLang="ja-JP" sz="2400" dirty="0" err="1" smtClean="0"/>
              <a:t>Kpp</a:t>
            </a:r>
            <a:r>
              <a:rPr lang="en-US" altLang="ja-JP" sz="2400" dirty="0" smtClean="0"/>
              <a:t> threshold can be seen</a:t>
            </a:r>
          </a:p>
          <a:p>
            <a:pPr algn="ctr"/>
            <a:r>
              <a:rPr lang="en-US" altLang="ja-JP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= </a:t>
            </a:r>
            <a:r>
              <a:rPr lang="en-US" altLang="ja-JP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bound-state + QF</a:t>
            </a:r>
            <a:endParaRPr kumimoji="1" lang="ja-JP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7" name="直線矢印コネクタ 16"/>
          <p:cNvCxnSpPr>
            <a:stCxn id="14" idx="1"/>
          </p:cNvCxnSpPr>
          <p:nvPr/>
        </p:nvCxnSpPr>
        <p:spPr>
          <a:xfrm flipH="1" flipV="1">
            <a:off x="2483768" y="1520788"/>
            <a:ext cx="2556284" cy="8391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テキスト ボックス 21"/>
          <p:cNvSpPr txBox="1"/>
          <p:nvPr/>
        </p:nvSpPr>
        <p:spPr>
          <a:xfrm>
            <a:off x="5256076" y="3164775"/>
            <a:ext cx="3887924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dirty="0" smtClean="0"/>
              <a:t>Structures are concentrated in forward-n region</a:t>
            </a:r>
          </a:p>
          <a:p>
            <a:pPr algn="ctr"/>
            <a:r>
              <a:rPr lang="en-US" altLang="ja-JP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= small momentum-transfer</a:t>
            </a:r>
            <a:endParaRPr kumimoji="1" lang="ja-JP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8" name="図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8219" y="4415086"/>
            <a:ext cx="2885781" cy="2442914"/>
          </a:xfrm>
          <a:prstGeom prst="rect">
            <a:avLst/>
          </a:prstGeom>
        </p:spPr>
      </p:pic>
      <p:sp>
        <p:nvSpPr>
          <p:cNvPr id="1032" name="フリーフォーム 1031"/>
          <p:cNvSpPr/>
          <p:nvPr/>
        </p:nvSpPr>
        <p:spPr>
          <a:xfrm>
            <a:off x="1170432" y="4712208"/>
            <a:ext cx="2115312" cy="1566672"/>
          </a:xfrm>
          <a:custGeom>
            <a:avLst/>
            <a:gdLst>
              <a:gd name="connsiteX0" fmla="*/ 0 w 2115312"/>
              <a:gd name="connsiteY0" fmla="*/ 0 h 1566672"/>
              <a:gd name="connsiteX1" fmla="*/ 694944 w 2115312"/>
              <a:gd name="connsiteY1" fmla="*/ 195072 h 1566672"/>
              <a:gd name="connsiteX2" fmla="*/ 1499616 w 2115312"/>
              <a:gd name="connsiteY2" fmla="*/ 554736 h 1566672"/>
              <a:gd name="connsiteX3" fmla="*/ 1987296 w 2115312"/>
              <a:gd name="connsiteY3" fmla="*/ 1078992 h 1566672"/>
              <a:gd name="connsiteX4" fmla="*/ 2115312 w 2115312"/>
              <a:gd name="connsiteY4" fmla="*/ 1566672 h 1566672"/>
              <a:gd name="connsiteX5" fmla="*/ 2115312 w 2115312"/>
              <a:gd name="connsiteY5" fmla="*/ 1566672 h 1566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15312" h="1566672">
                <a:moveTo>
                  <a:pt x="0" y="0"/>
                </a:moveTo>
                <a:cubicBezTo>
                  <a:pt x="222504" y="51308"/>
                  <a:pt x="445008" y="102616"/>
                  <a:pt x="694944" y="195072"/>
                </a:cubicBezTo>
                <a:cubicBezTo>
                  <a:pt x="944880" y="287528"/>
                  <a:pt x="1284224" y="407416"/>
                  <a:pt x="1499616" y="554736"/>
                </a:cubicBezTo>
                <a:cubicBezTo>
                  <a:pt x="1715008" y="702056"/>
                  <a:pt x="1884680" y="910336"/>
                  <a:pt x="1987296" y="1078992"/>
                </a:cubicBezTo>
                <a:cubicBezTo>
                  <a:pt x="2089912" y="1247648"/>
                  <a:pt x="2115312" y="1566672"/>
                  <a:pt x="2115312" y="1566672"/>
                </a:cubicBezTo>
                <a:lnTo>
                  <a:pt x="2115312" y="1566672"/>
                </a:lnTo>
              </a:path>
            </a:pathLst>
          </a:cu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33" name="フリーフォーム 1032"/>
          <p:cNvSpPr/>
          <p:nvPr/>
        </p:nvSpPr>
        <p:spPr>
          <a:xfrm>
            <a:off x="1048512" y="2566416"/>
            <a:ext cx="487680" cy="310896"/>
          </a:xfrm>
          <a:custGeom>
            <a:avLst/>
            <a:gdLst>
              <a:gd name="connsiteX0" fmla="*/ 487680 w 487680"/>
              <a:gd name="connsiteY0" fmla="*/ 0 h 310896"/>
              <a:gd name="connsiteX1" fmla="*/ 188976 w 487680"/>
              <a:gd name="connsiteY1" fmla="*/ 152400 h 310896"/>
              <a:gd name="connsiteX2" fmla="*/ 0 w 487680"/>
              <a:gd name="connsiteY2" fmla="*/ 310896 h 310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87680" h="310896">
                <a:moveTo>
                  <a:pt x="487680" y="0"/>
                </a:moveTo>
                <a:cubicBezTo>
                  <a:pt x="378968" y="50292"/>
                  <a:pt x="270256" y="100584"/>
                  <a:pt x="188976" y="152400"/>
                </a:cubicBezTo>
                <a:cubicBezTo>
                  <a:pt x="107696" y="204216"/>
                  <a:pt x="53848" y="257556"/>
                  <a:pt x="0" y="310896"/>
                </a:cubicBezTo>
              </a:path>
            </a:pathLst>
          </a:cu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34" name="テキスト ボックス 1033"/>
          <p:cNvSpPr txBox="1"/>
          <p:nvPr/>
        </p:nvSpPr>
        <p:spPr>
          <a:xfrm>
            <a:off x="1439652" y="5122929"/>
            <a:ext cx="12468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dirty="0" smtClean="0">
                <a:solidFill>
                  <a:srgbClr val="0070C0"/>
                </a:solidFill>
              </a:rPr>
              <a:t>detector</a:t>
            </a:r>
          </a:p>
          <a:p>
            <a:pPr algn="ctr"/>
            <a:r>
              <a:rPr kumimoji="1" lang="en-US" altLang="ja-JP" dirty="0" smtClean="0">
                <a:solidFill>
                  <a:srgbClr val="0070C0"/>
                </a:solidFill>
              </a:rPr>
              <a:t>acceptance</a:t>
            </a:r>
            <a:endParaRPr kumimoji="1" lang="ja-JP" altLang="en-US" dirty="0">
              <a:solidFill>
                <a:srgbClr val="0070C0"/>
              </a:solidFill>
            </a:endParaRPr>
          </a:p>
        </p:txBody>
      </p:sp>
      <p:cxnSp>
        <p:nvCxnSpPr>
          <p:cNvPr id="30" name="直線矢印コネクタ 29"/>
          <p:cNvCxnSpPr>
            <a:stCxn id="22" idx="1"/>
          </p:cNvCxnSpPr>
          <p:nvPr/>
        </p:nvCxnSpPr>
        <p:spPr>
          <a:xfrm flipH="1" flipV="1">
            <a:off x="2879812" y="2888940"/>
            <a:ext cx="2376264" cy="8760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5"/>
          <p:cNvSpPr>
            <a:spLocks/>
          </p:cNvSpPr>
          <p:nvPr/>
        </p:nvSpPr>
        <p:spPr bwMode="auto">
          <a:xfrm rot="19638817">
            <a:off x="841349" y="2687947"/>
            <a:ext cx="4514056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72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</p:spTree>
    <p:extLst>
      <p:ext uri="{BB962C8B-B14F-4D97-AF65-F5344CB8AC3E}">
        <p14:creationId xmlns:p14="http://schemas.microsoft.com/office/powerpoint/2010/main" val="1412407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4196" y="714824"/>
            <a:ext cx="7380312" cy="6138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テキスト ボックス 24"/>
          <p:cNvSpPr txBox="1"/>
          <p:nvPr/>
        </p:nvSpPr>
        <p:spPr>
          <a:xfrm>
            <a:off x="6168174" y="3111351"/>
            <a:ext cx="25442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𝟎</a:t>
            </a:r>
            <a:r>
              <a:rPr lang="en-US" altLang="ja-J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ja-JP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𝟕</a:t>
            </a:r>
            <a:r>
              <a:rPr lang="en-US" altLang="ja-J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</a:t>
            </a:r>
            <a:r>
              <a:rPr lang="ja-JP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𝐜𝐨𝐬𝜽</a:t>
            </a:r>
            <a:r>
              <a:rPr lang="ja-JP" altLang="en-US" sz="2400" b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𝒏</a:t>
            </a:r>
            <a:r>
              <a:rPr lang="ja-JP" altLang="en-US" sz="24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𝑪𝑴</a:t>
            </a:r>
            <a:r>
              <a:rPr lang="en-US" altLang="ja-J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</a:t>
            </a:r>
            <a:r>
              <a:rPr lang="ja-JP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𝟏</a:t>
            </a:r>
            <a:r>
              <a:rPr lang="en-US" altLang="ja-J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ja-JP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𝟎 </a:t>
            </a:r>
            <a:endParaRPr kumimoji="1" lang="ja-JP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6224762" y="5013176"/>
            <a:ext cx="266771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24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ja-JP" altLang="en-US" sz="24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𝟎</a:t>
            </a:r>
            <a:r>
              <a:rPr lang="en-US" altLang="ja-JP" sz="2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ja-JP" altLang="en-US" sz="2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𝟎</a:t>
            </a:r>
            <a:r>
              <a:rPr lang="en-US" altLang="ja-JP" sz="2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</a:t>
            </a:r>
            <a:r>
              <a:rPr lang="ja-JP" altLang="en-US" sz="2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𝐜𝐨𝐬𝜽</a:t>
            </a:r>
            <a:r>
              <a:rPr lang="ja-JP" altLang="en-US" sz="2400" b="1" baseline="-250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𝒏</a:t>
            </a:r>
            <a:r>
              <a:rPr lang="ja-JP" altLang="en-US" sz="2400" b="1" baseline="300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𝑪𝑴</a:t>
            </a:r>
            <a:r>
              <a:rPr lang="en-US" altLang="ja-JP" sz="2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</a:t>
            </a:r>
            <a:r>
              <a:rPr lang="ja-JP" altLang="en-US" sz="2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𝟎</a:t>
            </a:r>
            <a:r>
              <a:rPr lang="en-US" altLang="ja-JP" sz="2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ja-JP" altLang="en-US" sz="24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𝟕</a:t>
            </a:r>
            <a:r>
              <a:rPr lang="en-US" altLang="ja-JP" sz="24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algn="ctr"/>
            <a:r>
              <a:rPr lang="en-US" altLang="ja-JP" sz="24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×</a:t>
            </a:r>
            <a:r>
              <a:rPr lang="ja-JP" altLang="en-US" sz="2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𝟎</a:t>
            </a:r>
            <a:r>
              <a:rPr lang="en-US" altLang="ja-JP" sz="2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ja-JP" altLang="en-US" sz="2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𝟒𝟕</a:t>
            </a:r>
            <a:endParaRPr kumimoji="1" lang="ja-JP" altLang="en-US" sz="24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テキスト ボックス 26"/>
          <p:cNvSpPr txBox="1"/>
          <p:nvPr/>
        </p:nvSpPr>
        <p:spPr>
          <a:xfrm rot="16200000">
            <a:off x="2172377" y="3936407"/>
            <a:ext cx="20002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/>
              <a:t>missing</a:t>
            </a:r>
            <a:r>
              <a:rPr kumimoji="1" lang="en-US" altLang="ja-JP" dirty="0" smtClean="0"/>
              <a:t> acceptance</a:t>
            </a:r>
            <a:endParaRPr kumimoji="1" lang="ja-JP" altLang="en-US" dirty="0">
              <a:latin typeface="Symbol" panose="05050102010706020507" pitchFamily="18" charset="2"/>
            </a:endParaRPr>
          </a:p>
        </p:txBody>
      </p:sp>
      <p:cxnSp>
        <p:nvCxnSpPr>
          <p:cNvPr id="29" name="直線矢印コネクタ 28"/>
          <p:cNvCxnSpPr/>
          <p:nvPr/>
        </p:nvCxnSpPr>
        <p:spPr>
          <a:xfrm>
            <a:off x="3213141" y="5121188"/>
            <a:ext cx="0" cy="61206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コンテンツ プレースホルダー 26"/>
          <p:cNvSpPr>
            <a:spLocks noGrp="1"/>
          </p:cNvSpPr>
          <p:nvPr>
            <p:ph idx="1"/>
          </p:nvPr>
        </p:nvSpPr>
        <p:spPr>
          <a:xfrm>
            <a:off x="6125376" y="3969180"/>
            <a:ext cx="2659092" cy="1080000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altLang="ja-JP" sz="2000" dirty="0" smtClean="0"/>
              <a:t>Flat distribution</a:t>
            </a:r>
          </a:p>
          <a:p>
            <a:pPr marL="0" indent="0" algn="ctr">
              <a:buNone/>
            </a:pPr>
            <a:r>
              <a:rPr lang="en-US" altLang="ja-JP" sz="2000" dirty="0" smtClean="0"/>
              <a:t>prop. </a:t>
            </a:r>
            <a:r>
              <a:rPr lang="en-US" altLang="ja-JP" sz="2000" dirty="0"/>
              <a:t>to phase </a:t>
            </a:r>
            <a:r>
              <a:rPr lang="en-US" altLang="ja-JP" sz="2000" dirty="0" smtClean="0"/>
              <a:t>space</a:t>
            </a:r>
          </a:p>
          <a:p>
            <a:pPr marL="0" indent="0" algn="ctr">
              <a:buNone/>
            </a:pPr>
            <a:r>
              <a:rPr lang="en-US" altLang="ja-JP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 </a:t>
            </a:r>
            <a:r>
              <a:rPr lang="en-US" altLang="ja-JP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Point </a:t>
            </a:r>
            <a:r>
              <a:rPr lang="en-US" altLang="ja-JP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like 3NA</a:t>
            </a:r>
            <a:r>
              <a:rPr lang="en-US" altLang="ja-JP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lang="en-US" altLang="ja-JP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" name="コンテンツ プレースホルダー 26"/>
          <p:cNvSpPr txBox="1">
            <a:spLocks/>
          </p:cNvSpPr>
          <p:nvPr/>
        </p:nvSpPr>
        <p:spPr>
          <a:xfrm>
            <a:off x="5760132" y="1484904"/>
            <a:ext cx="2988332" cy="108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ja-JP" sz="2000" dirty="0" smtClean="0"/>
              <a:t>Above M(</a:t>
            </a:r>
            <a:r>
              <a:rPr lang="en-US" altLang="ja-JP" sz="2000" dirty="0" err="1" smtClean="0"/>
              <a:t>Kpp</a:t>
            </a:r>
            <a:r>
              <a:rPr lang="en-US" altLang="ja-JP" sz="2000" dirty="0" smtClean="0"/>
              <a:t>)</a:t>
            </a:r>
          </a:p>
          <a:p>
            <a:pPr marL="0" indent="0" algn="ctr">
              <a:buNone/>
            </a:pPr>
            <a:r>
              <a:rPr lang="en-US" altLang="ja-JP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 </a:t>
            </a:r>
            <a:r>
              <a:rPr lang="en-US" altLang="ja-JP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QF = [Quasi-elastic K] x</a:t>
            </a:r>
            <a:r>
              <a:rPr lang="en-US" altLang="ja-JP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[</a:t>
            </a:r>
            <a:r>
              <a:rPr lang="en-US" altLang="ja-JP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KNN</a:t>
            </a:r>
            <a:r>
              <a:rPr lang="en-US" altLang="ja-JP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lang="en-US" altLang="ja-JP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</a:t>
            </a:r>
            <a:r>
              <a:rPr lang="en-US" altLang="ja-JP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]</a:t>
            </a:r>
            <a:endParaRPr lang="en-US" altLang="ja-JP" sz="20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6" name="コンテンツ プレースホルダー 26"/>
          <p:cNvSpPr txBox="1">
            <a:spLocks/>
          </p:cNvSpPr>
          <p:nvPr/>
        </p:nvSpPr>
        <p:spPr>
          <a:xfrm>
            <a:off x="2555776" y="1664904"/>
            <a:ext cx="2016224" cy="720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ja-JP" sz="2000" dirty="0" smtClean="0"/>
              <a:t>Below M(</a:t>
            </a:r>
            <a:r>
              <a:rPr lang="en-US" altLang="ja-JP" sz="2000" dirty="0" err="1" smtClean="0"/>
              <a:t>Kpp</a:t>
            </a:r>
            <a:r>
              <a:rPr lang="en-US" altLang="ja-JP" sz="2000" dirty="0" smtClean="0"/>
              <a:t>)</a:t>
            </a:r>
          </a:p>
          <a:p>
            <a:pPr marL="0" indent="0" algn="ctr">
              <a:buNone/>
            </a:pPr>
            <a:r>
              <a:rPr lang="en-US" altLang="ja-JP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 </a:t>
            </a:r>
            <a:r>
              <a:rPr lang="en-US" altLang="ja-JP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Bound-State!?</a:t>
            </a:r>
            <a:endParaRPr lang="en-US" altLang="ja-JP" sz="2000" dirty="0" smtClean="0">
              <a:solidFill>
                <a:srgbClr val="FF0000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1500" y="80628"/>
            <a:ext cx="8964996" cy="644263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/>
              <a:t>Results of </a:t>
            </a:r>
            <a:r>
              <a:rPr kumimoji="1" lang="en-US" altLang="ja-JP" b="1" baseline="30000" dirty="0" smtClean="0"/>
              <a:t>3</a:t>
            </a:r>
            <a:r>
              <a:rPr kumimoji="1" lang="en-US" altLang="ja-JP" b="1" dirty="0" smtClean="0"/>
              <a:t>He(K</a:t>
            </a:r>
            <a:r>
              <a:rPr kumimoji="1" lang="en-US" altLang="ja-JP" b="1" baseline="30000" dirty="0" smtClean="0"/>
              <a:t>-</a:t>
            </a:r>
            <a:r>
              <a:rPr kumimoji="1" lang="en-US" altLang="ja-JP" b="1" dirty="0" smtClean="0"/>
              <a:t>,</a:t>
            </a:r>
            <a:r>
              <a:rPr kumimoji="1" lang="en-US" altLang="ja-JP" b="1" dirty="0" err="1" smtClean="0">
                <a:latin typeface="Symbol" panose="05050102010706020507" pitchFamily="18" charset="2"/>
              </a:rPr>
              <a:t>L</a:t>
            </a:r>
            <a:r>
              <a:rPr kumimoji="1" lang="en-US" altLang="ja-JP" b="1" dirty="0" err="1" smtClean="0"/>
              <a:t>p</a:t>
            </a:r>
            <a:r>
              <a:rPr kumimoji="1" lang="en-US" altLang="ja-JP" b="1" dirty="0" smtClean="0"/>
              <a:t>)n </a:t>
            </a:r>
            <a:r>
              <a:rPr kumimoji="1" lang="en-US" altLang="ja-JP" sz="3600" b="1" dirty="0" smtClean="0"/>
              <a:t>[E15-2</a:t>
            </a:r>
            <a:r>
              <a:rPr kumimoji="1" lang="en-US" altLang="ja-JP" sz="3600" b="1" baseline="30000" dirty="0" smtClean="0"/>
              <a:t>nd</a:t>
            </a:r>
            <a:r>
              <a:rPr kumimoji="1" lang="en-US" altLang="ja-JP" sz="3600" b="1" dirty="0" smtClean="0"/>
              <a:t>]</a:t>
            </a:r>
            <a:endParaRPr kumimoji="1" lang="ja-JP" altLang="en-US" b="1" dirty="0"/>
          </a:p>
        </p:txBody>
      </p:sp>
      <p:sp>
        <p:nvSpPr>
          <p:cNvPr id="18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6697217" y="6356350"/>
            <a:ext cx="2133600" cy="365125"/>
          </a:xfrm>
        </p:spPr>
        <p:txBody>
          <a:bodyPr/>
          <a:lstStyle/>
          <a:p>
            <a:fld id="{D5C747AA-9E9A-4314-BC12-EB1DF6CAC482}" type="slidenum">
              <a:rPr kumimoji="1" lang="ja-JP" altLang="en-US" smtClean="0"/>
              <a:t>35</a:t>
            </a:fld>
            <a:endParaRPr kumimoji="1" lang="ja-JP" altLang="en-US"/>
          </a:p>
        </p:txBody>
      </p:sp>
      <p:cxnSp>
        <p:nvCxnSpPr>
          <p:cNvPr id="7" name="直線矢印コネクタ 6"/>
          <p:cNvCxnSpPr>
            <a:stCxn id="25" idx="1"/>
          </p:cNvCxnSpPr>
          <p:nvPr/>
        </p:nvCxnSpPr>
        <p:spPr>
          <a:xfrm flipH="1">
            <a:off x="5760132" y="3342184"/>
            <a:ext cx="408042" cy="176432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矢印コネクタ 9"/>
          <p:cNvCxnSpPr/>
          <p:nvPr/>
        </p:nvCxnSpPr>
        <p:spPr>
          <a:xfrm flipH="1">
            <a:off x="5550811" y="5286111"/>
            <a:ext cx="721953" cy="234026"/>
          </a:xfrm>
          <a:prstGeom prst="straightConnector1">
            <a:avLst/>
          </a:prstGeom>
          <a:ln w="254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グループ化 4"/>
          <p:cNvGrpSpPr/>
          <p:nvPr/>
        </p:nvGrpSpPr>
        <p:grpSpPr>
          <a:xfrm>
            <a:off x="39084" y="810727"/>
            <a:ext cx="2048640" cy="1934197"/>
            <a:chOff x="83398" y="990747"/>
            <a:chExt cx="2544386" cy="2402249"/>
          </a:xfrm>
        </p:grpSpPr>
        <p:grpSp>
          <p:nvGrpSpPr>
            <p:cNvPr id="20" name="グループ化 19"/>
            <p:cNvGrpSpPr/>
            <p:nvPr/>
          </p:nvGrpSpPr>
          <p:grpSpPr>
            <a:xfrm>
              <a:off x="83398" y="990747"/>
              <a:ext cx="2544386" cy="2402249"/>
              <a:chOff x="-13416" y="1700808"/>
              <a:chExt cx="3089262" cy="2916687"/>
            </a:xfrm>
          </p:grpSpPr>
          <p:pic>
            <p:nvPicPr>
              <p:cNvPr id="21" name="Picture 4"/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8013" r="27617"/>
              <a:stretch/>
            </p:blipFill>
            <p:spPr bwMode="auto">
              <a:xfrm>
                <a:off x="-13416" y="1700808"/>
                <a:ext cx="3089261" cy="29166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3" name="角丸四角形 22"/>
              <p:cNvSpPr/>
              <p:nvPr/>
            </p:nvSpPr>
            <p:spPr>
              <a:xfrm>
                <a:off x="195525" y="1772816"/>
                <a:ext cx="2880320" cy="360040"/>
              </a:xfrm>
              <a:prstGeom prst="roundRect">
                <a:avLst/>
              </a:prstGeom>
              <a:noFill/>
              <a:ln w="38100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4" name="角丸四角形 23"/>
              <p:cNvSpPr/>
              <p:nvPr/>
            </p:nvSpPr>
            <p:spPr>
              <a:xfrm>
                <a:off x="195526" y="2132856"/>
                <a:ext cx="2880320" cy="900100"/>
              </a:xfrm>
              <a:prstGeom prst="roundRect">
                <a:avLst/>
              </a:prstGeom>
              <a:noFill/>
              <a:ln w="38100">
                <a:solidFill>
                  <a:srgbClr val="0070C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33" name="フリーフォーム 32"/>
            <p:cNvSpPr/>
            <p:nvPr/>
          </p:nvSpPr>
          <p:spPr>
            <a:xfrm>
              <a:off x="575556" y="2168860"/>
              <a:ext cx="1241186" cy="919265"/>
            </a:xfrm>
            <a:custGeom>
              <a:avLst/>
              <a:gdLst>
                <a:gd name="connsiteX0" fmla="*/ 0 w 2115312"/>
                <a:gd name="connsiteY0" fmla="*/ 0 h 1566672"/>
                <a:gd name="connsiteX1" fmla="*/ 694944 w 2115312"/>
                <a:gd name="connsiteY1" fmla="*/ 195072 h 1566672"/>
                <a:gd name="connsiteX2" fmla="*/ 1499616 w 2115312"/>
                <a:gd name="connsiteY2" fmla="*/ 554736 h 1566672"/>
                <a:gd name="connsiteX3" fmla="*/ 1987296 w 2115312"/>
                <a:gd name="connsiteY3" fmla="*/ 1078992 h 1566672"/>
                <a:gd name="connsiteX4" fmla="*/ 2115312 w 2115312"/>
                <a:gd name="connsiteY4" fmla="*/ 1566672 h 1566672"/>
                <a:gd name="connsiteX5" fmla="*/ 2115312 w 2115312"/>
                <a:gd name="connsiteY5" fmla="*/ 1566672 h 15666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15312" h="1566672">
                  <a:moveTo>
                    <a:pt x="0" y="0"/>
                  </a:moveTo>
                  <a:cubicBezTo>
                    <a:pt x="222504" y="51308"/>
                    <a:pt x="445008" y="102616"/>
                    <a:pt x="694944" y="195072"/>
                  </a:cubicBezTo>
                  <a:cubicBezTo>
                    <a:pt x="944880" y="287528"/>
                    <a:pt x="1284224" y="407416"/>
                    <a:pt x="1499616" y="554736"/>
                  </a:cubicBezTo>
                  <a:cubicBezTo>
                    <a:pt x="1715008" y="702056"/>
                    <a:pt x="1884680" y="910336"/>
                    <a:pt x="1987296" y="1078992"/>
                  </a:cubicBezTo>
                  <a:cubicBezTo>
                    <a:pt x="2089912" y="1247648"/>
                    <a:pt x="2115312" y="1566672"/>
                    <a:pt x="2115312" y="1566672"/>
                  </a:cubicBezTo>
                  <a:lnTo>
                    <a:pt x="2115312" y="1566672"/>
                  </a:lnTo>
                </a:path>
              </a:pathLst>
            </a:custGeom>
            <a:noFill/>
            <a:ln w="12700"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4" name="フリーフォーム 33"/>
            <p:cNvSpPr/>
            <p:nvPr/>
          </p:nvSpPr>
          <p:spPr>
            <a:xfrm>
              <a:off x="541432" y="1050334"/>
              <a:ext cx="286152" cy="182422"/>
            </a:xfrm>
            <a:custGeom>
              <a:avLst/>
              <a:gdLst>
                <a:gd name="connsiteX0" fmla="*/ 487680 w 487680"/>
                <a:gd name="connsiteY0" fmla="*/ 0 h 310896"/>
                <a:gd name="connsiteX1" fmla="*/ 188976 w 487680"/>
                <a:gd name="connsiteY1" fmla="*/ 152400 h 310896"/>
                <a:gd name="connsiteX2" fmla="*/ 0 w 487680"/>
                <a:gd name="connsiteY2" fmla="*/ 310896 h 310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87680" h="310896">
                  <a:moveTo>
                    <a:pt x="487680" y="0"/>
                  </a:moveTo>
                  <a:cubicBezTo>
                    <a:pt x="378968" y="50292"/>
                    <a:pt x="270256" y="100584"/>
                    <a:pt x="188976" y="152400"/>
                  </a:cubicBezTo>
                  <a:cubicBezTo>
                    <a:pt x="107696" y="204216"/>
                    <a:pt x="53848" y="257556"/>
                    <a:pt x="0" y="310896"/>
                  </a:cubicBezTo>
                </a:path>
              </a:pathLst>
            </a:custGeom>
            <a:noFill/>
            <a:ln w="12700"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5" name="テキスト ボックス 34"/>
            <p:cNvSpPr txBox="1"/>
            <p:nvPr/>
          </p:nvSpPr>
          <p:spPr>
            <a:xfrm>
              <a:off x="611560" y="2528900"/>
              <a:ext cx="101046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ja-JP" sz="1400" dirty="0" smtClean="0">
                  <a:solidFill>
                    <a:srgbClr val="0070C0"/>
                  </a:solidFill>
                </a:rPr>
                <a:t>detector</a:t>
              </a:r>
            </a:p>
            <a:p>
              <a:pPr algn="ctr"/>
              <a:r>
                <a:rPr kumimoji="1" lang="en-US" altLang="ja-JP" sz="1400" dirty="0" smtClean="0">
                  <a:solidFill>
                    <a:srgbClr val="0070C0"/>
                  </a:solidFill>
                </a:rPr>
                <a:t>acceptance</a:t>
              </a:r>
              <a:endParaRPr kumimoji="1" lang="ja-JP" altLang="en-US" sz="1400" dirty="0">
                <a:solidFill>
                  <a:srgbClr val="0070C0"/>
                </a:solidFill>
              </a:endParaRPr>
            </a:p>
          </p:txBody>
        </p:sp>
      </p:grpSp>
      <p:sp>
        <p:nvSpPr>
          <p:cNvPr id="37" name="テキスト ボックス 36"/>
          <p:cNvSpPr txBox="1"/>
          <p:nvPr/>
        </p:nvSpPr>
        <p:spPr>
          <a:xfrm>
            <a:off x="863588" y="870828"/>
            <a:ext cx="121219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05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𝟎</a:t>
            </a:r>
            <a:r>
              <a:rPr lang="en-US" altLang="ja-JP" sz="10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ja-JP" altLang="en-US" sz="10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𝟕</a:t>
            </a:r>
            <a:r>
              <a:rPr lang="en-US" altLang="ja-JP" sz="10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</a:t>
            </a:r>
            <a:r>
              <a:rPr lang="ja-JP" altLang="en-US" sz="10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𝐜𝐨𝐬𝜽</a:t>
            </a:r>
            <a:r>
              <a:rPr lang="ja-JP" altLang="en-US" sz="1050" b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𝒏</a:t>
            </a:r>
            <a:r>
              <a:rPr lang="ja-JP" altLang="en-US" sz="105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𝑪𝑴</a:t>
            </a:r>
            <a:r>
              <a:rPr lang="en-US" altLang="ja-JP" sz="10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</a:t>
            </a:r>
            <a:r>
              <a:rPr lang="ja-JP" altLang="en-US" sz="10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𝟏</a:t>
            </a:r>
            <a:r>
              <a:rPr lang="en-US" altLang="ja-JP" sz="10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ja-JP" altLang="en-US" sz="10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𝟎 </a:t>
            </a:r>
            <a:endParaRPr kumimoji="1" lang="ja-JP" altLang="en-US" sz="105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869986" y="1412776"/>
            <a:ext cx="1181734" cy="253916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ja-JP" altLang="en-US" sz="105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𝟎</a:t>
            </a:r>
            <a:r>
              <a:rPr lang="en-US" altLang="ja-JP" sz="105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ja-JP" altLang="en-US" sz="105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𝟎</a:t>
            </a:r>
            <a:r>
              <a:rPr lang="en-US" altLang="ja-JP" sz="105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</a:t>
            </a:r>
            <a:r>
              <a:rPr lang="ja-JP" altLang="en-US" sz="105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𝐜𝐨𝐬𝜽</a:t>
            </a:r>
            <a:r>
              <a:rPr lang="ja-JP" altLang="en-US" sz="1050" b="1" baseline="-250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𝒏</a:t>
            </a:r>
            <a:r>
              <a:rPr lang="ja-JP" altLang="en-US" sz="1050" b="1" baseline="300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𝑪𝑴</a:t>
            </a:r>
            <a:r>
              <a:rPr lang="en-US" altLang="ja-JP" sz="105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</a:t>
            </a:r>
            <a:r>
              <a:rPr lang="ja-JP" altLang="en-US" sz="105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𝟎</a:t>
            </a:r>
            <a:r>
              <a:rPr lang="en-US" altLang="ja-JP" sz="105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ja-JP" altLang="en-US" sz="105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𝟕</a:t>
            </a:r>
            <a:endParaRPr lang="en-US" altLang="ja-JP" sz="1050" b="1" dirty="0" smtClean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Rectangle 5"/>
          <p:cNvSpPr>
            <a:spLocks/>
          </p:cNvSpPr>
          <p:nvPr/>
        </p:nvSpPr>
        <p:spPr bwMode="auto">
          <a:xfrm>
            <a:off x="3455876" y="4041068"/>
            <a:ext cx="2510303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40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pic>
        <p:nvPicPr>
          <p:cNvPr id="31" name="図 3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21" y="5121188"/>
            <a:ext cx="2474563" cy="1685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583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0" r="6444" b="1396"/>
          <a:stretch/>
        </p:blipFill>
        <p:spPr bwMode="auto">
          <a:xfrm>
            <a:off x="107504" y="1160748"/>
            <a:ext cx="4590690" cy="4936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1500" y="80628"/>
            <a:ext cx="8964996" cy="644263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/>
              <a:t>Results of </a:t>
            </a:r>
            <a:r>
              <a:rPr kumimoji="1" lang="en-US" altLang="ja-JP" b="1" baseline="30000" dirty="0" smtClean="0"/>
              <a:t>3</a:t>
            </a:r>
            <a:r>
              <a:rPr kumimoji="1" lang="en-US" altLang="ja-JP" b="1" dirty="0" smtClean="0"/>
              <a:t>He(K</a:t>
            </a:r>
            <a:r>
              <a:rPr kumimoji="1" lang="en-US" altLang="ja-JP" b="1" baseline="30000" dirty="0" smtClean="0"/>
              <a:t>-</a:t>
            </a:r>
            <a:r>
              <a:rPr kumimoji="1" lang="en-US" altLang="ja-JP" b="1" dirty="0" smtClean="0"/>
              <a:t>,</a:t>
            </a:r>
            <a:r>
              <a:rPr kumimoji="1" lang="en-US" altLang="ja-JP" b="1" dirty="0" err="1" smtClean="0">
                <a:latin typeface="Symbol" panose="05050102010706020507" pitchFamily="18" charset="2"/>
              </a:rPr>
              <a:t>L</a:t>
            </a:r>
            <a:r>
              <a:rPr kumimoji="1" lang="en-US" altLang="ja-JP" b="1" dirty="0" err="1" smtClean="0"/>
              <a:t>p</a:t>
            </a:r>
            <a:r>
              <a:rPr kumimoji="1" lang="en-US" altLang="ja-JP" b="1" dirty="0" smtClean="0"/>
              <a:t>)n </a:t>
            </a:r>
            <a:r>
              <a:rPr kumimoji="1" lang="en-US" altLang="ja-JP" sz="3600" b="1" dirty="0" smtClean="0"/>
              <a:t>[E15-2</a:t>
            </a:r>
            <a:r>
              <a:rPr kumimoji="1" lang="en-US" altLang="ja-JP" sz="3600" b="1" baseline="30000" dirty="0" smtClean="0"/>
              <a:t>nd</a:t>
            </a:r>
            <a:r>
              <a:rPr kumimoji="1" lang="en-US" altLang="ja-JP" sz="3600" b="1" dirty="0" smtClean="0"/>
              <a:t>]</a:t>
            </a:r>
            <a:endParaRPr kumimoji="1" lang="ja-JP" altLang="en-US" b="1" dirty="0"/>
          </a:p>
        </p:txBody>
      </p:sp>
      <p:sp>
        <p:nvSpPr>
          <p:cNvPr id="18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6697217" y="6356350"/>
            <a:ext cx="2133600" cy="365125"/>
          </a:xfrm>
        </p:spPr>
        <p:txBody>
          <a:bodyPr/>
          <a:lstStyle/>
          <a:p>
            <a:fld id="{D5C747AA-9E9A-4314-BC12-EB1DF6CAC482}" type="slidenum">
              <a:rPr kumimoji="1" lang="ja-JP" altLang="en-US" smtClean="0"/>
              <a:t>36</a:t>
            </a:fld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752020" y="1304764"/>
            <a:ext cx="4320480" cy="4525963"/>
          </a:xfrm>
        </p:spPr>
        <p:txBody>
          <a:bodyPr>
            <a:normAutofit lnSpcReduction="10000"/>
          </a:bodyPr>
          <a:lstStyle/>
          <a:p>
            <a:r>
              <a:rPr lang="en-US" altLang="ja-JP" dirty="0" smtClean="0"/>
              <a:t>Simple fitting w/o 3NA</a:t>
            </a:r>
          </a:p>
          <a:p>
            <a:pPr lvl="1"/>
            <a:r>
              <a:rPr lang="en-US" altLang="ja-JP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B.S.: </a:t>
            </a:r>
            <a:r>
              <a:rPr lang="en-US" altLang="ja-JP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Breit</a:t>
            </a:r>
            <a:r>
              <a:rPr lang="en-US" altLang="ja-JP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-Wigner</a:t>
            </a:r>
          </a:p>
          <a:p>
            <a:pPr lvl="1"/>
            <a:r>
              <a:rPr kumimoji="1" lang="en-US" altLang="ja-JP" dirty="0" smtClean="0"/>
              <a:t>QF: Gaussian</a:t>
            </a:r>
          </a:p>
          <a:p>
            <a:pPr lvl="1"/>
            <a:r>
              <a:rPr lang="en-US" altLang="ja-JP" dirty="0" smtClean="0"/>
              <a:t>w/ </a:t>
            </a:r>
            <a:r>
              <a:rPr lang="en-US" altLang="ja-JP" dirty="0" smtClean="0">
                <a:latin typeface="Symbol" panose="05050102010706020507" pitchFamily="18" charset="2"/>
              </a:rPr>
              <a:t>S</a:t>
            </a:r>
            <a:r>
              <a:rPr lang="en-US" altLang="ja-JP" baseline="30000" dirty="0" smtClean="0"/>
              <a:t>0</a:t>
            </a:r>
            <a:r>
              <a:rPr lang="en-US" altLang="ja-JP" dirty="0" smtClean="0"/>
              <a:t>p contamination</a:t>
            </a:r>
          </a:p>
          <a:p>
            <a:endParaRPr lang="en-US" altLang="ja-JP" dirty="0" smtClean="0"/>
          </a:p>
          <a:p>
            <a:r>
              <a:rPr lang="en-US" altLang="ja-JP" smtClean="0"/>
              <a:t>Well </a:t>
            </a:r>
            <a:r>
              <a:rPr lang="en-US" altLang="ja-JP" smtClean="0"/>
              <a:t>reproduce </a:t>
            </a:r>
            <a:r>
              <a:rPr lang="en-US" altLang="ja-JP" dirty="0" smtClean="0"/>
              <a:t>the spectrum</a:t>
            </a:r>
          </a:p>
          <a:p>
            <a:pPr lvl="1"/>
            <a:r>
              <a:rPr lang="en-US" altLang="ja-JP" sz="2400" dirty="0"/>
              <a:t>B.E </a:t>
            </a:r>
            <a:r>
              <a:rPr lang="en-US" altLang="ja-JP" sz="2400" dirty="0" smtClean="0"/>
              <a:t>~ 34</a:t>
            </a:r>
            <a:r>
              <a:rPr lang="en-US" altLang="ja-JP" sz="2400" dirty="0"/>
              <a:t> </a:t>
            </a:r>
            <a:r>
              <a:rPr lang="en-US" altLang="ja-JP" sz="2400" dirty="0" smtClean="0"/>
              <a:t>MeV/c</a:t>
            </a:r>
            <a:r>
              <a:rPr lang="en-US" altLang="ja-JP" sz="2400" baseline="30000" dirty="0" smtClean="0"/>
              <a:t>2</a:t>
            </a:r>
            <a:endParaRPr lang="en-US" altLang="ja-JP" sz="2400" baseline="30000" dirty="0"/>
          </a:p>
          <a:p>
            <a:pPr lvl="1"/>
            <a:r>
              <a:rPr lang="en-US" altLang="ja-JP" sz="2400" dirty="0" smtClean="0">
                <a:latin typeface="Symbol" panose="05050102010706020507" pitchFamily="18" charset="2"/>
              </a:rPr>
              <a:t>G</a:t>
            </a:r>
            <a:r>
              <a:rPr lang="en-US" altLang="ja-JP" sz="2400" dirty="0" smtClean="0"/>
              <a:t>    ~ 75 </a:t>
            </a:r>
            <a:r>
              <a:rPr lang="en-US" altLang="ja-JP" sz="2400" dirty="0"/>
              <a:t>MeV/c</a:t>
            </a:r>
            <a:r>
              <a:rPr lang="en-US" altLang="ja-JP" sz="2400" baseline="30000" dirty="0"/>
              <a:t>2</a:t>
            </a:r>
          </a:p>
          <a:p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6812291" y="2600908"/>
            <a:ext cx="17921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 Fermi-mom. Eff.</a:t>
            </a:r>
            <a:endParaRPr kumimoji="1" lang="ja-JP" altLang="en-US" sz="1600" b="1" dirty="0">
              <a:solidFill>
                <a:srgbClr val="FF0000"/>
              </a:solidFill>
            </a:endParaRPr>
          </a:p>
        </p:txBody>
      </p:sp>
      <p:sp>
        <p:nvSpPr>
          <p:cNvPr id="8" name="Rectangle 5"/>
          <p:cNvSpPr>
            <a:spLocks/>
          </p:cNvSpPr>
          <p:nvPr/>
        </p:nvSpPr>
        <p:spPr bwMode="auto">
          <a:xfrm>
            <a:off x="2663788" y="2447890"/>
            <a:ext cx="2510303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40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6804248" y="3090446"/>
            <a:ext cx="23830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 from MM(</a:t>
            </a:r>
            <a:r>
              <a:rPr kumimoji="1" lang="en-US" altLang="ja-JP" sz="1600" b="1" baseline="30000" dirty="0" smtClean="0">
                <a:solidFill>
                  <a:srgbClr val="FF0000"/>
                </a:solidFill>
                <a:sym typeface="Wingdings" panose="05000000000000000000" pitchFamily="2" charset="2"/>
              </a:rPr>
              <a:t>3</a:t>
            </a:r>
            <a:r>
              <a:rPr kumimoji="1" lang="en-US" altLang="ja-JP" sz="16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He(K</a:t>
            </a:r>
            <a:r>
              <a:rPr kumimoji="1" lang="en-US" altLang="ja-JP" sz="1600" b="1" baseline="30000" dirty="0" smtClean="0">
                <a:solidFill>
                  <a:srgbClr val="FF0000"/>
                </a:solidFill>
                <a:sym typeface="Wingdings" panose="05000000000000000000" pitchFamily="2" charset="2"/>
              </a:rPr>
              <a:t>-</a:t>
            </a:r>
            <a:r>
              <a:rPr kumimoji="1" lang="en-US" altLang="ja-JP" sz="16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,</a:t>
            </a:r>
            <a:r>
              <a:rPr kumimoji="1" lang="en-US" altLang="ja-JP" sz="1600" b="1" dirty="0" err="1" smtClean="0">
                <a:solidFill>
                  <a:srgbClr val="FF0000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kumimoji="1" lang="en-US" altLang="ja-JP" sz="1600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p</a:t>
            </a:r>
            <a:r>
              <a:rPr kumimoji="1" lang="en-US" altLang="ja-JP" sz="16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)X)</a:t>
            </a:r>
            <a:endParaRPr kumimoji="1" lang="ja-JP" altLang="en-US" sz="1600" b="1" dirty="0">
              <a:solidFill>
                <a:srgbClr val="FF0000"/>
              </a:solidFill>
            </a:endParaRPr>
          </a:p>
        </p:txBody>
      </p:sp>
      <p:sp>
        <p:nvSpPr>
          <p:cNvPr id="10" name="Rectangle 5"/>
          <p:cNvSpPr>
            <a:spLocks/>
          </p:cNvSpPr>
          <p:nvPr/>
        </p:nvSpPr>
        <p:spPr bwMode="auto">
          <a:xfrm rot="20336822">
            <a:off x="5632110" y="4911746"/>
            <a:ext cx="150842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24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</p:spTree>
    <p:extLst>
      <p:ext uri="{BB962C8B-B14F-4D97-AF65-F5344CB8AC3E}">
        <p14:creationId xmlns:p14="http://schemas.microsoft.com/office/powerpoint/2010/main" val="3087443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1500" y="80628"/>
            <a:ext cx="8964996" cy="644263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/>
              <a:t>Results of </a:t>
            </a:r>
            <a:r>
              <a:rPr kumimoji="1" lang="en-US" altLang="ja-JP" b="1" baseline="30000" dirty="0" smtClean="0"/>
              <a:t>3</a:t>
            </a:r>
            <a:r>
              <a:rPr kumimoji="1" lang="en-US" altLang="ja-JP" b="1" dirty="0" smtClean="0"/>
              <a:t>He(K</a:t>
            </a:r>
            <a:r>
              <a:rPr kumimoji="1" lang="en-US" altLang="ja-JP" b="1" baseline="30000" dirty="0" smtClean="0"/>
              <a:t>-</a:t>
            </a:r>
            <a:r>
              <a:rPr kumimoji="1" lang="en-US" altLang="ja-JP" b="1" dirty="0" smtClean="0"/>
              <a:t>,</a:t>
            </a:r>
            <a:r>
              <a:rPr kumimoji="1" lang="en-US" altLang="ja-JP" b="1" dirty="0" err="1" smtClean="0">
                <a:latin typeface="Symbol" panose="05050102010706020507" pitchFamily="18" charset="2"/>
              </a:rPr>
              <a:t>L</a:t>
            </a:r>
            <a:r>
              <a:rPr kumimoji="1" lang="en-US" altLang="ja-JP" b="1" dirty="0" err="1" smtClean="0"/>
              <a:t>p</a:t>
            </a:r>
            <a:r>
              <a:rPr kumimoji="1" lang="en-US" altLang="ja-JP" b="1" dirty="0" smtClean="0"/>
              <a:t>)n </a:t>
            </a:r>
            <a:r>
              <a:rPr kumimoji="1" lang="en-US" altLang="ja-JP" sz="3600" b="1" dirty="0" smtClean="0"/>
              <a:t>[E15-2</a:t>
            </a:r>
            <a:r>
              <a:rPr kumimoji="1" lang="en-US" altLang="ja-JP" sz="3600" b="1" baseline="30000" dirty="0" smtClean="0"/>
              <a:t>nd</a:t>
            </a:r>
            <a:r>
              <a:rPr kumimoji="1" lang="en-US" altLang="ja-JP" sz="3600" b="1" dirty="0" smtClean="0"/>
              <a:t>]</a:t>
            </a:r>
            <a:endParaRPr kumimoji="1" lang="ja-JP" altLang="en-US" b="1" dirty="0"/>
          </a:p>
        </p:txBody>
      </p:sp>
      <p:sp>
        <p:nvSpPr>
          <p:cNvPr id="18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6697217" y="6356350"/>
            <a:ext cx="2133600" cy="365125"/>
          </a:xfrm>
        </p:spPr>
        <p:txBody>
          <a:bodyPr/>
          <a:lstStyle/>
          <a:p>
            <a:fld id="{D5C747AA-9E9A-4314-BC12-EB1DF6CAC482}" type="slidenum">
              <a:rPr kumimoji="1" lang="ja-JP" altLang="en-US" smtClean="0"/>
              <a:t>37</a:t>
            </a:fld>
            <a:endParaRPr kumimoji="1" lang="ja-JP" alt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1860" y="1120327"/>
            <a:ext cx="2848733" cy="2848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9795" y="1160748"/>
            <a:ext cx="2839900" cy="2835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532" y="3948085"/>
            <a:ext cx="2769233" cy="2848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3953292"/>
            <a:ext cx="2835483" cy="2861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3184" y="3970959"/>
            <a:ext cx="2870816" cy="2844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33164" y="772108"/>
            <a:ext cx="3934780" cy="9647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ja-JP" b="1" dirty="0" err="1" smtClean="0"/>
              <a:t>cos</a:t>
            </a:r>
            <a:r>
              <a:rPr lang="en-US" altLang="ja-JP" b="1" dirty="0" err="1" smtClean="0">
                <a:latin typeface="Symbol" panose="05050102010706020507" pitchFamily="18" charset="2"/>
              </a:rPr>
              <a:t>q</a:t>
            </a:r>
            <a:r>
              <a:rPr lang="en-US" altLang="ja-JP" b="1" baseline="-25000" dirty="0" err="1" smtClean="0"/>
              <a:t>n</a:t>
            </a:r>
            <a:r>
              <a:rPr lang="en-US" altLang="ja-JP" b="1" dirty="0" smtClean="0"/>
              <a:t> dependence</a:t>
            </a:r>
            <a:endParaRPr kumimoji="1" lang="ja-JP" altLang="en-US" b="1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3820533" y="2751311"/>
            <a:ext cx="2119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smtClean="0"/>
              <a:t>0.95&lt;</a:t>
            </a:r>
            <a:r>
              <a:rPr kumimoji="1" lang="en-US" altLang="ja-JP" sz="2400" b="1" dirty="0" err="1" smtClean="0"/>
              <a:t>cos</a:t>
            </a:r>
            <a:r>
              <a:rPr kumimoji="1" lang="en-US" altLang="ja-JP" sz="2400" b="1" dirty="0" err="1" smtClean="0">
                <a:latin typeface="Symbol" panose="05050102010706020507" pitchFamily="18" charset="2"/>
              </a:rPr>
              <a:t>q</a:t>
            </a:r>
            <a:r>
              <a:rPr kumimoji="1" lang="en-US" altLang="ja-JP" sz="2400" b="1" baseline="-25000" dirty="0" err="1" smtClean="0"/>
              <a:t>n</a:t>
            </a:r>
            <a:r>
              <a:rPr kumimoji="1" lang="en-US" altLang="ja-JP" sz="2400" b="1" dirty="0" smtClean="0"/>
              <a:t>&lt;1.0</a:t>
            </a:r>
            <a:endParaRPr kumimoji="1" lang="ja-JP" altLang="en-US" sz="2400" b="1" dirty="0"/>
          </a:p>
        </p:txBody>
      </p:sp>
      <p:grpSp>
        <p:nvGrpSpPr>
          <p:cNvPr id="11" name="グループ化 10"/>
          <p:cNvGrpSpPr/>
          <p:nvPr/>
        </p:nvGrpSpPr>
        <p:grpSpPr>
          <a:xfrm>
            <a:off x="183100" y="1304764"/>
            <a:ext cx="2840728" cy="2682038"/>
            <a:chOff x="83398" y="990748"/>
            <a:chExt cx="2544384" cy="2402250"/>
          </a:xfrm>
        </p:grpSpPr>
        <p:grpSp>
          <p:nvGrpSpPr>
            <p:cNvPr id="12" name="グループ化 11"/>
            <p:cNvGrpSpPr/>
            <p:nvPr/>
          </p:nvGrpSpPr>
          <p:grpSpPr>
            <a:xfrm>
              <a:off x="83398" y="990748"/>
              <a:ext cx="2544384" cy="2402250"/>
              <a:chOff x="-13416" y="1700808"/>
              <a:chExt cx="3089261" cy="2916687"/>
            </a:xfrm>
          </p:grpSpPr>
          <p:pic>
            <p:nvPicPr>
              <p:cNvPr id="16" name="Picture 4"/>
              <p:cNvPicPr>
                <a:picLocks noChangeAspect="1" noChangeArrowheads="1"/>
              </p:cNvPicPr>
              <p:nvPr/>
            </p:nvPicPr>
            <p:blipFill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8013" r="27617"/>
              <a:stretch/>
            </p:blipFill>
            <p:spPr bwMode="auto">
              <a:xfrm>
                <a:off x="-13416" y="1700808"/>
                <a:ext cx="3089261" cy="29166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7" name="角丸四角形 16"/>
              <p:cNvSpPr/>
              <p:nvPr/>
            </p:nvSpPr>
            <p:spPr>
              <a:xfrm>
                <a:off x="195525" y="1772816"/>
                <a:ext cx="2880320" cy="360040"/>
              </a:xfrm>
              <a:prstGeom prst="roundRect">
                <a:avLst/>
              </a:prstGeom>
              <a:noFill/>
              <a:ln w="38100"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13" name="フリーフォーム 12"/>
            <p:cNvSpPr/>
            <p:nvPr/>
          </p:nvSpPr>
          <p:spPr>
            <a:xfrm>
              <a:off x="575556" y="2168860"/>
              <a:ext cx="1241186" cy="919265"/>
            </a:xfrm>
            <a:custGeom>
              <a:avLst/>
              <a:gdLst>
                <a:gd name="connsiteX0" fmla="*/ 0 w 2115312"/>
                <a:gd name="connsiteY0" fmla="*/ 0 h 1566672"/>
                <a:gd name="connsiteX1" fmla="*/ 694944 w 2115312"/>
                <a:gd name="connsiteY1" fmla="*/ 195072 h 1566672"/>
                <a:gd name="connsiteX2" fmla="*/ 1499616 w 2115312"/>
                <a:gd name="connsiteY2" fmla="*/ 554736 h 1566672"/>
                <a:gd name="connsiteX3" fmla="*/ 1987296 w 2115312"/>
                <a:gd name="connsiteY3" fmla="*/ 1078992 h 1566672"/>
                <a:gd name="connsiteX4" fmla="*/ 2115312 w 2115312"/>
                <a:gd name="connsiteY4" fmla="*/ 1566672 h 1566672"/>
                <a:gd name="connsiteX5" fmla="*/ 2115312 w 2115312"/>
                <a:gd name="connsiteY5" fmla="*/ 1566672 h 15666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15312" h="1566672">
                  <a:moveTo>
                    <a:pt x="0" y="0"/>
                  </a:moveTo>
                  <a:cubicBezTo>
                    <a:pt x="222504" y="51308"/>
                    <a:pt x="445008" y="102616"/>
                    <a:pt x="694944" y="195072"/>
                  </a:cubicBezTo>
                  <a:cubicBezTo>
                    <a:pt x="944880" y="287528"/>
                    <a:pt x="1284224" y="407416"/>
                    <a:pt x="1499616" y="554736"/>
                  </a:cubicBezTo>
                  <a:cubicBezTo>
                    <a:pt x="1715008" y="702056"/>
                    <a:pt x="1884680" y="910336"/>
                    <a:pt x="1987296" y="1078992"/>
                  </a:cubicBezTo>
                  <a:cubicBezTo>
                    <a:pt x="2089912" y="1247648"/>
                    <a:pt x="2115312" y="1566672"/>
                    <a:pt x="2115312" y="1566672"/>
                  </a:cubicBezTo>
                  <a:lnTo>
                    <a:pt x="2115312" y="1566672"/>
                  </a:lnTo>
                </a:path>
              </a:pathLst>
            </a:custGeom>
            <a:noFill/>
            <a:ln w="12700"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" name="フリーフォーム 13"/>
            <p:cNvSpPr/>
            <p:nvPr/>
          </p:nvSpPr>
          <p:spPr>
            <a:xfrm>
              <a:off x="541432" y="1050334"/>
              <a:ext cx="286152" cy="182422"/>
            </a:xfrm>
            <a:custGeom>
              <a:avLst/>
              <a:gdLst>
                <a:gd name="connsiteX0" fmla="*/ 487680 w 487680"/>
                <a:gd name="connsiteY0" fmla="*/ 0 h 310896"/>
                <a:gd name="connsiteX1" fmla="*/ 188976 w 487680"/>
                <a:gd name="connsiteY1" fmla="*/ 152400 h 310896"/>
                <a:gd name="connsiteX2" fmla="*/ 0 w 487680"/>
                <a:gd name="connsiteY2" fmla="*/ 310896 h 310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87680" h="310896">
                  <a:moveTo>
                    <a:pt x="487680" y="0"/>
                  </a:moveTo>
                  <a:cubicBezTo>
                    <a:pt x="378968" y="50292"/>
                    <a:pt x="270256" y="100584"/>
                    <a:pt x="188976" y="152400"/>
                  </a:cubicBezTo>
                  <a:cubicBezTo>
                    <a:pt x="107696" y="204216"/>
                    <a:pt x="53848" y="257556"/>
                    <a:pt x="0" y="310896"/>
                  </a:cubicBezTo>
                </a:path>
              </a:pathLst>
            </a:custGeom>
            <a:noFill/>
            <a:ln w="12700"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" name="テキスト ボックス 14"/>
            <p:cNvSpPr txBox="1"/>
            <p:nvPr/>
          </p:nvSpPr>
          <p:spPr>
            <a:xfrm>
              <a:off x="611560" y="2528900"/>
              <a:ext cx="101046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ja-JP" sz="1400" dirty="0" smtClean="0">
                  <a:solidFill>
                    <a:srgbClr val="0070C0"/>
                  </a:solidFill>
                </a:rPr>
                <a:t>detector</a:t>
              </a:r>
            </a:p>
            <a:p>
              <a:pPr algn="ctr"/>
              <a:r>
                <a:rPr kumimoji="1" lang="en-US" altLang="ja-JP" sz="1400" dirty="0" smtClean="0">
                  <a:solidFill>
                    <a:srgbClr val="0070C0"/>
                  </a:solidFill>
                </a:rPr>
                <a:t>acceptance</a:t>
              </a:r>
              <a:endParaRPr kumimoji="1" lang="ja-JP" altLang="en-US" sz="1400" dirty="0">
                <a:solidFill>
                  <a:srgbClr val="0070C0"/>
                </a:solidFill>
              </a:endParaRPr>
            </a:p>
          </p:txBody>
        </p:sp>
      </p:grpSp>
      <p:sp>
        <p:nvSpPr>
          <p:cNvPr id="20" name="テキスト ボックス 19"/>
          <p:cNvSpPr txBox="1"/>
          <p:nvPr/>
        </p:nvSpPr>
        <p:spPr>
          <a:xfrm>
            <a:off x="1727684" y="1482896"/>
            <a:ext cx="128112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05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𝟎</a:t>
            </a:r>
            <a:r>
              <a:rPr lang="en-US" altLang="ja-JP" sz="10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ja-JP" altLang="en-US" sz="105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𝟕</a:t>
            </a:r>
            <a:r>
              <a:rPr lang="en-US" altLang="ja-JP" sz="105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5&lt;</a:t>
            </a:r>
            <a:r>
              <a:rPr lang="ja-JP" altLang="en-US" sz="10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𝐜𝐨𝐬𝜽</a:t>
            </a:r>
            <a:r>
              <a:rPr lang="ja-JP" altLang="en-US" sz="1050" b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𝒏</a:t>
            </a:r>
            <a:r>
              <a:rPr lang="ja-JP" altLang="en-US" sz="105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𝑪𝑴</a:t>
            </a:r>
            <a:r>
              <a:rPr lang="en-US" altLang="ja-JP" sz="10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</a:t>
            </a:r>
            <a:r>
              <a:rPr lang="ja-JP" altLang="en-US" sz="10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𝟏</a:t>
            </a:r>
            <a:r>
              <a:rPr lang="en-US" altLang="ja-JP" sz="10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ja-JP" altLang="en-US" sz="10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𝟎 </a:t>
            </a:r>
            <a:endParaRPr kumimoji="1" lang="ja-JP" altLang="en-US" sz="105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6733341" y="5667635"/>
            <a:ext cx="22751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/>
              <a:t>0.75&lt;</a:t>
            </a:r>
            <a:r>
              <a:rPr kumimoji="1" lang="en-US" altLang="ja-JP" sz="2400" b="1" dirty="0" err="1" smtClean="0"/>
              <a:t>cos</a:t>
            </a:r>
            <a:r>
              <a:rPr kumimoji="1" lang="en-US" altLang="ja-JP" sz="2400" b="1" dirty="0" err="1" smtClean="0">
                <a:latin typeface="Symbol" panose="05050102010706020507" pitchFamily="18" charset="2"/>
              </a:rPr>
              <a:t>q</a:t>
            </a:r>
            <a:r>
              <a:rPr kumimoji="1" lang="en-US" altLang="ja-JP" sz="2400" b="1" baseline="-25000" dirty="0" err="1" smtClean="0"/>
              <a:t>n</a:t>
            </a:r>
            <a:r>
              <a:rPr kumimoji="1" lang="en-US" altLang="ja-JP" sz="2400" b="1" dirty="0" smtClean="0"/>
              <a:t>&lt;0.80</a:t>
            </a:r>
            <a:endParaRPr kumimoji="1" lang="ja-JP" altLang="en-US" sz="2400" b="1" dirty="0"/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3671900" y="5661248"/>
            <a:ext cx="22751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/>
              <a:t>0.80&lt;</a:t>
            </a:r>
            <a:r>
              <a:rPr kumimoji="1" lang="en-US" altLang="ja-JP" sz="2400" b="1" dirty="0" err="1" smtClean="0"/>
              <a:t>cos</a:t>
            </a:r>
            <a:r>
              <a:rPr kumimoji="1" lang="en-US" altLang="ja-JP" sz="2400" b="1" dirty="0" err="1" smtClean="0">
                <a:latin typeface="Symbol" panose="05050102010706020507" pitchFamily="18" charset="2"/>
              </a:rPr>
              <a:t>q</a:t>
            </a:r>
            <a:r>
              <a:rPr kumimoji="1" lang="en-US" altLang="ja-JP" sz="2400" b="1" baseline="-25000" dirty="0" err="1" smtClean="0"/>
              <a:t>n</a:t>
            </a:r>
            <a:r>
              <a:rPr kumimoji="1" lang="en-US" altLang="ja-JP" sz="2400" b="1" dirty="0" smtClean="0"/>
              <a:t>&lt;0.85</a:t>
            </a:r>
            <a:endParaRPr kumimoji="1" lang="ja-JP" altLang="en-US" sz="2400" b="1" dirty="0"/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683568" y="5661248"/>
            <a:ext cx="22751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/>
              <a:t>0.85&lt;</a:t>
            </a:r>
            <a:r>
              <a:rPr kumimoji="1" lang="en-US" altLang="ja-JP" sz="2400" b="1" dirty="0" err="1" smtClean="0"/>
              <a:t>cos</a:t>
            </a:r>
            <a:r>
              <a:rPr kumimoji="1" lang="en-US" altLang="ja-JP" sz="2400" b="1" dirty="0" err="1" smtClean="0">
                <a:latin typeface="Symbol" panose="05050102010706020507" pitchFamily="18" charset="2"/>
              </a:rPr>
              <a:t>q</a:t>
            </a:r>
            <a:r>
              <a:rPr kumimoji="1" lang="en-US" altLang="ja-JP" sz="2400" b="1" baseline="-25000" dirty="0" err="1" smtClean="0"/>
              <a:t>n</a:t>
            </a:r>
            <a:r>
              <a:rPr kumimoji="1" lang="en-US" altLang="ja-JP" sz="2400" b="1" dirty="0" smtClean="0"/>
              <a:t>&lt;0.90</a:t>
            </a:r>
            <a:endParaRPr kumimoji="1" lang="ja-JP" altLang="en-US" sz="2400" b="1" dirty="0"/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6571037" y="2751311"/>
            <a:ext cx="22751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/>
              <a:t>0.90&lt;</a:t>
            </a:r>
            <a:r>
              <a:rPr kumimoji="1" lang="en-US" altLang="ja-JP" sz="2400" b="1" dirty="0" err="1" smtClean="0"/>
              <a:t>cos</a:t>
            </a:r>
            <a:r>
              <a:rPr kumimoji="1" lang="en-US" altLang="ja-JP" sz="2400" b="1" dirty="0" err="1" smtClean="0">
                <a:latin typeface="Symbol" panose="05050102010706020507" pitchFamily="18" charset="2"/>
              </a:rPr>
              <a:t>q</a:t>
            </a:r>
            <a:r>
              <a:rPr kumimoji="1" lang="en-US" altLang="ja-JP" sz="2400" b="1" baseline="-25000" dirty="0" err="1" smtClean="0"/>
              <a:t>n</a:t>
            </a:r>
            <a:r>
              <a:rPr kumimoji="1" lang="en-US" altLang="ja-JP" sz="2400" b="1" dirty="0" smtClean="0"/>
              <a:t>&lt;0.95</a:t>
            </a:r>
            <a:endParaRPr kumimoji="1" lang="ja-JP" altLang="en-US" sz="2400" b="1" dirty="0"/>
          </a:p>
        </p:txBody>
      </p:sp>
      <p:sp>
        <p:nvSpPr>
          <p:cNvPr id="26" name="Rectangle 5"/>
          <p:cNvSpPr>
            <a:spLocks/>
          </p:cNvSpPr>
          <p:nvPr/>
        </p:nvSpPr>
        <p:spPr bwMode="auto">
          <a:xfrm>
            <a:off x="467544" y="2636912"/>
            <a:ext cx="8654612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138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</p:spTree>
    <p:extLst>
      <p:ext uri="{BB962C8B-B14F-4D97-AF65-F5344CB8AC3E}">
        <p14:creationId xmlns:p14="http://schemas.microsoft.com/office/powerpoint/2010/main" val="1379005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4145439"/>
            <a:ext cx="2952328" cy="2720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1500" y="80628"/>
            <a:ext cx="8964996" cy="644263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/>
              <a:t>Results of </a:t>
            </a:r>
            <a:r>
              <a:rPr kumimoji="1" lang="en-US" altLang="ja-JP" b="1" baseline="30000" dirty="0" smtClean="0"/>
              <a:t>3</a:t>
            </a:r>
            <a:r>
              <a:rPr kumimoji="1" lang="en-US" altLang="ja-JP" b="1" dirty="0" smtClean="0"/>
              <a:t>He(K</a:t>
            </a:r>
            <a:r>
              <a:rPr kumimoji="1" lang="en-US" altLang="ja-JP" b="1" baseline="30000" dirty="0" smtClean="0"/>
              <a:t>-</a:t>
            </a:r>
            <a:r>
              <a:rPr kumimoji="1" lang="en-US" altLang="ja-JP" b="1" dirty="0" smtClean="0"/>
              <a:t>,</a:t>
            </a:r>
            <a:r>
              <a:rPr kumimoji="1" lang="en-US" altLang="ja-JP" b="1" dirty="0" err="1" smtClean="0">
                <a:latin typeface="Symbol" panose="05050102010706020507" pitchFamily="18" charset="2"/>
              </a:rPr>
              <a:t>L</a:t>
            </a:r>
            <a:r>
              <a:rPr kumimoji="1" lang="en-US" altLang="ja-JP" b="1" dirty="0" err="1" smtClean="0"/>
              <a:t>p</a:t>
            </a:r>
            <a:r>
              <a:rPr kumimoji="1" lang="en-US" altLang="ja-JP" b="1" dirty="0" smtClean="0"/>
              <a:t>)n </a:t>
            </a:r>
            <a:r>
              <a:rPr kumimoji="1" lang="en-US" altLang="ja-JP" sz="3600" b="1" dirty="0" smtClean="0"/>
              <a:t>[E15-2</a:t>
            </a:r>
            <a:r>
              <a:rPr kumimoji="1" lang="en-US" altLang="ja-JP" sz="3600" b="1" baseline="30000" dirty="0" smtClean="0"/>
              <a:t>nd</a:t>
            </a:r>
            <a:r>
              <a:rPr kumimoji="1" lang="en-US" altLang="ja-JP" sz="3600" b="1" dirty="0" smtClean="0"/>
              <a:t>]</a:t>
            </a:r>
            <a:endParaRPr kumimoji="1" lang="ja-JP" altLang="en-US" b="1" dirty="0"/>
          </a:p>
        </p:txBody>
      </p:sp>
      <p:sp>
        <p:nvSpPr>
          <p:cNvPr id="18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6697217" y="6356350"/>
            <a:ext cx="2133600" cy="365125"/>
          </a:xfrm>
        </p:spPr>
        <p:txBody>
          <a:bodyPr/>
          <a:lstStyle/>
          <a:p>
            <a:fld id="{D5C747AA-9E9A-4314-BC12-EB1DF6CAC482}" type="slidenum">
              <a:rPr kumimoji="1" lang="ja-JP" altLang="en-US" smtClean="0"/>
              <a:t>38</a:t>
            </a:fld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71500" y="4113076"/>
            <a:ext cx="5328592" cy="2682770"/>
          </a:xfrm>
        </p:spPr>
        <p:txBody>
          <a:bodyPr>
            <a:normAutofit fontScale="85000" lnSpcReduction="20000"/>
          </a:bodyPr>
          <a:lstStyle/>
          <a:p>
            <a:r>
              <a:rPr lang="en-US" altLang="ja-JP" b="1" dirty="0" smtClean="0">
                <a:solidFill>
                  <a:srgbClr val="0070C0"/>
                </a:solidFill>
              </a:rPr>
              <a:t>Above M(K-pp):</a:t>
            </a:r>
          </a:p>
          <a:p>
            <a:pPr lvl="1"/>
            <a:r>
              <a:rPr lang="en-US" altLang="ja-JP" b="1" dirty="0" smtClean="0">
                <a:solidFill>
                  <a:srgbClr val="0070C0"/>
                </a:solidFill>
              </a:rPr>
              <a:t>peak shift by recoil kaon energy</a:t>
            </a:r>
          </a:p>
          <a:p>
            <a:r>
              <a:rPr kumimoji="1" lang="en-US" altLang="ja-JP" b="1" dirty="0" smtClean="0">
                <a:solidFill>
                  <a:srgbClr val="FF0000"/>
                </a:solidFill>
              </a:rPr>
              <a:t>Below M(K-pp):</a:t>
            </a:r>
          </a:p>
          <a:p>
            <a:pPr lvl="1"/>
            <a:r>
              <a:rPr kumimoji="1" lang="en-US" altLang="ja-JP" b="1" dirty="0" smtClean="0">
                <a:solidFill>
                  <a:srgbClr val="FF0000"/>
                </a:solidFill>
              </a:rPr>
              <a:t>peak is independent  to </a:t>
            </a:r>
            <a:r>
              <a:rPr kumimoji="1" lang="en-US" altLang="ja-JP" b="1" dirty="0" err="1" smtClean="0">
                <a:solidFill>
                  <a:srgbClr val="FF0000"/>
                </a:solidFill>
              </a:rPr>
              <a:t>cos</a:t>
            </a:r>
            <a:r>
              <a:rPr kumimoji="1" lang="en-US" altLang="ja-JP" b="1" dirty="0" err="1" smtClean="0">
                <a:solidFill>
                  <a:srgbClr val="FF0000"/>
                </a:solidFill>
                <a:latin typeface="Symbol" panose="05050102010706020507" pitchFamily="18" charset="2"/>
              </a:rPr>
              <a:t>q</a:t>
            </a:r>
            <a:r>
              <a:rPr kumimoji="1" lang="en-US" altLang="ja-JP" b="1" baseline="-25000" dirty="0" err="1" smtClean="0">
                <a:solidFill>
                  <a:srgbClr val="FF0000"/>
                </a:solidFill>
              </a:rPr>
              <a:t>n</a:t>
            </a:r>
            <a:r>
              <a:rPr kumimoji="1" lang="en-US" altLang="ja-JP" b="1" dirty="0" smtClean="0">
                <a:solidFill>
                  <a:srgbClr val="FF0000"/>
                </a:solidFill>
              </a:rPr>
              <a:t> </a:t>
            </a:r>
          </a:p>
          <a:p>
            <a:pPr marL="457200" lvl="1" indent="0">
              <a:buNone/>
            </a:pPr>
            <a:r>
              <a:rPr lang="en-US" altLang="ja-JP" b="1" dirty="0" smtClean="0">
                <a:solidFill>
                  <a:srgbClr val="FF0000"/>
                </a:solidFill>
              </a:rPr>
              <a:t>    </a:t>
            </a:r>
            <a:r>
              <a:rPr kumimoji="1" lang="en-US" altLang="ja-JP" b="1" dirty="0" smtClean="0">
                <a:solidFill>
                  <a:srgbClr val="FF0000"/>
                </a:solidFill>
              </a:rPr>
              <a:t>( ~ momentum transfer)</a:t>
            </a:r>
          </a:p>
          <a:p>
            <a:r>
              <a:rPr lang="en-US" altLang="ja-JP" b="1" dirty="0"/>
              <a:t>S</a:t>
            </a:r>
            <a:r>
              <a:rPr lang="en-US" altLang="ja-JP" b="1" dirty="0" smtClean="0"/>
              <a:t>imilar tendency as a theoretical calc.</a:t>
            </a:r>
            <a:endParaRPr lang="en-US" altLang="ja-JP" b="1" dirty="0"/>
          </a:p>
          <a:p>
            <a:pPr marL="457200" lvl="1" indent="0">
              <a:buNone/>
            </a:pPr>
            <a:endParaRPr lang="en-US" altLang="ja-JP" b="1" dirty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endParaRPr kumimoji="1" lang="ja-JP" altLang="en-US" b="1" dirty="0">
              <a:solidFill>
                <a:srgbClr val="FF0000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508" y="1232756"/>
            <a:ext cx="4392488" cy="28797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5" y="1232756"/>
            <a:ext cx="4359399" cy="2906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テキスト ボックス 3"/>
          <p:cNvSpPr txBox="1"/>
          <p:nvPr/>
        </p:nvSpPr>
        <p:spPr>
          <a:xfrm>
            <a:off x="1367644" y="908720"/>
            <a:ext cx="1909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/>
              <a:t>Peak position</a:t>
            </a:r>
            <a:endParaRPr kumimoji="1" lang="ja-JP" altLang="en-US" sz="2400" b="1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6660232" y="908720"/>
            <a:ext cx="976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dirty="0" smtClean="0"/>
              <a:t>Width</a:t>
            </a:r>
            <a:endParaRPr kumimoji="1" lang="ja-JP" altLang="en-US" sz="2400" b="1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115616" y="1988840"/>
            <a:ext cx="13372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rgbClr val="0070C0"/>
                </a:solidFill>
              </a:rPr>
              <a:t>Gaussian</a:t>
            </a:r>
            <a:endParaRPr kumimoji="1" lang="ja-JP" altLang="en-US" sz="2400" b="1" dirty="0">
              <a:solidFill>
                <a:srgbClr val="0070C0"/>
              </a:solidFill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125936" y="2823319"/>
            <a:ext cx="18258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dirty="0" err="1" smtClean="0">
                <a:solidFill>
                  <a:srgbClr val="FF0000"/>
                </a:solidFill>
              </a:rPr>
              <a:t>Breit</a:t>
            </a:r>
            <a:r>
              <a:rPr lang="en-US" altLang="ja-JP" sz="2400" b="1" dirty="0" smtClean="0">
                <a:solidFill>
                  <a:srgbClr val="FF0000"/>
                </a:solidFill>
              </a:rPr>
              <a:t>-Wigner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cxnSp>
        <p:nvCxnSpPr>
          <p:cNvPr id="9" name="直線矢印コネクタ 8"/>
          <p:cNvCxnSpPr/>
          <p:nvPr/>
        </p:nvCxnSpPr>
        <p:spPr>
          <a:xfrm flipH="1">
            <a:off x="2843808" y="1307629"/>
            <a:ext cx="487078" cy="68121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テキスト ボックス 10"/>
          <p:cNvSpPr txBox="1"/>
          <p:nvPr/>
        </p:nvSpPr>
        <p:spPr>
          <a:xfrm>
            <a:off x="5965578" y="5220489"/>
            <a:ext cx="20885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600" dirty="0" err="1"/>
              <a:t>Sekihara</a:t>
            </a:r>
            <a:r>
              <a:rPr lang="en-US" altLang="ja-JP" sz="1600" dirty="0"/>
              <a:t>, </a:t>
            </a:r>
            <a:r>
              <a:rPr lang="en-US" altLang="ja-JP" sz="1600" dirty="0" err="1"/>
              <a:t>Oset</a:t>
            </a:r>
            <a:r>
              <a:rPr lang="en-US" altLang="ja-JP" sz="1600" dirty="0"/>
              <a:t>, Ramos</a:t>
            </a:r>
            <a:r>
              <a:rPr lang="en-US" altLang="ja-JP" sz="1600" dirty="0" smtClean="0"/>
              <a:t>,</a:t>
            </a:r>
          </a:p>
          <a:p>
            <a:pPr algn="ctr"/>
            <a:r>
              <a:rPr lang="en-US" altLang="ja-JP" sz="1600" dirty="0" smtClean="0"/>
              <a:t>PTEP(2016)123D03</a:t>
            </a:r>
            <a:endParaRPr lang="en-US" altLang="ja-JP" sz="1600" dirty="0"/>
          </a:p>
        </p:txBody>
      </p:sp>
      <p:cxnSp>
        <p:nvCxnSpPr>
          <p:cNvPr id="12" name="直線コネクタ 11"/>
          <p:cNvCxnSpPr/>
          <p:nvPr/>
        </p:nvCxnSpPr>
        <p:spPr>
          <a:xfrm>
            <a:off x="6732240" y="4221088"/>
            <a:ext cx="0" cy="557531"/>
          </a:xfrm>
          <a:prstGeom prst="line">
            <a:avLst/>
          </a:prstGeom>
          <a:ln>
            <a:solidFill>
              <a:srgbClr val="FF000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コネクタ 18"/>
          <p:cNvCxnSpPr/>
          <p:nvPr/>
        </p:nvCxnSpPr>
        <p:spPr>
          <a:xfrm>
            <a:off x="6876256" y="4230380"/>
            <a:ext cx="576064" cy="386752"/>
          </a:xfrm>
          <a:prstGeom prst="line">
            <a:avLst/>
          </a:prstGeom>
          <a:ln>
            <a:solidFill>
              <a:srgbClr val="0070C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テキスト ボックス 15"/>
          <p:cNvSpPr txBox="1"/>
          <p:nvPr/>
        </p:nvSpPr>
        <p:spPr>
          <a:xfrm>
            <a:off x="6513402" y="4742615"/>
            <a:ext cx="5068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smtClean="0">
                <a:solidFill>
                  <a:srgbClr val="FF0000"/>
                </a:solidFill>
              </a:rPr>
              <a:t>B.S.</a:t>
            </a:r>
            <a:endParaRPr kumimoji="1" lang="ja-JP" altLang="en-US" sz="1600" b="1" dirty="0">
              <a:solidFill>
                <a:srgbClr val="FF0000"/>
              </a:solidFill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7344308" y="4566610"/>
            <a:ext cx="4171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smtClean="0">
                <a:solidFill>
                  <a:srgbClr val="0070C0"/>
                </a:solidFill>
              </a:rPr>
              <a:t>QF</a:t>
            </a:r>
            <a:endParaRPr kumimoji="1" lang="ja-JP" altLang="en-US" sz="1600" b="1" dirty="0">
              <a:solidFill>
                <a:srgbClr val="0070C0"/>
              </a:solidFill>
            </a:endParaRPr>
          </a:p>
        </p:txBody>
      </p:sp>
      <p:graphicFrame>
        <p:nvGraphicFramePr>
          <p:cNvPr id="7" name="オブジェクト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59385754"/>
              </p:ext>
            </p:extLst>
          </p:nvPr>
        </p:nvGraphicFramePr>
        <p:xfrm>
          <a:off x="3311860" y="870868"/>
          <a:ext cx="139700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1" name="数式" r:id="rId6" imgW="1396800" imgH="469800" progId="Equation.3">
                  <p:embed/>
                </p:oleObj>
              </mc:Choice>
              <mc:Fallback>
                <p:oleObj name="数式" r:id="rId6" imgW="1396800" imgH="469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311860" y="870868"/>
                        <a:ext cx="1397000" cy="4699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79005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196" y="620688"/>
            <a:ext cx="5065858" cy="4861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756084"/>
          </a:xfrm>
          <a:ln>
            <a:solidFill>
              <a:schemeClr val="accent1">
                <a:shade val="50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Present Status of </a:t>
            </a:r>
            <a:r>
              <a:rPr lang="en-US" altLang="ja-JP" b="1" dirty="0" err="1" smtClean="0"/>
              <a:t>K</a:t>
            </a:r>
            <a:r>
              <a:rPr lang="en-US" altLang="ja-JP" b="1" baseline="30000" dirty="0" err="1" smtClean="0"/>
              <a:t>bar</a:t>
            </a:r>
            <a:r>
              <a:rPr lang="en-US" altLang="ja-JP" b="1" dirty="0" err="1" smtClean="0"/>
              <a:t>NN</a:t>
            </a:r>
            <a:endParaRPr kumimoji="1" lang="ja-JP" altLang="en-US" dirty="0"/>
          </a:p>
        </p:txBody>
      </p:sp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276A-4F26-4F5F-9034-CF61C4F85C68}" type="slidenum">
              <a:rPr kumimoji="1" lang="ja-JP" altLang="en-US" smtClean="0"/>
              <a:t>39</a:t>
            </a:fld>
            <a:endParaRPr kumimoji="1" lang="ja-JP" altLang="en-US"/>
          </a:p>
        </p:txBody>
      </p:sp>
      <p:sp>
        <p:nvSpPr>
          <p:cNvPr id="7" name="コンテンツ プレースホルダー 3"/>
          <p:cNvSpPr>
            <a:spLocks noGrp="1"/>
          </p:cNvSpPr>
          <p:nvPr>
            <p:ph idx="1"/>
          </p:nvPr>
        </p:nvSpPr>
        <p:spPr>
          <a:xfrm>
            <a:off x="4896036" y="836712"/>
            <a:ext cx="4247964" cy="4752528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l"/>
            </a:pPr>
            <a:r>
              <a:rPr kumimoji="1" lang="en-US" altLang="ja-JP" b="1" dirty="0" smtClean="0"/>
              <a:t>Exp. </a:t>
            </a:r>
            <a:r>
              <a:rPr kumimoji="1" lang="en-US" altLang="ja-JP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CANDIDATES</a:t>
            </a:r>
          </a:p>
          <a:p>
            <a:pPr lvl="1"/>
            <a:r>
              <a:rPr lang="en-US" altLang="ja-JP" b="1" i="1" dirty="0" smtClean="0">
                <a:solidFill>
                  <a:srgbClr val="FF0000"/>
                </a:solidFill>
              </a:rPr>
              <a:t>Upper limit</a:t>
            </a:r>
          </a:p>
          <a:p>
            <a:pPr lvl="2"/>
            <a:r>
              <a:rPr lang="en-US" altLang="ja-JP" dirty="0" smtClean="0"/>
              <a:t>LEPS/HADES</a:t>
            </a:r>
          </a:p>
          <a:p>
            <a:pPr lvl="1"/>
            <a:r>
              <a:rPr lang="en-US" altLang="ja-JP" b="1" i="1" dirty="0" smtClean="0">
                <a:solidFill>
                  <a:srgbClr val="00B0F0"/>
                </a:solidFill>
              </a:rPr>
              <a:t>B.E ~ 10-40 MeV</a:t>
            </a:r>
          </a:p>
          <a:p>
            <a:pPr lvl="2"/>
            <a:r>
              <a:rPr kumimoji="1" lang="en-US" altLang="ja-JP" dirty="0" smtClean="0"/>
              <a:t>E15</a:t>
            </a:r>
            <a:endParaRPr kumimoji="1" lang="en-US" altLang="ja-JP" baseline="30000" dirty="0"/>
          </a:p>
          <a:p>
            <a:pPr lvl="1"/>
            <a:r>
              <a:rPr lang="en-US" altLang="ja-JP" b="1" i="1" dirty="0" smtClean="0">
                <a:solidFill>
                  <a:srgbClr val="0070C0"/>
                </a:solidFill>
              </a:rPr>
              <a:t>B.E. ~ 100 MeV</a:t>
            </a:r>
          </a:p>
          <a:p>
            <a:pPr lvl="2"/>
            <a:r>
              <a:rPr kumimoji="1" lang="en-US" altLang="ja-JP" dirty="0" smtClean="0"/>
              <a:t>FINUDA/DISTO/E27</a:t>
            </a:r>
          </a:p>
          <a:p>
            <a:pPr>
              <a:buFont typeface="Wingdings" panose="05000000000000000000" pitchFamily="2" charset="2"/>
              <a:buChar char="l"/>
            </a:pPr>
            <a:r>
              <a:rPr kumimoji="1" lang="en-US" altLang="ja-JP" b="1" dirty="0" err="1" smtClean="0"/>
              <a:t>Theor</a:t>
            </a:r>
            <a:r>
              <a:rPr kumimoji="1" lang="en-US" altLang="ja-JP" b="1" dirty="0" smtClean="0"/>
              <a:t>. calculations.</a:t>
            </a:r>
          </a:p>
          <a:p>
            <a:pPr lvl="1"/>
            <a:r>
              <a:rPr kumimoji="1" lang="en-US" altLang="ja-JP" dirty="0" smtClean="0"/>
              <a:t>Difficult to reproduce deeply bound state using normal </a:t>
            </a:r>
            <a:r>
              <a:rPr kumimoji="1" lang="en-US" altLang="ja-JP" dirty="0" err="1" smtClean="0"/>
              <a:t>K</a:t>
            </a:r>
            <a:r>
              <a:rPr kumimoji="1" lang="en-US" altLang="ja-JP" baseline="30000" dirty="0" err="1" smtClean="0"/>
              <a:t>bar</a:t>
            </a:r>
            <a:r>
              <a:rPr kumimoji="1" lang="en-US" altLang="ja-JP" dirty="0" err="1" smtClean="0"/>
              <a:t>N</a:t>
            </a:r>
            <a:r>
              <a:rPr kumimoji="1" lang="en-US" altLang="ja-JP" dirty="0" smtClean="0"/>
              <a:t> int.</a:t>
            </a:r>
          </a:p>
        </p:txBody>
      </p:sp>
      <p:sp>
        <p:nvSpPr>
          <p:cNvPr id="10" name="角丸四角形 9"/>
          <p:cNvSpPr/>
          <p:nvPr/>
        </p:nvSpPr>
        <p:spPr>
          <a:xfrm>
            <a:off x="899592" y="3140968"/>
            <a:ext cx="900100" cy="1152128"/>
          </a:xfrm>
          <a:prstGeom prst="roundRect">
            <a:avLst/>
          </a:prstGeom>
          <a:noFill/>
          <a:ln>
            <a:solidFill>
              <a:srgbClr val="0070C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角丸四角形 10"/>
          <p:cNvSpPr/>
          <p:nvPr/>
        </p:nvSpPr>
        <p:spPr>
          <a:xfrm>
            <a:off x="2015716" y="2429272"/>
            <a:ext cx="2016224" cy="1755812"/>
          </a:xfrm>
          <a:prstGeom prst="roundRect">
            <a:avLst/>
          </a:prstGeom>
          <a:noFill/>
          <a:ln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875312" y="4293096"/>
            <a:ext cx="7326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Chiral</a:t>
            </a:r>
            <a:endParaRPr kumimoji="1" lang="ja-JP" altLang="en-US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2051720" y="4185084"/>
            <a:ext cx="1953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Phenomenological</a:t>
            </a:r>
            <a:endParaRPr lang="en-US" altLang="ja-JP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1581035" y="5553236"/>
            <a:ext cx="6015301" cy="1261884"/>
          </a:xfrm>
          <a:prstGeom prst="rect">
            <a:avLst/>
          </a:prstGeom>
          <a:solidFill>
            <a:srgbClr val="002060">
              <a:alpha val="80000"/>
            </a:srgbClr>
          </a:solidFill>
        </p:spPr>
        <p:txBody>
          <a:bodyPr wrap="none" rtlCol="0">
            <a:spAutoFit/>
          </a:bodyPr>
          <a:lstStyle/>
          <a:p>
            <a:r>
              <a:rPr lang="en-US" altLang="ja-JP" sz="2800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further understanding: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ja-JP" sz="2400" b="1" dirty="0" smtClean="0">
                <a:solidFill>
                  <a:srgbClr val="FFFF00"/>
                </a:solidFill>
                <a:latin typeface="Symbol" panose="05050102010706020507" pitchFamily="18" charset="2"/>
              </a:rPr>
              <a:t>L</a:t>
            </a:r>
            <a:r>
              <a:rPr lang="en-US" altLang="ja-JP" sz="2400" b="1" dirty="0" smtClean="0">
                <a:solidFill>
                  <a:srgbClr val="FFFF00"/>
                </a:solidFill>
              </a:rPr>
              <a:t>(1405</a:t>
            </a:r>
            <a:r>
              <a:rPr lang="en-US" altLang="ja-JP" sz="2400" b="1" dirty="0">
                <a:solidFill>
                  <a:srgbClr val="FFFF00"/>
                </a:solidFill>
              </a:rPr>
              <a:t>) </a:t>
            </a:r>
            <a:r>
              <a:rPr lang="en-US" altLang="ja-JP" sz="2400" b="1" dirty="0" smtClean="0">
                <a:solidFill>
                  <a:srgbClr val="FFFF00"/>
                </a:solidFill>
              </a:rPr>
              <a:t>production    </a:t>
            </a:r>
            <a:r>
              <a:rPr lang="en-US" altLang="ja-JP" sz="2400" dirty="0" smtClean="0">
                <a:solidFill>
                  <a:schemeClr val="bg1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 </a:t>
            </a:r>
            <a:r>
              <a:rPr lang="en-US" altLang="ja-JP" sz="2400" dirty="0" smtClean="0">
                <a:solidFill>
                  <a:schemeClr val="bg1"/>
                </a:solidFill>
                <a:latin typeface="Symbol" panose="05050102010706020507" pitchFamily="18" charset="2"/>
              </a:rPr>
              <a:t>L</a:t>
            </a:r>
            <a:r>
              <a:rPr lang="en-US" altLang="ja-JP" sz="2400" baseline="30000" dirty="0" smtClean="0">
                <a:solidFill>
                  <a:schemeClr val="bg1"/>
                </a:solidFill>
                <a:latin typeface="Symbol" panose="05050102010706020507" pitchFamily="18" charset="2"/>
              </a:rPr>
              <a:t>*</a:t>
            </a:r>
            <a:r>
              <a:rPr lang="en-US" altLang="ja-JP" sz="2400" dirty="0" smtClean="0">
                <a:solidFill>
                  <a:schemeClr val="bg1"/>
                </a:solidFill>
              </a:rPr>
              <a:t>N doorway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ja-JP" sz="2400" b="1" dirty="0" err="1" smtClean="0">
                <a:solidFill>
                  <a:srgbClr val="FFFF00"/>
                </a:solidFill>
                <a:latin typeface="Symbol" panose="05050102010706020507" pitchFamily="18" charset="2"/>
              </a:rPr>
              <a:t>pS</a:t>
            </a:r>
            <a:r>
              <a:rPr lang="en-US" altLang="ja-JP" sz="2400" b="1" dirty="0" err="1" smtClean="0">
                <a:solidFill>
                  <a:srgbClr val="FFFF00"/>
                </a:solidFill>
              </a:rPr>
              <a:t>N</a:t>
            </a:r>
            <a:r>
              <a:rPr lang="en-US" altLang="ja-JP" sz="2400" b="1" dirty="0" smtClean="0">
                <a:solidFill>
                  <a:srgbClr val="FFFF00"/>
                </a:solidFill>
              </a:rPr>
              <a:t> </a:t>
            </a:r>
            <a:r>
              <a:rPr lang="en-US" altLang="ja-JP" sz="2400" b="1" dirty="0">
                <a:solidFill>
                  <a:srgbClr val="FFFF00"/>
                </a:solidFill>
              </a:rPr>
              <a:t>decay </a:t>
            </a:r>
            <a:r>
              <a:rPr lang="en-US" altLang="ja-JP" sz="2400" b="1" dirty="0" smtClean="0">
                <a:solidFill>
                  <a:srgbClr val="FFFF00"/>
                </a:solidFill>
              </a:rPr>
              <a:t>channel     </a:t>
            </a:r>
            <a:r>
              <a:rPr lang="en-US" altLang="ja-JP" sz="2400" dirty="0" smtClean="0">
                <a:solidFill>
                  <a:schemeClr val="bg1"/>
                </a:solidFill>
                <a:sym typeface="Wingdings" panose="05000000000000000000" pitchFamily="2" charset="2"/>
              </a:rPr>
              <a:t> new info. of </a:t>
            </a:r>
            <a:r>
              <a:rPr lang="en-US" altLang="ja-JP" sz="2400" dirty="0" err="1" smtClean="0">
                <a:solidFill>
                  <a:schemeClr val="bg1"/>
                </a:solidFill>
                <a:sym typeface="Wingdings" panose="05000000000000000000" pitchFamily="2" charset="2"/>
              </a:rPr>
              <a:t>K</a:t>
            </a:r>
            <a:r>
              <a:rPr lang="en-US" altLang="ja-JP" sz="2400" baseline="30000" dirty="0" err="1" smtClean="0">
                <a:solidFill>
                  <a:schemeClr val="bg1"/>
                </a:solidFill>
                <a:sym typeface="Wingdings" panose="05000000000000000000" pitchFamily="2" charset="2"/>
              </a:rPr>
              <a:t>bar</a:t>
            </a:r>
            <a:r>
              <a:rPr lang="en-US" altLang="ja-JP" sz="2400" dirty="0" err="1" smtClean="0">
                <a:solidFill>
                  <a:schemeClr val="bg1"/>
                </a:solidFill>
                <a:sym typeface="Wingdings" panose="05000000000000000000" pitchFamily="2" charset="2"/>
              </a:rPr>
              <a:t>NN</a:t>
            </a:r>
            <a:endParaRPr lang="en-US" altLang="ja-JP" sz="2400" dirty="0">
              <a:solidFill>
                <a:schemeClr val="bg1"/>
              </a:solidFill>
            </a:endParaRPr>
          </a:p>
        </p:txBody>
      </p:sp>
      <p:sp>
        <p:nvSpPr>
          <p:cNvPr id="6" name="角丸四角形 5"/>
          <p:cNvSpPr/>
          <p:nvPr/>
        </p:nvSpPr>
        <p:spPr>
          <a:xfrm>
            <a:off x="1799692" y="3212976"/>
            <a:ext cx="72008" cy="193830"/>
          </a:xfrm>
          <a:prstGeom prst="roundRect">
            <a:avLst/>
          </a:prstGeom>
          <a:solidFill>
            <a:srgbClr val="FF0000">
              <a:alpha val="50000"/>
            </a:srgbClr>
          </a:solidFill>
          <a:ln>
            <a:noFill/>
          </a:ln>
          <a:effectLst>
            <a:glow rad="533400">
              <a:schemeClr val="accent2">
                <a:satMod val="175000"/>
                <a:alpha val="9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1424981" y="2636912"/>
            <a:ext cx="878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E15-2</a:t>
            </a:r>
            <a:r>
              <a:rPr kumimoji="1" lang="en-US" altLang="ja-JP" b="1" baseline="30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nd</a:t>
            </a:r>
            <a:endParaRPr kumimoji="1" lang="ja-JP" altLang="en-US" b="1" baseline="30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1655676" y="3068960"/>
            <a:ext cx="3273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kumimoji="1" lang="ja-JP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71299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3356992"/>
            <a:ext cx="3765730" cy="2809282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/>
              <a:t>Summary</a:t>
            </a:r>
            <a:endParaRPr kumimoji="1" lang="ja-JP" altLang="en-US" b="1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276A-4F26-4F5F-9034-CF61C4F85C68}" type="slidenum">
              <a:rPr kumimoji="1" lang="ja-JP" altLang="en-US" smtClean="0"/>
              <a:t>40</a:t>
            </a:fld>
            <a:endParaRPr kumimoji="1" lang="ja-JP" altLang="en-US"/>
          </a:p>
        </p:txBody>
      </p:sp>
      <p:sp>
        <p:nvSpPr>
          <p:cNvPr id="7" name="コンテンツ プレースホルダー 6"/>
          <p:cNvSpPr>
            <a:spLocks noGrp="1"/>
          </p:cNvSpPr>
          <p:nvPr>
            <p:ph idx="1"/>
          </p:nvPr>
        </p:nvSpPr>
        <p:spPr>
          <a:xfrm>
            <a:off x="-508" y="1196752"/>
            <a:ext cx="9073008" cy="2016000"/>
          </a:xfrm>
        </p:spPr>
        <p:txBody>
          <a:bodyPr anchor="t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altLang="ja-JP" sz="3800" b="1" dirty="0" smtClean="0"/>
              <a:t>To </a:t>
            </a:r>
            <a:r>
              <a:rPr lang="en-US" altLang="ja-JP" sz="3800" b="1" dirty="0"/>
              <a:t>investigate the </a:t>
            </a:r>
            <a:r>
              <a:rPr lang="en-US" altLang="ja-JP" sz="3800" b="1" dirty="0" err="1"/>
              <a:t>K</a:t>
            </a:r>
            <a:r>
              <a:rPr lang="en-US" altLang="ja-JP" sz="3800" b="1" baseline="30000" dirty="0" err="1"/>
              <a:t>bar</a:t>
            </a:r>
            <a:r>
              <a:rPr lang="en-US" altLang="ja-JP" sz="3800" b="1" dirty="0" err="1"/>
              <a:t>N</a:t>
            </a:r>
            <a:r>
              <a:rPr lang="en-US" altLang="ja-JP" sz="3800" b="1" dirty="0"/>
              <a:t> </a:t>
            </a:r>
            <a:r>
              <a:rPr lang="en-US" altLang="ja-JP" sz="3800" b="1" dirty="0" smtClean="0"/>
              <a:t>interaction,</a:t>
            </a:r>
          </a:p>
          <a:p>
            <a:pPr marL="0" indent="0" algn="ctr">
              <a:buNone/>
            </a:pPr>
            <a:r>
              <a:rPr lang="en-US" altLang="ja-JP" sz="3800" b="1" dirty="0" smtClean="0"/>
              <a:t> v</a:t>
            </a:r>
            <a:r>
              <a:rPr kumimoji="1" lang="en-US" altLang="ja-JP" sz="3800" b="1" dirty="0" smtClean="0"/>
              <a:t>arious experiments are proposed</a:t>
            </a:r>
            <a:r>
              <a:rPr lang="en-US" altLang="ja-JP" sz="3800" b="1" dirty="0" smtClean="0"/>
              <a:t>/conducting </a:t>
            </a:r>
            <a:r>
              <a:rPr lang="en-US" altLang="ja-JP" sz="3800" b="1" dirty="0"/>
              <a:t>at </a:t>
            </a:r>
            <a:r>
              <a:rPr lang="en-US" altLang="ja-JP" sz="3800" b="1" dirty="0" smtClean="0"/>
              <a:t>J-PARC</a:t>
            </a:r>
          </a:p>
          <a:p>
            <a:pPr marL="0" indent="0" algn="ctr">
              <a:buNone/>
            </a:pPr>
            <a:r>
              <a:rPr lang="en-US" altLang="ja-JP" sz="3300" b="1" i="1" dirty="0" smtClean="0">
                <a:solidFill>
                  <a:srgbClr val="0070C0"/>
                </a:solidFill>
              </a:rPr>
              <a:t>- Sensitive in different energy region &amp; isospin -</a:t>
            </a:r>
            <a:endParaRPr lang="en-US" altLang="ja-JP" sz="3300" b="1" i="1" dirty="0">
              <a:solidFill>
                <a:srgbClr val="0070C0"/>
              </a:solidFill>
            </a:endParaRPr>
          </a:p>
        </p:txBody>
      </p:sp>
      <p:sp>
        <p:nvSpPr>
          <p:cNvPr id="10" name="コンテンツ プレースホルダー 6"/>
          <p:cNvSpPr txBox="1">
            <a:spLocks/>
          </p:cNvSpPr>
          <p:nvPr/>
        </p:nvSpPr>
        <p:spPr>
          <a:xfrm>
            <a:off x="1151620" y="3429000"/>
            <a:ext cx="6392734" cy="3320959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3600" b="1" dirty="0" smtClean="0"/>
              <a:t>Kaonic-atom: </a:t>
            </a:r>
            <a:r>
              <a:rPr lang="en-US" altLang="ja-JP" sz="3600" b="1" dirty="0" smtClean="0">
                <a:sym typeface="Wingdings" panose="05000000000000000000" pitchFamily="2" charset="2"/>
              </a:rPr>
              <a:t>E62/E57</a:t>
            </a:r>
          </a:p>
          <a:p>
            <a:pPr lvl="1"/>
            <a:r>
              <a:rPr lang="en-US" altLang="ja-JP" dirty="0" smtClean="0">
                <a:sym typeface="Wingdings" panose="05000000000000000000" pitchFamily="2" charset="2"/>
              </a:rPr>
              <a:t>will start in 2018/2019</a:t>
            </a:r>
          </a:p>
          <a:p>
            <a:r>
              <a:rPr lang="en-US" altLang="ja-JP" sz="3600" b="1" dirty="0" smtClean="0"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lang="en-US" altLang="ja-JP" sz="3600" b="1" dirty="0" smtClean="0">
                <a:sym typeface="Wingdings" panose="05000000000000000000" pitchFamily="2" charset="2"/>
              </a:rPr>
              <a:t>(1405): E31</a:t>
            </a:r>
          </a:p>
          <a:p>
            <a:pPr lvl="1"/>
            <a:r>
              <a:rPr lang="en-US" altLang="ja-JP" dirty="0" smtClean="0">
                <a:sym typeface="Wingdings" panose="05000000000000000000" pitchFamily="2" charset="2"/>
              </a:rPr>
              <a:t>1</a:t>
            </a:r>
            <a:r>
              <a:rPr lang="en-US" altLang="ja-JP" baseline="30000" dirty="0" smtClean="0">
                <a:sym typeface="Wingdings" panose="05000000000000000000" pitchFamily="2" charset="2"/>
              </a:rPr>
              <a:t>st</a:t>
            </a:r>
            <a:r>
              <a:rPr lang="en-US" altLang="ja-JP" dirty="0" smtClean="0">
                <a:sym typeface="Wingdings" panose="05000000000000000000" pitchFamily="2" charset="2"/>
              </a:rPr>
              <a:t>: analysis will be finalized</a:t>
            </a:r>
          </a:p>
          <a:p>
            <a:pPr lvl="1"/>
            <a:r>
              <a:rPr lang="en-US" altLang="ja-JP" dirty="0" smtClean="0">
                <a:sym typeface="Wingdings" panose="05000000000000000000" pitchFamily="2" charset="2"/>
              </a:rPr>
              <a:t>2</a:t>
            </a:r>
            <a:r>
              <a:rPr lang="en-US" altLang="ja-JP" baseline="30000" dirty="0" smtClean="0">
                <a:sym typeface="Wingdings" panose="05000000000000000000" pitchFamily="2" charset="2"/>
              </a:rPr>
              <a:t>nd</a:t>
            </a:r>
            <a:r>
              <a:rPr lang="en-US" altLang="ja-JP" dirty="0" smtClean="0">
                <a:sym typeface="Wingdings" panose="05000000000000000000" pitchFamily="2" charset="2"/>
              </a:rPr>
              <a:t>: will start in 2017</a:t>
            </a:r>
          </a:p>
          <a:p>
            <a:r>
              <a:rPr lang="en-US" altLang="ja-JP" sz="3600" b="1" dirty="0" err="1" smtClean="0">
                <a:sym typeface="Wingdings" panose="05000000000000000000" pitchFamily="2" charset="2"/>
              </a:rPr>
              <a:t>K</a:t>
            </a:r>
            <a:r>
              <a:rPr lang="en-US" altLang="ja-JP" sz="3600" b="1" baseline="30000" dirty="0" err="1" smtClean="0">
                <a:sym typeface="Wingdings" panose="05000000000000000000" pitchFamily="2" charset="2"/>
              </a:rPr>
              <a:t>bar</a:t>
            </a:r>
            <a:r>
              <a:rPr lang="en-US" altLang="ja-JP" sz="3600" b="1" dirty="0" err="1" smtClean="0">
                <a:sym typeface="Wingdings" panose="05000000000000000000" pitchFamily="2" charset="2"/>
              </a:rPr>
              <a:t>NN</a:t>
            </a:r>
            <a:r>
              <a:rPr lang="en-US" altLang="ja-JP" sz="3600" b="1" dirty="0" smtClean="0">
                <a:sym typeface="Wingdings" panose="05000000000000000000" pitchFamily="2" charset="2"/>
              </a:rPr>
              <a:t>: E27/E15</a:t>
            </a:r>
          </a:p>
          <a:p>
            <a:pPr lvl="1"/>
            <a:r>
              <a:rPr lang="en-US" altLang="ja-JP" dirty="0" smtClean="0"/>
              <a:t>fruitful results were obtained in E27/E15</a:t>
            </a:r>
            <a:r>
              <a:rPr lang="en-US" altLang="ja-JP" baseline="30000" dirty="0" smtClean="0"/>
              <a:t>1st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analysis of E15</a:t>
            </a:r>
            <a:r>
              <a:rPr lang="en-US" altLang="ja-JP" baseline="30000" dirty="0" smtClean="0"/>
              <a:t>2nd</a:t>
            </a:r>
            <a:r>
              <a:rPr lang="en-US" altLang="ja-JP" dirty="0" smtClean="0"/>
              <a:t> data is going on</a:t>
            </a:r>
          </a:p>
          <a:p>
            <a:pPr lvl="1"/>
            <a:r>
              <a:rPr lang="en-US" altLang="ja-JP" dirty="0" smtClean="0"/>
              <a:t>E15</a:t>
            </a:r>
            <a:r>
              <a:rPr lang="en-US" altLang="ja-JP" baseline="30000" dirty="0" smtClean="0"/>
              <a:t>3rd</a:t>
            </a:r>
            <a:r>
              <a:rPr lang="en-US" altLang="ja-JP" dirty="0" smtClean="0"/>
              <a:t> be </a:t>
            </a:r>
            <a:r>
              <a:rPr lang="en-US" altLang="ja-JP" dirty="0"/>
              <a:t>discussed after analyzing new data</a:t>
            </a:r>
            <a:endParaRPr lang="ja-JP" altLang="en-US" dirty="0"/>
          </a:p>
        </p:txBody>
      </p:sp>
      <p:sp>
        <p:nvSpPr>
          <p:cNvPr id="9" name="角丸四角形 8"/>
          <p:cNvSpPr/>
          <p:nvPr/>
        </p:nvSpPr>
        <p:spPr>
          <a:xfrm>
            <a:off x="143508" y="1052736"/>
            <a:ext cx="8892988" cy="2232248"/>
          </a:xfrm>
          <a:prstGeom prst="roundRect">
            <a:avLst/>
          </a:prstGeom>
          <a:noFill/>
          <a:ln w="63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3268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/>
              <a:t>The Collaborations @ J-PARC K1.8BR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41</a:t>
            </a:fld>
            <a:endParaRPr kumimoji="1" lang="ja-JP" altLang="en-US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854338" y="1736812"/>
            <a:ext cx="29332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J-PARC E15/E31 collaboration</a:t>
            </a:r>
            <a:endParaRPr kumimoji="1" lang="ja-JP" alt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3506" y="1844824"/>
            <a:ext cx="4303763" cy="3950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コンテンツ プレースホルダー 7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20" y="2155336"/>
            <a:ext cx="4803508" cy="3789040"/>
          </a:xfrm>
        </p:spPr>
      </p:pic>
    </p:spTree>
    <p:extLst>
      <p:ext uri="{BB962C8B-B14F-4D97-AF65-F5344CB8AC3E}">
        <p14:creationId xmlns:p14="http://schemas.microsoft.com/office/powerpoint/2010/main" val="812545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46856" y="2857500"/>
            <a:ext cx="8229600" cy="1143000"/>
          </a:xfrm>
        </p:spPr>
        <p:txBody>
          <a:bodyPr>
            <a:noAutofit/>
          </a:bodyPr>
          <a:lstStyle/>
          <a:p>
            <a:r>
              <a:rPr lang="en-US" altLang="ja-JP" sz="8000" b="1" dirty="0" smtClean="0"/>
              <a:t>Spares</a:t>
            </a:r>
            <a:endParaRPr kumimoji="1" lang="ja-JP" altLang="en-US" sz="8000" b="1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42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7106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テキスト ボックス 10"/>
          <p:cNvSpPr txBox="1"/>
          <p:nvPr/>
        </p:nvSpPr>
        <p:spPr>
          <a:xfrm>
            <a:off x="4845743" y="1682493"/>
            <a:ext cx="6623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kumimoji="1" lang="en-US" altLang="ja-JP" sz="2400" dirty="0" smtClean="0"/>
              <a:t> </a:t>
            </a:r>
            <a:r>
              <a:rPr kumimoji="1" lang="en-US" altLang="ja-JP" sz="2400" dirty="0" smtClean="0">
                <a:solidFill>
                  <a:schemeClr val="bg1"/>
                </a:solidFill>
              </a:rPr>
              <a:t>s</a:t>
            </a:r>
            <a:endParaRPr kumimoji="1" lang="ja-JP" altLang="en-US" sz="2400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391"/>
          <a:stretch/>
        </p:blipFill>
        <p:spPr bwMode="auto">
          <a:xfrm>
            <a:off x="0" y="3260274"/>
            <a:ext cx="4968552" cy="3265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err="1" smtClean="0"/>
              <a:t>K</a:t>
            </a:r>
            <a:r>
              <a:rPr lang="en-US" altLang="ja-JP" b="1" baseline="30000" dirty="0" err="1" smtClean="0"/>
              <a:t>bar</a:t>
            </a:r>
            <a:r>
              <a:rPr lang="en-US" altLang="ja-JP" b="1" dirty="0" err="1" smtClean="0"/>
              <a:t>N</a:t>
            </a:r>
            <a:r>
              <a:rPr lang="en-US" altLang="ja-JP" b="1" dirty="0" smtClean="0"/>
              <a:t> Interaction below the threshold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43</a:t>
            </a:fld>
            <a:endParaRPr kumimoji="1" lang="ja-JP" altLang="en-US"/>
          </a:p>
        </p:txBody>
      </p:sp>
      <p:sp>
        <p:nvSpPr>
          <p:cNvPr id="15" name="コンテンツ プレースホルダー 2"/>
          <p:cNvSpPr txBox="1">
            <a:spLocks/>
          </p:cNvSpPr>
          <p:nvPr/>
        </p:nvSpPr>
        <p:spPr>
          <a:xfrm>
            <a:off x="71500" y="1412776"/>
            <a:ext cx="4824536" cy="22632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04863" indent="-446088">
              <a:buFont typeface="Wingdings" panose="05000000000000000000" pitchFamily="2" charset="2"/>
              <a:buChar char="ü"/>
            </a:pPr>
            <a:r>
              <a:rPr lang="en-US" altLang="ja-JP" sz="2600" dirty="0" smtClean="0">
                <a:latin typeface="Symbol" panose="05050102010706020507" pitchFamily="18" charset="2"/>
              </a:rPr>
              <a:t>L</a:t>
            </a:r>
            <a:r>
              <a:rPr lang="en-US" altLang="ja-JP" sz="2600" dirty="0" smtClean="0"/>
              <a:t>(1405) plays an important role</a:t>
            </a:r>
          </a:p>
        </p:txBody>
      </p:sp>
      <p:cxnSp>
        <p:nvCxnSpPr>
          <p:cNvPr id="13" name="直線コネクタ 12"/>
          <p:cNvCxnSpPr/>
          <p:nvPr/>
        </p:nvCxnSpPr>
        <p:spPr>
          <a:xfrm flipV="1">
            <a:off x="3852428" y="4340394"/>
            <a:ext cx="0" cy="1368152"/>
          </a:xfrm>
          <a:prstGeom prst="line">
            <a:avLst/>
          </a:prstGeom>
          <a:ln w="38100">
            <a:solidFill>
              <a:schemeClr val="tx1"/>
            </a:solidFill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テキスト ボックス 23"/>
          <p:cNvSpPr txBox="1"/>
          <p:nvPr/>
        </p:nvSpPr>
        <p:spPr>
          <a:xfrm>
            <a:off x="3528392" y="4073848"/>
            <a:ext cx="6206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kumimoji="1" lang="en-US" altLang="ja-JP" sz="1600" b="1" i="1" baseline="30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</a:t>
            </a:r>
            <a:r>
              <a:rPr kumimoji="1" lang="en-US" altLang="ja-JP" sz="16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endParaRPr kumimoji="1" lang="ja-JP" altLang="en-US" sz="1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/>
              <p:cNvSpPr txBox="1"/>
              <p:nvPr/>
            </p:nvSpPr>
            <p:spPr>
              <a:xfrm>
                <a:off x="5214510" y="1574481"/>
                <a:ext cx="1013674" cy="6135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1" lang="en-US" altLang="ja-JP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kumimoji="1" lang="en-US" altLang="ja-JP" b="0" i="1" smtClean="0">
                              <a:latin typeface="Cambria Math"/>
                            </a:rPr>
                            <m:t>𝐽</m:t>
                          </m:r>
                        </m:e>
                        <m:sup>
                          <m:r>
                            <a:rPr kumimoji="1" lang="en-US" altLang="ja-JP" b="0" i="1" smtClean="0">
                              <a:latin typeface="Cambria Math"/>
                            </a:rPr>
                            <m:t>𝑃</m:t>
                          </m:r>
                        </m:sup>
                      </m:sSup>
                      <m:r>
                        <a:rPr kumimoji="1" lang="en-US" altLang="ja-JP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kumimoji="1" lang="en-US" altLang="ja-JP" b="0" i="1" smtClean="0">
                              <a:latin typeface="Cambria Math"/>
                            </a:rPr>
                          </m:ctrlPr>
                        </m:sSupPr>
                        <m:e>
                          <m:f>
                            <m:fPr>
                              <m:ctrlPr>
                                <a:rPr kumimoji="1" lang="en-US" altLang="ja-JP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kumimoji="1" lang="en-US" altLang="ja-JP" b="0" i="1" smtClean="0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kumimoji="1" lang="en-US" altLang="ja-JP" b="0" i="1" smtClean="0">
                                  <a:latin typeface="Cambria Math"/>
                                </a:rPr>
                                <m:t>2</m:t>
                              </m:r>
                            </m:den>
                          </m:f>
                        </m:e>
                        <m:sup>
                          <m:r>
                            <a:rPr kumimoji="1" lang="en-US" altLang="ja-JP" b="0" i="1" smtClean="0">
                              <a:latin typeface="Cambria Math"/>
                            </a:rPr>
                            <m:t>−</m:t>
                          </m:r>
                        </m:sup>
                      </m:sSup>
                    </m:oMath>
                  </m:oMathPara>
                </a14:m>
                <a:endParaRPr kumimoji="1" lang="ja-JP" altLang="en-US" dirty="0"/>
              </a:p>
            </p:txBody>
          </p:sp>
        </mc:Choice>
        <mc:Fallback xmlns="">
          <p:sp>
            <p:nvSpPr>
              <p:cNvPr id="8" name="テキスト ボックス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4510" y="1574481"/>
                <a:ext cx="1013674" cy="613501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テキスト ボックス 8"/>
          <p:cNvSpPr txBox="1"/>
          <p:nvPr/>
        </p:nvSpPr>
        <p:spPr>
          <a:xfrm>
            <a:off x="6264188" y="1601774"/>
            <a:ext cx="29883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altLang="ja-JP" sz="1600" dirty="0"/>
              <a:t>Moriya et al</a:t>
            </a:r>
            <a:r>
              <a:rPr lang="nb-NO" altLang="ja-JP" sz="1600" dirty="0" smtClean="0"/>
              <a:t>., </a:t>
            </a:r>
            <a:r>
              <a:rPr lang="nb-NO" altLang="ja-JP" sz="1600" dirty="0"/>
              <a:t>(CLAS </a:t>
            </a:r>
            <a:r>
              <a:rPr lang="nb-NO" altLang="ja-JP" sz="1600" dirty="0" smtClean="0"/>
              <a:t>Coll.),</a:t>
            </a:r>
          </a:p>
          <a:p>
            <a:r>
              <a:rPr lang="nb-NO" altLang="ja-JP" sz="1600" dirty="0" smtClean="0"/>
              <a:t>Phys</a:t>
            </a:r>
            <a:r>
              <a:rPr lang="nb-NO" altLang="ja-JP" sz="1600" dirty="0"/>
              <a:t>. Rev. Lett. </a:t>
            </a:r>
            <a:r>
              <a:rPr lang="nb-NO" altLang="ja-JP" sz="1600" dirty="0" smtClean="0"/>
              <a:t>112(2014)082004.</a:t>
            </a:r>
            <a:endParaRPr kumimoji="1" lang="ja-JP" altLang="en-US" sz="1600" dirty="0"/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4817098" y="2294561"/>
            <a:ext cx="38233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kumimoji="1" lang="en-US" altLang="ja-JP" sz="2400" dirty="0" err="1" smtClean="0"/>
              <a:t>K</a:t>
            </a:r>
            <a:r>
              <a:rPr kumimoji="1" lang="en-US" altLang="ja-JP" sz="2400" baseline="30000" dirty="0" err="1" smtClean="0"/>
              <a:t>bar</a:t>
            </a:r>
            <a:r>
              <a:rPr kumimoji="1" lang="en-US" altLang="ja-JP" sz="2400" dirty="0" err="1" smtClean="0"/>
              <a:t>N</a:t>
            </a:r>
            <a:r>
              <a:rPr kumimoji="1" lang="en-US" altLang="ja-JP" sz="2400" dirty="0" smtClean="0"/>
              <a:t> molecular from LQCD</a:t>
            </a:r>
            <a:endParaRPr kumimoji="1" lang="ja-JP" altLang="en-US" sz="2400" dirty="0">
              <a:solidFill>
                <a:schemeClr val="bg1"/>
              </a:solidFill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6203221" y="2700209"/>
            <a:ext cx="29412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altLang="ja-JP" sz="1600" dirty="0"/>
              <a:t>J.M.M. Hall et al</a:t>
            </a:r>
            <a:r>
              <a:rPr lang="nb-NO" altLang="ja-JP" sz="1600" dirty="0" smtClean="0"/>
              <a:t>.,</a:t>
            </a:r>
          </a:p>
          <a:p>
            <a:r>
              <a:rPr lang="nb-NO" altLang="ja-JP" sz="1600" dirty="0" smtClean="0"/>
              <a:t>Phys</a:t>
            </a:r>
            <a:r>
              <a:rPr lang="nb-NO" altLang="ja-JP" sz="1600" dirty="0"/>
              <a:t>. Rev. Lett. </a:t>
            </a:r>
            <a:r>
              <a:rPr lang="nb-NO" altLang="ja-JP" sz="1600" dirty="0" smtClean="0"/>
              <a:t>114(2015)132002</a:t>
            </a:r>
            <a:r>
              <a:rPr lang="nb-NO" altLang="ja-JP" sz="1600" dirty="0"/>
              <a:t>.</a:t>
            </a:r>
            <a:endParaRPr kumimoji="1" lang="ja-JP" altLang="en-US" sz="16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9094" y="3414622"/>
            <a:ext cx="4280659" cy="2786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角丸四角形 15"/>
          <p:cNvSpPr/>
          <p:nvPr/>
        </p:nvSpPr>
        <p:spPr>
          <a:xfrm>
            <a:off x="3167844" y="4489757"/>
            <a:ext cx="612068" cy="1146781"/>
          </a:xfrm>
          <a:prstGeom prst="roundRect">
            <a:avLst/>
          </a:prstGeom>
          <a:solidFill>
            <a:srgbClr val="00B050">
              <a:alpha val="50000"/>
            </a:srgbClr>
          </a:solidFill>
          <a:ln>
            <a:noFill/>
          </a:ln>
          <a:effectLst>
            <a:glow rad="228600">
              <a:srgbClr val="00B050">
                <a:alpha val="40000"/>
              </a:srgbClr>
            </a:glow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Text Box 5"/>
          <p:cNvSpPr txBox="1">
            <a:spLocks noChangeArrowheads="1"/>
          </p:cNvSpPr>
          <p:nvPr/>
        </p:nvSpPr>
        <p:spPr bwMode="auto">
          <a:xfrm>
            <a:off x="899592" y="3112313"/>
            <a:ext cx="382666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ja-JP" dirty="0" err="1" smtClean="0"/>
              <a:t>S.Ohnish</a:t>
            </a:r>
            <a:r>
              <a:rPr lang="en-US" altLang="ja-JP" dirty="0" smtClean="0"/>
              <a:t> </a:t>
            </a:r>
            <a:r>
              <a:rPr lang="en-US" altLang="ja-JP" dirty="0"/>
              <a:t>et al</a:t>
            </a:r>
            <a:r>
              <a:rPr lang="en-US" altLang="ja-JP" dirty="0" smtClean="0"/>
              <a:t>.,PRC93(2016)</a:t>
            </a:r>
            <a:r>
              <a:rPr lang="en-US" altLang="ja-JP" dirty="0"/>
              <a:t> 025207</a:t>
            </a:r>
            <a:endParaRPr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3327154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5922" y="865991"/>
            <a:ext cx="4378077" cy="3643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/>
              <a:t>Recent Measurement at LEPS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44</a:t>
            </a:fld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idx="1"/>
          </p:nvPr>
        </p:nvSpPr>
        <p:spPr>
          <a:xfrm>
            <a:off x="-508" y="1304764"/>
            <a:ext cx="5220580" cy="4925144"/>
          </a:xfrm>
        </p:spPr>
        <p:txBody>
          <a:bodyPr>
            <a:normAutofit/>
          </a:bodyPr>
          <a:lstStyle/>
          <a:p>
            <a:r>
              <a:rPr kumimoji="1" lang="en-US" altLang="ja-JP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Inclusive</a:t>
            </a:r>
            <a:r>
              <a:rPr kumimoji="1" lang="en-US" altLang="ja-JP" dirty="0" smtClean="0"/>
              <a:t> d(</a:t>
            </a:r>
            <a:r>
              <a:rPr kumimoji="1" lang="en-US" altLang="ja-JP" dirty="0" smtClean="0">
                <a:latin typeface="Symbol" panose="05050102010706020507" pitchFamily="18" charset="2"/>
              </a:rPr>
              <a:t>g</a:t>
            </a:r>
            <a:r>
              <a:rPr kumimoji="1" lang="en-US" altLang="ja-JP" dirty="0" smtClean="0"/>
              <a:t>, </a:t>
            </a:r>
            <a:r>
              <a:rPr kumimoji="1" lang="en-US" altLang="ja-JP" dirty="0" err="1" smtClean="0"/>
              <a:t>K</a:t>
            </a:r>
            <a:r>
              <a:rPr kumimoji="1" lang="en-US" altLang="ja-JP" baseline="30000" dirty="0" err="1" smtClean="0"/>
              <a:t>+</a:t>
            </a:r>
            <a:r>
              <a:rPr kumimoji="1" lang="en-US" altLang="ja-JP" dirty="0" err="1" smtClean="0">
                <a:latin typeface="Symbol" panose="05050102010706020507" pitchFamily="18" charset="2"/>
              </a:rPr>
              <a:t>p</a:t>
            </a:r>
            <a:r>
              <a:rPr kumimoji="1" lang="en-US" altLang="ja-JP" baseline="30000" dirty="0" smtClean="0"/>
              <a:t>-</a:t>
            </a:r>
            <a:r>
              <a:rPr kumimoji="1" lang="en-US" altLang="ja-JP" dirty="0" smtClean="0"/>
              <a:t>)X</a:t>
            </a:r>
          </a:p>
          <a:p>
            <a:pPr lvl="1"/>
            <a:r>
              <a:rPr kumimoji="1" lang="en-US" altLang="ja-JP" dirty="0" err="1" smtClean="0"/>
              <a:t>E</a:t>
            </a:r>
            <a:r>
              <a:rPr kumimoji="1" lang="en-US" altLang="ja-JP" baseline="-25000" dirty="0" err="1" smtClean="0">
                <a:latin typeface="Symbol" panose="05050102010706020507" pitchFamily="18" charset="2"/>
              </a:rPr>
              <a:t>g</a:t>
            </a:r>
            <a:r>
              <a:rPr kumimoji="1" lang="en-US" altLang="ja-JP" dirty="0" smtClean="0"/>
              <a:t> = 1.5-2.4 GeV</a:t>
            </a:r>
          </a:p>
          <a:p>
            <a:pPr lvl="1"/>
            <a:r>
              <a:rPr lang="en-US" altLang="ja-JP" dirty="0" err="1" smtClean="0"/>
              <a:t>cos</a:t>
            </a:r>
            <a:r>
              <a:rPr lang="en-US" altLang="ja-JP" dirty="0" err="1" smtClean="0">
                <a:latin typeface="Symbol" panose="05050102010706020507" pitchFamily="18" charset="2"/>
              </a:rPr>
              <a:t>q</a:t>
            </a:r>
            <a:r>
              <a:rPr lang="en-US" altLang="ja-JP" baseline="30000" dirty="0" err="1" smtClean="0"/>
              <a:t>lab</a:t>
            </a:r>
            <a:r>
              <a:rPr lang="en-US" altLang="ja-JP" baseline="-25000" dirty="0" err="1" smtClean="0"/>
              <a:t>K</a:t>
            </a:r>
            <a:r>
              <a:rPr lang="en-US" altLang="ja-JP" baseline="-25000" dirty="0" smtClean="0"/>
              <a:t>+/</a:t>
            </a:r>
            <a:r>
              <a:rPr lang="en-US" altLang="ja-JP" baseline="-25000" dirty="0" smtClean="0">
                <a:latin typeface="Symbol" panose="05050102010706020507" pitchFamily="18" charset="2"/>
              </a:rPr>
              <a:t>p</a:t>
            </a:r>
            <a:r>
              <a:rPr lang="en-US" altLang="ja-JP" baseline="-25000" dirty="0" smtClean="0"/>
              <a:t>-</a:t>
            </a:r>
            <a:r>
              <a:rPr lang="en-US" altLang="ja-JP" dirty="0" smtClean="0"/>
              <a:t> &gt; 0.95 </a:t>
            </a:r>
            <a:endParaRPr kumimoji="1" lang="en-US" altLang="ja-JP" dirty="0" smtClean="0"/>
          </a:p>
          <a:p>
            <a:pPr lvl="1"/>
            <a:r>
              <a:rPr kumimoji="1" lang="en-US" altLang="ja-JP" dirty="0" err="1" smtClean="0">
                <a:latin typeface="Symbol" panose="05050102010706020507" pitchFamily="18" charset="2"/>
              </a:rPr>
              <a:t>s</a:t>
            </a:r>
            <a:r>
              <a:rPr kumimoji="1" lang="en-US" altLang="ja-JP" baseline="-25000" dirty="0" err="1" smtClean="0"/>
              <a:t>MM</a:t>
            </a:r>
            <a:r>
              <a:rPr kumimoji="1" lang="en-US" altLang="ja-JP" dirty="0" smtClean="0"/>
              <a:t> ~ 10 MeV</a:t>
            </a:r>
          </a:p>
          <a:p>
            <a:pPr lvl="1"/>
            <a:endParaRPr kumimoji="1" lang="en-US" altLang="ja-JP" sz="1200" dirty="0" smtClean="0"/>
          </a:p>
          <a:p>
            <a:r>
              <a:rPr lang="en-US" altLang="ja-JP" dirty="0"/>
              <a:t>BG: </a:t>
            </a:r>
            <a:r>
              <a:rPr lang="en-US" altLang="ja-JP" dirty="0" err="1" smtClean="0">
                <a:latin typeface="Symbol" panose="05050102010706020507" pitchFamily="18" charset="2"/>
              </a:rPr>
              <a:t>g</a:t>
            </a:r>
            <a:r>
              <a:rPr lang="en-US" altLang="ja-JP" dirty="0" err="1" smtClean="0"/>
              <a:t>N</a:t>
            </a:r>
            <a:r>
              <a:rPr lang="en-US" altLang="ja-JP" dirty="0" err="1" smtClean="0">
                <a:sym typeface="Wingdings" panose="05000000000000000000" pitchFamily="2" charset="2"/>
              </a:rPr>
              <a:t></a:t>
            </a:r>
            <a:r>
              <a:rPr lang="en-US" altLang="ja-JP" dirty="0" err="1">
                <a:sym typeface="Wingdings" panose="05000000000000000000" pitchFamily="2" charset="2"/>
              </a:rPr>
              <a:t>K</a:t>
            </a:r>
            <a:r>
              <a:rPr lang="en-US" altLang="ja-JP" baseline="30000" dirty="0" err="1">
                <a:sym typeface="Wingdings" panose="05000000000000000000" pitchFamily="2" charset="2"/>
              </a:rPr>
              <a:t>+</a:t>
            </a:r>
            <a:r>
              <a:rPr lang="en-US" altLang="ja-JP" dirty="0" err="1">
                <a:latin typeface="Symbol" panose="05050102010706020507" pitchFamily="18" charset="2"/>
                <a:sym typeface="Wingdings" panose="05000000000000000000" pitchFamily="2" charset="2"/>
              </a:rPr>
              <a:t>p</a:t>
            </a:r>
            <a:r>
              <a:rPr lang="en-US" altLang="ja-JP" baseline="30000" dirty="0" err="1">
                <a:sym typeface="Wingdings" panose="05000000000000000000" pitchFamily="2" charset="2"/>
              </a:rPr>
              <a:t>-</a:t>
            </a:r>
            <a:r>
              <a:rPr lang="en-US" altLang="ja-JP" dirty="0" err="1"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lang="en-US" altLang="ja-JP" dirty="0">
                <a:sym typeface="Wingdings" panose="05000000000000000000" pitchFamily="2" charset="2"/>
              </a:rPr>
              <a:t>/</a:t>
            </a:r>
            <a:r>
              <a:rPr lang="en-US" altLang="ja-JP" dirty="0">
                <a:latin typeface="Symbol" panose="05050102010706020507" pitchFamily="18" charset="2"/>
                <a:sym typeface="Wingdings" panose="05000000000000000000" pitchFamily="2" charset="2"/>
              </a:rPr>
              <a:t>S</a:t>
            </a:r>
            <a:r>
              <a:rPr lang="en-US" altLang="ja-JP" dirty="0">
                <a:sym typeface="Wingdings" panose="05000000000000000000" pitchFamily="2" charset="2"/>
              </a:rPr>
              <a:t>/</a:t>
            </a:r>
            <a:r>
              <a:rPr lang="en-US" altLang="ja-JP" dirty="0"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lang="en-US" altLang="ja-JP" dirty="0">
                <a:sym typeface="Wingdings" panose="05000000000000000000" pitchFamily="2" charset="2"/>
              </a:rPr>
              <a:t>(1520)</a:t>
            </a:r>
            <a:endParaRPr lang="en-US" altLang="ja-JP" dirty="0"/>
          </a:p>
          <a:p>
            <a:pPr lvl="1"/>
            <a:endParaRPr kumimoji="1" lang="en-US" altLang="ja-JP" sz="1200" dirty="0" smtClean="0"/>
          </a:p>
          <a:p>
            <a:r>
              <a:rPr lang="en-US" altLang="ja-JP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peak structure</a:t>
            </a:r>
          </a:p>
          <a:p>
            <a:pPr lvl="1"/>
            <a:r>
              <a:rPr kumimoji="1" lang="en-US" altLang="ja-JP" dirty="0" smtClean="0"/>
              <a:t>U.L.: 0.17-2.9 </a:t>
            </a:r>
            <a:r>
              <a:rPr kumimoji="1" lang="en-US" altLang="ja-JP" dirty="0" err="1" smtClean="0">
                <a:latin typeface="Symbol" panose="05050102010706020507" pitchFamily="18" charset="2"/>
              </a:rPr>
              <a:t>m</a:t>
            </a:r>
            <a:r>
              <a:rPr kumimoji="1" lang="en-US" altLang="ja-JP" dirty="0" err="1" smtClean="0"/>
              <a:t>b</a:t>
            </a:r>
            <a:endParaRPr kumimoji="1" lang="en-US" altLang="ja-JP" dirty="0" smtClean="0"/>
          </a:p>
          <a:p>
            <a:pPr marL="457200" lvl="1" indent="0">
              <a:buNone/>
            </a:pPr>
            <a:r>
              <a:rPr kumimoji="1" lang="en-US" altLang="ja-JP" dirty="0" smtClean="0"/>
              <a:t>   (= 1.5-26% CS of </a:t>
            </a:r>
            <a:r>
              <a:rPr kumimoji="1" lang="en-US" altLang="ja-JP" dirty="0" err="1" smtClean="0">
                <a:latin typeface="Symbol" panose="05050102010706020507" pitchFamily="18" charset="2"/>
              </a:rPr>
              <a:t>g</a:t>
            </a:r>
            <a:r>
              <a:rPr kumimoji="1" lang="en-US" altLang="ja-JP" dirty="0" err="1" smtClean="0"/>
              <a:t>d</a:t>
            </a:r>
            <a:r>
              <a:rPr kumimoji="1" lang="en-US" altLang="ja-JP" dirty="0" err="1" smtClean="0">
                <a:sym typeface="Wingdings" panose="05000000000000000000" pitchFamily="2" charset="2"/>
              </a:rPr>
              <a:t>K</a:t>
            </a:r>
            <a:r>
              <a:rPr kumimoji="1" lang="en-US" altLang="ja-JP" baseline="30000" dirty="0" err="1" smtClean="0">
                <a:sym typeface="Wingdings" panose="05000000000000000000" pitchFamily="2" charset="2"/>
              </a:rPr>
              <a:t>+</a:t>
            </a:r>
            <a:r>
              <a:rPr kumimoji="1" lang="en-US" altLang="ja-JP" dirty="0" err="1" smtClean="0">
                <a:latin typeface="Symbol" panose="05050102010706020507" pitchFamily="18" charset="2"/>
                <a:sym typeface="Wingdings" panose="05000000000000000000" pitchFamily="2" charset="2"/>
              </a:rPr>
              <a:t>p</a:t>
            </a:r>
            <a:r>
              <a:rPr kumimoji="1" lang="en-US" altLang="ja-JP" baseline="30000" dirty="0" err="1" smtClean="0">
                <a:sym typeface="Wingdings" panose="05000000000000000000" pitchFamily="2" charset="2"/>
              </a:rPr>
              <a:t>-</a:t>
            </a:r>
            <a:r>
              <a:rPr kumimoji="1" lang="en-US" altLang="ja-JP" dirty="0" err="1" smtClean="0"/>
              <a:t>Y</a:t>
            </a:r>
            <a:r>
              <a:rPr kumimoji="1" lang="en-US" altLang="ja-JP" dirty="0" smtClean="0"/>
              <a:t>)</a:t>
            </a:r>
          </a:p>
          <a:p>
            <a:pPr lvl="2"/>
            <a:endParaRPr kumimoji="1" lang="en-US" altLang="ja-JP" dirty="0" smtClean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8084" y="4530627"/>
            <a:ext cx="3516764" cy="232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直線コネクタ 7"/>
          <p:cNvCxnSpPr/>
          <p:nvPr/>
        </p:nvCxnSpPr>
        <p:spPr>
          <a:xfrm flipH="1">
            <a:off x="5904148" y="4149080"/>
            <a:ext cx="828092" cy="468052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コネクタ 9"/>
          <p:cNvCxnSpPr/>
          <p:nvPr/>
        </p:nvCxnSpPr>
        <p:spPr>
          <a:xfrm flipH="1" flipV="1">
            <a:off x="7524328" y="4149080"/>
            <a:ext cx="1188132" cy="468052"/>
          </a:xfrm>
          <a:prstGeom prst="line">
            <a:avLst/>
          </a:prstGeom>
          <a:ln w="254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コネクタ 11"/>
          <p:cNvCxnSpPr/>
          <p:nvPr/>
        </p:nvCxnSpPr>
        <p:spPr>
          <a:xfrm flipV="1">
            <a:off x="7488324" y="2456892"/>
            <a:ext cx="0" cy="1692188"/>
          </a:xfrm>
          <a:prstGeom prst="line">
            <a:avLst/>
          </a:prstGeom>
          <a:ln w="254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テキスト ボックス 13"/>
          <p:cNvSpPr txBox="1"/>
          <p:nvPr/>
        </p:nvSpPr>
        <p:spPr>
          <a:xfrm>
            <a:off x="6912260" y="2195572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M[</a:t>
            </a:r>
            <a:r>
              <a:rPr kumimoji="1" lang="en-US" altLang="ja-JP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K+p+p</a:t>
            </a:r>
            <a:r>
              <a:rPr lang="en-US" altLang="ja-JP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]</a:t>
            </a:r>
            <a:endParaRPr kumimoji="1" lang="ja-JP" alt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323528" y="872716"/>
            <a:ext cx="48131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/>
              <a:t>A.O. </a:t>
            </a:r>
            <a:r>
              <a:rPr lang="en-US" altLang="ja-JP" b="1" dirty="0" err="1"/>
              <a:t>Tokiyasu</a:t>
            </a:r>
            <a:r>
              <a:rPr lang="en-US" altLang="ja-JP" b="1" dirty="0"/>
              <a:t> et al., Phys. Lett. B 728 (2014) </a:t>
            </a:r>
            <a:r>
              <a:rPr lang="en-US" altLang="ja-JP" b="1" dirty="0" smtClean="0"/>
              <a:t>616.</a:t>
            </a:r>
            <a:endParaRPr kumimoji="1" lang="ja-JP" altLang="en-US" b="1" dirty="0"/>
          </a:p>
        </p:txBody>
      </p:sp>
      <p:cxnSp>
        <p:nvCxnSpPr>
          <p:cNvPr id="13" name="直線コネクタ 12"/>
          <p:cNvCxnSpPr/>
          <p:nvPr/>
        </p:nvCxnSpPr>
        <p:spPr>
          <a:xfrm flipV="1">
            <a:off x="8748464" y="4617132"/>
            <a:ext cx="0" cy="1944216"/>
          </a:xfrm>
          <a:prstGeom prst="line">
            <a:avLst/>
          </a:prstGeom>
          <a:ln w="254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テキスト ボックス 8"/>
          <p:cNvSpPr txBox="1"/>
          <p:nvPr/>
        </p:nvSpPr>
        <p:spPr>
          <a:xfrm>
            <a:off x="468324" y="6228601"/>
            <a:ext cx="50620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sym typeface="Wingdings" panose="05000000000000000000" pitchFamily="2" charset="2"/>
              </a:rPr>
              <a:t> </a:t>
            </a:r>
            <a:r>
              <a:rPr kumimoji="1" lang="en-US" altLang="ja-JP" sz="32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LEPS2 (4</a:t>
            </a:r>
            <a:r>
              <a:rPr kumimoji="1" lang="en-US" altLang="ja-JP" sz="32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sym typeface="Wingdings" panose="05000000000000000000" pitchFamily="2" charset="2"/>
              </a:rPr>
              <a:t>p</a:t>
            </a:r>
            <a:r>
              <a:rPr kumimoji="1" lang="en-US" altLang="ja-JP" sz="32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measurement)</a:t>
            </a:r>
            <a:endParaRPr kumimoji="1" lang="ja-JP" altLang="en-US" sz="3200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28539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7374" y="872716"/>
            <a:ext cx="4722643" cy="3384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/>
              <a:t>Recent Measurement at HADES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45</a:t>
            </a:fld>
            <a:endParaRPr kumimoji="1" lang="ja-JP" altLang="en-US" dirty="0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-36512" y="872716"/>
            <a:ext cx="47493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altLang="ja-JP" b="1" dirty="0"/>
              <a:t>G. Agakishiev et al., Phys. Lett. B 742 (2015</a:t>
            </a:r>
            <a:r>
              <a:rPr lang="nb-NO" altLang="ja-JP" b="1" dirty="0" smtClean="0"/>
              <a:t>) 242</a:t>
            </a:r>
            <a:endParaRPr kumimoji="1" lang="ja-JP" altLang="en-US" b="1" dirty="0"/>
          </a:p>
        </p:txBody>
      </p:sp>
      <p:sp>
        <p:nvSpPr>
          <p:cNvPr id="8" name="コンテンツ プレースホルダー 3"/>
          <p:cNvSpPr>
            <a:spLocks noGrp="1"/>
          </p:cNvSpPr>
          <p:nvPr>
            <p:ph idx="1"/>
          </p:nvPr>
        </p:nvSpPr>
        <p:spPr>
          <a:xfrm>
            <a:off x="-36512" y="1268760"/>
            <a:ext cx="4535997" cy="4889140"/>
          </a:xfrm>
        </p:spPr>
        <p:txBody>
          <a:bodyPr>
            <a:normAutofit fontScale="85000" lnSpcReduction="20000"/>
          </a:bodyPr>
          <a:lstStyle/>
          <a:p>
            <a:r>
              <a:rPr kumimoji="1" lang="en-US" altLang="ja-JP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Exclusive</a:t>
            </a:r>
            <a:r>
              <a:rPr kumimoji="1" lang="en-US" altLang="ja-JP" dirty="0" smtClean="0"/>
              <a:t> </a:t>
            </a:r>
            <a:r>
              <a:rPr kumimoji="1" lang="en-US" altLang="ja-JP" dirty="0" err="1" smtClean="0"/>
              <a:t>pp</a:t>
            </a:r>
            <a:r>
              <a:rPr kumimoji="1" lang="en-US" altLang="ja-JP" dirty="0" err="1" smtClean="0">
                <a:sym typeface="Wingdings" panose="05000000000000000000" pitchFamily="2" charset="2"/>
              </a:rPr>
              <a:t>p</a:t>
            </a:r>
            <a:r>
              <a:rPr kumimoji="1" lang="en-US" altLang="ja-JP" dirty="0" err="1" smtClean="0"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lang="en-US" altLang="ja-JP" dirty="0" err="1">
                <a:sym typeface="Wingdings" panose="05000000000000000000" pitchFamily="2" charset="2"/>
              </a:rPr>
              <a:t>K</a:t>
            </a:r>
            <a:r>
              <a:rPr lang="en-US" altLang="ja-JP" baseline="30000" dirty="0">
                <a:sym typeface="Wingdings" panose="05000000000000000000" pitchFamily="2" charset="2"/>
              </a:rPr>
              <a:t>+</a:t>
            </a:r>
            <a:endParaRPr kumimoji="1" lang="en-US" altLang="ja-JP" baseline="30000" dirty="0" smtClean="0">
              <a:latin typeface="Symbol" panose="05050102010706020507" pitchFamily="18" charset="2"/>
              <a:sym typeface="Wingdings" panose="05000000000000000000" pitchFamily="2" charset="2"/>
            </a:endParaRPr>
          </a:p>
          <a:p>
            <a:pPr lvl="1"/>
            <a:r>
              <a:rPr lang="en-US" altLang="ja-JP" dirty="0" smtClean="0"/>
              <a:t>E = 3.5 GeV</a:t>
            </a:r>
            <a:endParaRPr kumimoji="1" lang="en-US" altLang="ja-JP" dirty="0" smtClean="0"/>
          </a:p>
          <a:p>
            <a:endParaRPr kumimoji="1" lang="en-US" altLang="ja-JP" sz="1300" dirty="0" smtClean="0"/>
          </a:p>
          <a:p>
            <a:r>
              <a:rPr lang="en-US" altLang="ja-JP" dirty="0"/>
              <a:t>Bonn–</a:t>
            </a:r>
            <a:r>
              <a:rPr lang="en-US" altLang="ja-JP" dirty="0" err="1"/>
              <a:t>Gatchina</a:t>
            </a:r>
            <a:r>
              <a:rPr lang="en-US" altLang="ja-JP" dirty="0"/>
              <a:t> PWA </a:t>
            </a:r>
            <a:r>
              <a:rPr lang="en-US" altLang="ja-JP" dirty="0" smtClean="0"/>
              <a:t> </a:t>
            </a:r>
          </a:p>
          <a:p>
            <a:pPr lvl="1"/>
            <a:r>
              <a:rPr lang="en-US" altLang="ja-JP" dirty="0" smtClean="0"/>
              <a:t>Well reproduces the data with N* resonances</a:t>
            </a:r>
          </a:p>
          <a:p>
            <a:pPr lvl="2"/>
            <a:r>
              <a:rPr lang="en-US" altLang="ja-JP" dirty="0" err="1" smtClean="0"/>
              <a:t>pp</a:t>
            </a:r>
            <a:r>
              <a:rPr lang="en-US" altLang="ja-JP" dirty="0" err="1" smtClean="0">
                <a:sym typeface="Wingdings" panose="05000000000000000000" pitchFamily="2" charset="2"/>
              </a:rPr>
              <a:t>pN</a:t>
            </a:r>
            <a:r>
              <a:rPr lang="en-US" altLang="ja-JP" dirty="0" smtClean="0">
                <a:sym typeface="Wingdings" panose="05000000000000000000" pitchFamily="2" charset="2"/>
              </a:rPr>
              <a:t>*</a:t>
            </a:r>
            <a:r>
              <a:rPr lang="en-US" altLang="ja-JP" dirty="0" err="1" smtClean="0">
                <a:sym typeface="Wingdings" panose="05000000000000000000" pitchFamily="2" charset="2"/>
              </a:rPr>
              <a:t>p</a:t>
            </a:r>
            <a:r>
              <a:rPr lang="en-US" altLang="ja-JP" dirty="0" err="1" smtClean="0"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lang="en-US" altLang="ja-JP" dirty="0" err="1">
                <a:sym typeface="Wingdings" panose="05000000000000000000" pitchFamily="2" charset="2"/>
              </a:rPr>
              <a:t>K</a:t>
            </a:r>
            <a:r>
              <a:rPr lang="en-US" altLang="ja-JP" baseline="30000" dirty="0">
                <a:sym typeface="Wingdings" panose="05000000000000000000" pitchFamily="2" charset="2"/>
              </a:rPr>
              <a:t>+</a:t>
            </a:r>
            <a:endParaRPr lang="en-US" altLang="ja-JP" baseline="30000" dirty="0" smtClean="0">
              <a:latin typeface="Symbol" panose="05050102010706020507" pitchFamily="18" charset="2"/>
            </a:endParaRPr>
          </a:p>
          <a:p>
            <a:endParaRPr lang="en-US" altLang="ja-JP" sz="1300" dirty="0" smtClean="0"/>
          </a:p>
          <a:p>
            <a:r>
              <a:rPr lang="en-US" altLang="ja-JP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peak structure</a:t>
            </a:r>
          </a:p>
          <a:p>
            <a:pPr lvl="1"/>
            <a:r>
              <a:rPr kumimoji="1" lang="en-US" altLang="ja-JP" dirty="0" smtClean="0"/>
              <a:t>U.L.: 0.7-4.2 </a:t>
            </a:r>
            <a:r>
              <a:rPr kumimoji="1" lang="en-US" altLang="ja-JP" dirty="0" err="1" smtClean="0">
                <a:latin typeface="Symbol" panose="05050102010706020507" pitchFamily="18" charset="2"/>
              </a:rPr>
              <a:t>m</a:t>
            </a:r>
            <a:r>
              <a:rPr kumimoji="1" lang="en-US" altLang="ja-JP" dirty="0" err="1" smtClean="0"/>
              <a:t>b</a:t>
            </a:r>
            <a:endParaRPr kumimoji="1" lang="en-US" altLang="ja-JP" dirty="0" smtClean="0"/>
          </a:p>
          <a:p>
            <a:pPr marL="457200" lvl="1" indent="0">
              <a:buNone/>
            </a:pPr>
            <a:r>
              <a:rPr kumimoji="1" lang="en-US" altLang="ja-JP" dirty="0" smtClean="0"/>
              <a:t>	(= 2-12% CS of </a:t>
            </a:r>
            <a:r>
              <a:rPr kumimoji="1" lang="en-US" altLang="ja-JP" dirty="0" err="1" smtClean="0"/>
              <a:t>pp</a:t>
            </a:r>
            <a:r>
              <a:rPr kumimoji="1" lang="en-US" altLang="ja-JP" dirty="0" err="1" smtClean="0">
                <a:sym typeface="Wingdings" panose="05000000000000000000" pitchFamily="2" charset="2"/>
              </a:rPr>
              <a:t>pK</a:t>
            </a:r>
            <a:r>
              <a:rPr kumimoji="1" lang="en-US" altLang="ja-JP" baseline="30000" dirty="0" err="1" smtClean="0">
                <a:sym typeface="Wingdings" panose="05000000000000000000" pitchFamily="2" charset="2"/>
              </a:rPr>
              <a:t>+</a:t>
            </a:r>
            <a:r>
              <a:rPr kumimoji="1" lang="en-US" altLang="ja-JP" dirty="0" err="1" smtClean="0"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kumimoji="1" lang="en-US" altLang="ja-JP" dirty="0" smtClean="0"/>
              <a:t>)</a:t>
            </a:r>
          </a:p>
          <a:p>
            <a:pPr lvl="1"/>
            <a:r>
              <a:rPr lang="en-US" altLang="ja-JP" b="1" dirty="0">
                <a:latin typeface="Symbol" panose="05050102010706020507" pitchFamily="18" charset="2"/>
              </a:rPr>
              <a:t>L</a:t>
            </a:r>
            <a:r>
              <a:rPr lang="en-US" altLang="ja-JP" b="1" dirty="0"/>
              <a:t>(1405) production = 9.2 </a:t>
            </a:r>
            <a:r>
              <a:rPr lang="en-US" altLang="ja-JP" b="1" dirty="0" err="1" smtClean="0">
                <a:latin typeface="Symbol" panose="05050102010706020507" pitchFamily="18" charset="2"/>
              </a:rPr>
              <a:t>m</a:t>
            </a:r>
            <a:r>
              <a:rPr lang="en-US" altLang="ja-JP" b="1" dirty="0" err="1" smtClean="0"/>
              <a:t>b</a:t>
            </a:r>
            <a:endParaRPr kumimoji="1" lang="en-US" altLang="ja-JP" dirty="0" smtClean="0"/>
          </a:p>
          <a:p>
            <a:pPr marL="457200" lvl="1" indent="0">
              <a:buNone/>
            </a:pPr>
            <a:endParaRPr kumimoji="1" lang="en-US" altLang="ja-JP" sz="2100" dirty="0" smtClean="0">
              <a:sym typeface="Wingdings" panose="05000000000000000000" pitchFamily="2" charset="2"/>
            </a:endParaRPr>
          </a:p>
          <a:p>
            <a:pPr marL="457200" lvl="1" indent="0">
              <a:buNone/>
            </a:pPr>
            <a:r>
              <a:rPr kumimoji="1" lang="en-US" altLang="ja-JP" dirty="0" smtClean="0">
                <a:sym typeface="Wingdings" panose="05000000000000000000" pitchFamily="2" charset="2"/>
              </a:rPr>
              <a:t>   </a:t>
            </a:r>
            <a:r>
              <a:rPr kumimoji="1" lang="en-US" altLang="ja-JP" dirty="0" smtClean="0">
                <a:latin typeface="Symbol" panose="05050102010706020507" pitchFamily="18" charset="2"/>
                <a:sym typeface="Wingdings" panose="05000000000000000000" pitchFamily="2" charset="2"/>
              </a:rPr>
              <a:t>s</a:t>
            </a:r>
            <a:r>
              <a:rPr kumimoji="1" lang="en-US" altLang="ja-JP" dirty="0" smtClean="0">
                <a:sym typeface="Wingdings" panose="05000000000000000000" pitchFamily="2" charset="2"/>
              </a:rPr>
              <a:t>(X=</a:t>
            </a:r>
            <a:r>
              <a:rPr kumimoji="1" lang="en-US" altLang="ja-JP" dirty="0" err="1" smtClean="0">
                <a:sym typeface="Wingdings" panose="05000000000000000000" pitchFamily="2" charset="2"/>
              </a:rPr>
              <a:t>K</a:t>
            </a:r>
            <a:r>
              <a:rPr kumimoji="1" lang="en-US" altLang="ja-JP" baseline="30000" dirty="0" err="1" smtClean="0">
                <a:sym typeface="Wingdings" panose="05000000000000000000" pitchFamily="2" charset="2"/>
              </a:rPr>
              <a:t>bar</a:t>
            </a:r>
            <a:r>
              <a:rPr kumimoji="1" lang="en-US" altLang="ja-JP" dirty="0" err="1" smtClean="0">
                <a:sym typeface="Wingdings" panose="05000000000000000000" pitchFamily="2" charset="2"/>
              </a:rPr>
              <a:t>NN</a:t>
            </a:r>
            <a:r>
              <a:rPr kumimoji="1" lang="en-US" altLang="ja-JP" dirty="0" smtClean="0">
                <a:sym typeface="Wingdings" panose="05000000000000000000" pitchFamily="2" charset="2"/>
              </a:rPr>
              <a:t>)/</a:t>
            </a:r>
            <a:r>
              <a:rPr kumimoji="1" lang="en-US" altLang="ja-JP" dirty="0" smtClean="0">
                <a:latin typeface="Symbol" panose="05050102010706020507" pitchFamily="18" charset="2"/>
                <a:sym typeface="Wingdings" panose="05000000000000000000" pitchFamily="2" charset="2"/>
              </a:rPr>
              <a:t>s</a:t>
            </a:r>
            <a:r>
              <a:rPr kumimoji="1" lang="en-US" altLang="ja-JP" dirty="0" smtClean="0">
                <a:sym typeface="Wingdings" panose="05000000000000000000" pitchFamily="2" charset="2"/>
              </a:rPr>
              <a:t>(</a:t>
            </a:r>
            <a:r>
              <a:rPr kumimoji="1" lang="en-US" altLang="ja-JP" dirty="0" smtClean="0"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kumimoji="1" lang="en-US" altLang="ja-JP" dirty="0" smtClean="0">
                <a:sym typeface="Wingdings" panose="05000000000000000000" pitchFamily="2" charset="2"/>
              </a:rPr>
              <a:t>*) &lt; ~50%</a:t>
            </a:r>
            <a:endParaRPr kumimoji="1" lang="en-US" altLang="ja-JP" dirty="0" smtClean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2496112" y="5157192"/>
            <a:ext cx="21478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PRC87(2013)</a:t>
            </a:r>
            <a:r>
              <a:rPr lang="en-US" altLang="ja-JP" dirty="0" smtClean="0"/>
              <a:t>025201</a:t>
            </a:r>
            <a:endParaRPr kumimoji="1" lang="ja-JP" altLang="en-US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0878" y="4473116"/>
            <a:ext cx="4395618" cy="1728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4" name="直線コネクタ 13"/>
          <p:cNvCxnSpPr/>
          <p:nvPr/>
        </p:nvCxnSpPr>
        <p:spPr>
          <a:xfrm flipV="1">
            <a:off x="8404371" y="1052736"/>
            <a:ext cx="0" cy="2952328"/>
          </a:xfrm>
          <a:prstGeom prst="line">
            <a:avLst/>
          </a:prstGeom>
          <a:ln w="254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テキスト ボックス 14"/>
          <p:cNvSpPr txBox="1"/>
          <p:nvPr/>
        </p:nvSpPr>
        <p:spPr>
          <a:xfrm>
            <a:off x="8008327" y="791416"/>
            <a:ext cx="8121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Kpp</a:t>
            </a:r>
            <a:r>
              <a:rPr kumimoji="1" lang="en-US" altLang="ja-JP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kumimoji="1" lang="en-US" altLang="ja-JP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</a:t>
            </a:r>
            <a:endParaRPr kumimoji="1" lang="ja-JP" alt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3" name="直線コネクタ 12"/>
          <p:cNvCxnSpPr/>
          <p:nvPr/>
        </p:nvCxnSpPr>
        <p:spPr>
          <a:xfrm flipH="1" flipV="1">
            <a:off x="8404371" y="4005064"/>
            <a:ext cx="524114" cy="576064"/>
          </a:xfrm>
          <a:prstGeom prst="line">
            <a:avLst/>
          </a:prstGeom>
          <a:ln w="254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コネクタ 15"/>
          <p:cNvCxnSpPr/>
          <p:nvPr/>
        </p:nvCxnSpPr>
        <p:spPr>
          <a:xfrm flipV="1">
            <a:off x="8928485" y="4581128"/>
            <a:ext cx="0" cy="1296144"/>
          </a:xfrm>
          <a:prstGeom prst="line">
            <a:avLst/>
          </a:prstGeom>
          <a:ln w="254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テキスト ボックス 16"/>
          <p:cNvSpPr txBox="1"/>
          <p:nvPr/>
        </p:nvSpPr>
        <p:spPr>
          <a:xfrm>
            <a:off x="18740" y="6315707"/>
            <a:ext cx="91257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sym typeface="Wingdings" panose="05000000000000000000" pitchFamily="2" charset="2"/>
              </a:rPr>
              <a:t></a:t>
            </a:r>
            <a:r>
              <a:rPr kumimoji="1" lang="en-US" altLang="ja-JP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Combined analysis with COSY-TOF/DISTO/HOPI/HADES </a:t>
            </a:r>
            <a:r>
              <a:rPr lang="en-US" altLang="ja-JP" sz="24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(</a:t>
            </a:r>
            <a:r>
              <a:rPr lang="en-US" altLang="ja-JP" sz="2400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pppK</a:t>
            </a:r>
            <a:r>
              <a:rPr lang="en-US" altLang="ja-JP" sz="2400" b="1" i="1" baseline="300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+</a:t>
            </a:r>
            <a:r>
              <a:rPr lang="en-US" altLang="ja-JP" sz="2400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lang="en-US" altLang="ja-JP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)</a:t>
            </a:r>
            <a:endParaRPr kumimoji="1" lang="ja-JP" altLang="en-US" sz="2400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左右矢印 17"/>
          <p:cNvSpPr/>
          <p:nvPr/>
        </p:nvSpPr>
        <p:spPr>
          <a:xfrm>
            <a:off x="308346" y="5921483"/>
            <a:ext cx="699258" cy="367221"/>
          </a:xfrm>
          <a:prstGeom prst="left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Segoe UI" panose="020B0502040204020203" pitchFamily="34" charset="0"/>
                <a:cs typeface="Segoe UI" panose="020B0502040204020203" pitchFamily="34" charset="0"/>
              </a:rPr>
              <a:t>vs.</a:t>
            </a:r>
            <a:endParaRPr kumimoji="1" lang="ja-JP" alt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043608" y="5913276"/>
            <a:ext cx="3653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DISTO</a:t>
            </a:r>
            <a:r>
              <a:rPr lang="en-US" altLang="ja-JP" dirty="0" smtClean="0"/>
              <a:t>: </a:t>
            </a:r>
            <a:r>
              <a:rPr lang="en-US" altLang="ja-JP" dirty="0" smtClean="0">
                <a:latin typeface="Symbol" panose="05050102010706020507" pitchFamily="18" charset="2"/>
              </a:rPr>
              <a:t>s</a:t>
            </a:r>
            <a:r>
              <a:rPr lang="en-US" altLang="ja-JP" dirty="0" smtClean="0"/>
              <a:t>(X</a:t>
            </a:r>
            <a:r>
              <a:rPr lang="en-US" altLang="ja-JP" dirty="0"/>
              <a:t>) </a:t>
            </a:r>
            <a:r>
              <a:rPr lang="en-US" altLang="ja-JP" dirty="0" smtClean="0"/>
              <a:t>&gt; </a:t>
            </a:r>
            <a:r>
              <a:rPr lang="en-US" altLang="ja-JP" dirty="0" smtClean="0">
                <a:latin typeface="Symbol" panose="05050102010706020507" pitchFamily="18" charset="2"/>
              </a:rPr>
              <a:t>s</a:t>
            </a:r>
            <a:r>
              <a:rPr lang="en-US" altLang="ja-JP" dirty="0" smtClean="0"/>
              <a:t>(</a:t>
            </a:r>
            <a:r>
              <a:rPr lang="en-US" altLang="ja-JP" dirty="0" smtClean="0">
                <a:latin typeface="Symbol" panose="05050102010706020507" pitchFamily="18" charset="2"/>
              </a:rPr>
              <a:t>L(</a:t>
            </a:r>
            <a:r>
              <a:rPr lang="en-US" altLang="ja-JP" dirty="0" smtClean="0"/>
              <a:t>1405)) @ 2.85GeV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92845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E15: </a:t>
            </a:r>
            <a:r>
              <a:rPr lang="en-US" altLang="ja-JP" b="1" dirty="0"/>
              <a:t>Publications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46</a:t>
            </a:fld>
            <a:endParaRPr kumimoji="1" lang="ja-JP" altLang="en-US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59844"/>
            <a:ext cx="5151640" cy="4017332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5334" y="3132079"/>
            <a:ext cx="5187166" cy="3645293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テキスト ボックス 15"/>
          <p:cNvSpPr txBox="1"/>
          <p:nvPr/>
        </p:nvSpPr>
        <p:spPr>
          <a:xfrm>
            <a:off x="1223628" y="1448780"/>
            <a:ext cx="31004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inclusive </a:t>
            </a:r>
            <a:r>
              <a:rPr kumimoji="1" lang="en-US" altLang="ja-JP" sz="2800" b="1" baseline="30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kumimoji="1" lang="en-US" altLang="ja-JP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He(K</a:t>
            </a:r>
            <a:r>
              <a:rPr kumimoji="1" lang="en-US" altLang="ja-JP" sz="2800" b="1" baseline="30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kumimoji="1" lang="en-US" altLang="ja-JP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,n)X</a:t>
            </a:r>
            <a:endParaRPr kumimoji="1" lang="ja-JP" altLang="en-US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4788024" y="3553852"/>
            <a:ext cx="33942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exclusive </a:t>
            </a:r>
            <a:r>
              <a:rPr lang="en-US" altLang="ja-JP" sz="2800" b="1" baseline="30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en-US" altLang="ja-JP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He(</a:t>
            </a:r>
            <a:r>
              <a:rPr kumimoji="1" lang="en-US" altLang="ja-JP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kumimoji="1" lang="en-US" altLang="ja-JP" sz="2800" b="1" baseline="30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kumimoji="1" lang="en-US" altLang="ja-JP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kumimoji="1" lang="en-US" altLang="ja-JP" sz="28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kumimoji="1" lang="en-US" altLang="ja-JP" sz="28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kumimoji="1" lang="en-US" altLang="ja-JP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)n</a:t>
            </a:r>
            <a:endParaRPr kumimoji="1" lang="ja-JP" altLang="en-US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-36512" y="5554977"/>
            <a:ext cx="40609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altLang="ja-JP" b="1" dirty="0" smtClean="0"/>
              <a:t>T. Hashimoto </a:t>
            </a:r>
            <a:r>
              <a:rPr lang="da-DK" altLang="ja-JP" b="1" dirty="0"/>
              <a:t>et al., PTEP (</a:t>
            </a:r>
            <a:r>
              <a:rPr lang="da-DK" altLang="ja-JP" b="1" dirty="0" smtClean="0"/>
              <a:t>2015) 061D01.</a:t>
            </a:r>
            <a:endParaRPr lang="da-DK" altLang="ja-JP" b="1" dirty="0"/>
          </a:p>
          <a:p>
            <a:r>
              <a:rPr lang="da-DK" altLang="ja-JP" b="1" dirty="0"/>
              <a:t>Y. </a:t>
            </a:r>
            <a:r>
              <a:rPr lang="da-DK" altLang="ja-JP" b="1" dirty="0" smtClean="0"/>
              <a:t>Sada et </a:t>
            </a:r>
            <a:r>
              <a:rPr lang="da-DK" altLang="ja-JP" b="1" dirty="0"/>
              <a:t>al., PTEP (</a:t>
            </a:r>
            <a:r>
              <a:rPr lang="da-DK" altLang="ja-JP" b="1" dirty="0" smtClean="0"/>
              <a:t>2016) 051D01</a:t>
            </a:r>
            <a:r>
              <a:rPr lang="da-DK" altLang="ja-JP" b="1" dirty="0"/>
              <a:t>.</a:t>
            </a:r>
            <a:endParaRPr kumimoji="1" lang="ja-JP" altLang="en-US" dirty="0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5357767" y="1304764"/>
            <a:ext cx="371473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E15</a:t>
            </a:r>
            <a:r>
              <a:rPr kumimoji="1" lang="en-US" altLang="ja-JP" sz="28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1st</a:t>
            </a:r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experiment:</a:t>
            </a:r>
          </a:p>
          <a:p>
            <a:pPr algn="ctr"/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Only 4days data-taking in 2013</a:t>
            </a:r>
            <a:endParaRPr kumimoji="1" lang="ja-JP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05536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836607"/>
            <a:ext cx="6572436" cy="6021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47</a:t>
            </a:fld>
            <a:endParaRPr kumimoji="1" lang="ja-JP" altLang="en-US"/>
          </a:p>
        </p:txBody>
      </p:sp>
      <p:cxnSp>
        <p:nvCxnSpPr>
          <p:cNvPr id="27" name="直線コネクタ 26"/>
          <p:cNvCxnSpPr/>
          <p:nvPr/>
        </p:nvCxnSpPr>
        <p:spPr>
          <a:xfrm flipV="1">
            <a:off x="487252" y="1736812"/>
            <a:ext cx="0" cy="468052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テキスト ボックス 12"/>
          <p:cNvSpPr txBox="1"/>
          <p:nvPr/>
        </p:nvSpPr>
        <p:spPr>
          <a:xfrm>
            <a:off x="1056083" y="2888940"/>
            <a:ext cx="2291781" cy="9002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2080"/>
              </a:lnSpc>
            </a:pPr>
            <a:r>
              <a:rPr kumimoji="1" lang="en-US" altLang="ja-JP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sub-threshold</a:t>
            </a:r>
          </a:p>
          <a:p>
            <a:pPr algn="ctr">
              <a:lnSpc>
                <a:spcPts val="2080"/>
              </a:lnSpc>
            </a:pPr>
            <a:r>
              <a:rPr kumimoji="1" lang="en-US" altLang="ja-JP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excess</a:t>
            </a:r>
          </a:p>
          <a:p>
            <a:pPr algn="ctr">
              <a:lnSpc>
                <a:spcPts val="2080"/>
              </a:lnSpc>
            </a:pPr>
            <a:r>
              <a:rPr lang="en-US" altLang="ja-JP" sz="20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(Y* and/or </a:t>
            </a:r>
            <a:r>
              <a:rPr lang="en-US" altLang="ja-JP" sz="2000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lang="en-US" altLang="ja-JP" sz="2000" b="1" i="1" baseline="300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</a:t>
            </a:r>
            <a:r>
              <a:rPr lang="en-US" altLang="ja-JP" sz="2000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NN</a:t>
            </a:r>
            <a:r>
              <a:rPr lang="en-US" altLang="ja-JP" sz="20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?)</a:t>
            </a:r>
            <a:endParaRPr kumimoji="1" lang="ja-JP" altLang="en-US" sz="2000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6" name="グループ化 15"/>
          <p:cNvGrpSpPr/>
          <p:nvPr/>
        </p:nvGrpSpPr>
        <p:grpSpPr>
          <a:xfrm>
            <a:off x="6084168" y="3164776"/>
            <a:ext cx="2838585" cy="2121335"/>
            <a:chOff x="6238232" y="908720"/>
            <a:chExt cx="2838585" cy="2121335"/>
          </a:xfrm>
        </p:grpSpPr>
        <p:sp>
          <p:nvSpPr>
            <p:cNvPr id="7" name="テキスト ボックス 6"/>
            <p:cNvSpPr txBox="1"/>
            <p:nvPr/>
          </p:nvSpPr>
          <p:spPr>
            <a:xfrm>
              <a:off x="6264188" y="908720"/>
              <a:ext cx="2812629" cy="1077218"/>
            </a:xfrm>
            <a:prstGeom prst="rect">
              <a:avLst/>
            </a:prstGeom>
            <a:solidFill>
              <a:schemeClr val="bg1"/>
            </a:solidFill>
            <a:ln w="25400">
              <a:noFill/>
            </a:ln>
          </p:spPr>
          <p:txBody>
            <a:bodyPr wrap="none" rtlCol="0">
              <a:spAutoFit/>
            </a:bodyPr>
            <a:lstStyle/>
            <a:p>
              <a:pPr marL="173038"/>
              <a:r>
                <a:rPr kumimoji="1" lang="en-US" altLang="ja-JP" sz="2400" b="1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Quasi Elastic</a:t>
              </a:r>
              <a:endParaRPr lang="en-US" altLang="ja-JP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r>
                <a:rPr kumimoji="1" lang="en-US" altLang="ja-JP" sz="2000" dirty="0" smtClean="0"/>
                <a:t>K</a:t>
              </a:r>
              <a:r>
                <a:rPr kumimoji="1" lang="en-US" altLang="ja-JP" sz="2000" baseline="30000" dirty="0" smtClean="0"/>
                <a:t>-</a:t>
              </a:r>
              <a:r>
                <a:rPr kumimoji="1" lang="en-US" altLang="ja-JP" sz="2000" dirty="0" smtClean="0"/>
                <a:t> + </a:t>
              </a:r>
              <a:r>
                <a:rPr kumimoji="1" lang="en-US" altLang="ja-JP" sz="2000" baseline="30000" dirty="0" smtClean="0"/>
                <a:t>3</a:t>
              </a:r>
              <a:r>
                <a:rPr kumimoji="1" lang="en-US" altLang="ja-JP" sz="2000" dirty="0" smtClean="0"/>
                <a:t>He </a:t>
              </a:r>
              <a:r>
                <a:rPr kumimoji="1" lang="en-US" altLang="ja-JP" sz="2000" dirty="0" smtClean="0">
                  <a:sym typeface="Wingdings" panose="05000000000000000000" pitchFamily="2" charset="2"/>
                </a:rPr>
                <a:t> K</a:t>
              </a:r>
              <a:r>
                <a:rPr kumimoji="1" lang="en-US" altLang="ja-JP" sz="2000" baseline="30000" dirty="0" smtClean="0">
                  <a:sym typeface="Wingdings" panose="05000000000000000000" pitchFamily="2" charset="2"/>
                </a:rPr>
                <a:t>-</a:t>
              </a:r>
              <a:r>
                <a:rPr kumimoji="1" lang="en-US" altLang="ja-JP" sz="2000" dirty="0" smtClean="0">
                  <a:sym typeface="Wingdings" panose="05000000000000000000" pitchFamily="2" charset="2"/>
                </a:rPr>
                <a:t> + </a:t>
              </a:r>
              <a:r>
                <a:rPr kumimoji="1" lang="en-US" altLang="ja-JP" sz="2000" b="1" dirty="0" smtClean="0">
                  <a:solidFill>
                    <a:srgbClr val="FF0000"/>
                  </a:solidFill>
                  <a:sym typeface="Wingdings" panose="05000000000000000000" pitchFamily="2" charset="2"/>
                </a:rPr>
                <a:t>n</a:t>
              </a:r>
              <a:r>
                <a:rPr kumimoji="1" lang="en-US" altLang="ja-JP" sz="2000" dirty="0" smtClean="0">
                  <a:sym typeface="Wingdings" panose="05000000000000000000" pitchFamily="2" charset="2"/>
                </a:rPr>
                <a:t> + </a:t>
              </a:r>
              <a:r>
                <a:rPr kumimoji="1" lang="en-US" altLang="ja-JP" sz="2000" dirty="0" err="1" smtClean="0">
                  <a:sym typeface="Wingdings" panose="05000000000000000000" pitchFamily="2" charset="2"/>
                </a:rPr>
                <a:t>p</a:t>
              </a:r>
              <a:r>
                <a:rPr kumimoji="1" lang="en-US" altLang="ja-JP" sz="2000" baseline="-25000" dirty="0" err="1" smtClean="0">
                  <a:sym typeface="Wingdings" panose="05000000000000000000" pitchFamily="2" charset="2"/>
                </a:rPr>
                <a:t>s</a:t>
              </a:r>
              <a:r>
                <a:rPr kumimoji="1" lang="en-US" altLang="ja-JP" sz="2000" dirty="0" smtClean="0">
                  <a:sym typeface="Wingdings" panose="05000000000000000000" pitchFamily="2" charset="2"/>
                </a:rPr>
                <a:t> + </a:t>
              </a:r>
              <a:r>
                <a:rPr kumimoji="1" lang="en-US" altLang="ja-JP" sz="2000" dirty="0" err="1" smtClean="0">
                  <a:sym typeface="Wingdings" panose="05000000000000000000" pitchFamily="2" charset="2"/>
                </a:rPr>
                <a:t>p</a:t>
              </a:r>
              <a:r>
                <a:rPr kumimoji="1" lang="en-US" altLang="ja-JP" sz="2000" baseline="-25000" dirty="0" err="1" smtClean="0">
                  <a:sym typeface="Wingdings" panose="05000000000000000000" pitchFamily="2" charset="2"/>
                </a:rPr>
                <a:t>s</a:t>
              </a:r>
              <a:endParaRPr kumimoji="1" lang="en-US" altLang="ja-JP" sz="2000" baseline="-25000" dirty="0" smtClean="0">
                <a:sym typeface="Wingdings" panose="05000000000000000000" pitchFamily="2" charset="2"/>
              </a:endParaRPr>
            </a:p>
            <a:p>
              <a:r>
                <a:rPr kumimoji="1" lang="en-US" altLang="ja-JP" sz="2000" b="1" dirty="0" smtClean="0">
                  <a:solidFill>
                    <a:srgbClr val="0070C0"/>
                  </a:solidFill>
                  <a:sym typeface="Wingdings" panose="05000000000000000000" pitchFamily="2" charset="2"/>
                </a:rPr>
                <a:t>d</a:t>
              </a:r>
              <a:r>
                <a:rPr kumimoji="1" lang="en-US" altLang="ja-JP" sz="2000" b="1" dirty="0" smtClean="0">
                  <a:solidFill>
                    <a:srgbClr val="0070C0"/>
                  </a:solidFill>
                  <a:latin typeface="Symbol" panose="05050102010706020507" pitchFamily="18" charset="2"/>
                  <a:sym typeface="Wingdings" panose="05000000000000000000" pitchFamily="2" charset="2"/>
                </a:rPr>
                <a:t>s</a:t>
              </a:r>
              <a:r>
                <a:rPr kumimoji="1" lang="en-US" altLang="ja-JP" sz="2000" b="1" dirty="0" smtClean="0">
                  <a:solidFill>
                    <a:srgbClr val="0070C0"/>
                  </a:solidFill>
                  <a:sym typeface="Wingdings" panose="05000000000000000000" pitchFamily="2" charset="2"/>
                </a:rPr>
                <a:t>/</a:t>
              </a:r>
              <a:r>
                <a:rPr kumimoji="1" lang="en-US" altLang="ja-JP" sz="2000" b="1" dirty="0" err="1" smtClean="0">
                  <a:solidFill>
                    <a:srgbClr val="0070C0"/>
                  </a:solidFill>
                  <a:sym typeface="Wingdings" panose="05000000000000000000" pitchFamily="2" charset="2"/>
                </a:rPr>
                <a:t>d</a:t>
              </a:r>
              <a:r>
                <a:rPr kumimoji="1" lang="en-US" altLang="ja-JP" sz="2000" b="1" dirty="0" err="1" smtClean="0">
                  <a:solidFill>
                    <a:srgbClr val="0070C0"/>
                  </a:solidFill>
                  <a:latin typeface="Symbol" panose="05050102010706020507" pitchFamily="18" charset="2"/>
                  <a:sym typeface="Wingdings" panose="05000000000000000000" pitchFamily="2" charset="2"/>
                </a:rPr>
                <a:t>W</a:t>
              </a:r>
              <a:r>
                <a:rPr kumimoji="1" lang="en-US" altLang="ja-JP" sz="2000" b="1" baseline="-25000" dirty="0" err="1" smtClean="0">
                  <a:solidFill>
                    <a:srgbClr val="0070C0"/>
                  </a:solidFill>
                  <a:latin typeface="Symbol" panose="05050102010706020507" pitchFamily="18" charset="2"/>
                  <a:sym typeface="Wingdings" panose="05000000000000000000" pitchFamily="2" charset="2"/>
                </a:rPr>
                <a:t>q</a:t>
              </a:r>
              <a:r>
                <a:rPr kumimoji="1" lang="en-US" altLang="ja-JP" sz="2000" b="1" baseline="-25000" dirty="0" smtClean="0">
                  <a:solidFill>
                    <a:srgbClr val="0070C0"/>
                  </a:solidFill>
                  <a:sym typeface="Wingdings" panose="05000000000000000000" pitchFamily="2" charset="2"/>
                </a:rPr>
                <a:t>=0deg</a:t>
              </a:r>
              <a:r>
                <a:rPr kumimoji="1" lang="en-US" altLang="ja-JP" sz="2000" b="1" dirty="0" smtClean="0">
                  <a:solidFill>
                    <a:srgbClr val="0070C0"/>
                  </a:solidFill>
                  <a:sym typeface="Wingdings" panose="05000000000000000000" pitchFamily="2" charset="2"/>
                </a:rPr>
                <a:t> ~ 6mb/</a:t>
              </a:r>
              <a:r>
                <a:rPr kumimoji="1" lang="en-US" altLang="ja-JP" sz="2000" b="1" dirty="0" err="1" smtClean="0">
                  <a:solidFill>
                    <a:srgbClr val="0070C0"/>
                  </a:solidFill>
                  <a:sym typeface="Wingdings" panose="05000000000000000000" pitchFamily="2" charset="2"/>
                </a:rPr>
                <a:t>sr</a:t>
              </a:r>
              <a:endParaRPr kumimoji="1" lang="en-US" altLang="ja-JP" sz="2000" b="1" dirty="0" smtClean="0">
                <a:solidFill>
                  <a:srgbClr val="0070C0"/>
                </a:solidFill>
              </a:endParaRPr>
            </a:p>
          </p:txBody>
        </p:sp>
        <p:sp>
          <p:nvSpPr>
            <p:cNvPr id="8" name="テキスト ボックス 7"/>
            <p:cNvSpPr txBox="1"/>
            <p:nvPr/>
          </p:nvSpPr>
          <p:spPr>
            <a:xfrm>
              <a:off x="6264188" y="1952836"/>
              <a:ext cx="2613927" cy="1077218"/>
            </a:xfrm>
            <a:prstGeom prst="rect">
              <a:avLst/>
            </a:prstGeom>
            <a:solidFill>
              <a:schemeClr val="bg1"/>
            </a:solidFill>
            <a:ln w="25400">
              <a:noFill/>
            </a:ln>
          </p:spPr>
          <p:txBody>
            <a:bodyPr wrap="square" rtlCol="0">
              <a:spAutoFit/>
            </a:bodyPr>
            <a:lstStyle/>
            <a:p>
              <a:pPr marL="173038"/>
              <a:r>
                <a:rPr kumimoji="1" lang="en-US" altLang="ja-JP" sz="2400" b="1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Charge-Exchange</a:t>
              </a:r>
              <a:endParaRPr lang="en-US" altLang="ja-JP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r>
                <a:rPr kumimoji="1" lang="en-US" altLang="ja-JP" sz="2000" dirty="0" smtClean="0"/>
                <a:t>K</a:t>
              </a:r>
              <a:r>
                <a:rPr kumimoji="1" lang="en-US" altLang="ja-JP" sz="2000" baseline="30000" dirty="0" smtClean="0"/>
                <a:t>-</a:t>
              </a:r>
              <a:r>
                <a:rPr kumimoji="1" lang="en-US" altLang="ja-JP" sz="2000" dirty="0" smtClean="0"/>
                <a:t> + </a:t>
              </a:r>
              <a:r>
                <a:rPr kumimoji="1" lang="en-US" altLang="ja-JP" sz="2000" baseline="30000" dirty="0" smtClean="0"/>
                <a:t>3</a:t>
              </a:r>
              <a:r>
                <a:rPr kumimoji="1" lang="en-US" altLang="ja-JP" sz="2000" dirty="0" smtClean="0"/>
                <a:t>He </a:t>
              </a:r>
              <a:r>
                <a:rPr kumimoji="1" lang="en-US" altLang="ja-JP" sz="2000" dirty="0" smtClean="0">
                  <a:sym typeface="Wingdings" panose="05000000000000000000" pitchFamily="2" charset="2"/>
                </a:rPr>
                <a:t> K</a:t>
              </a:r>
              <a:r>
                <a:rPr kumimoji="1" lang="en-US" altLang="ja-JP" sz="2000" baseline="30000" dirty="0" smtClean="0">
                  <a:sym typeface="Wingdings" panose="05000000000000000000" pitchFamily="2" charset="2"/>
                </a:rPr>
                <a:t>0</a:t>
              </a:r>
              <a:r>
                <a:rPr kumimoji="1" lang="en-US" altLang="ja-JP" sz="2000" dirty="0" smtClean="0">
                  <a:sym typeface="Wingdings" panose="05000000000000000000" pitchFamily="2" charset="2"/>
                </a:rPr>
                <a:t> + </a:t>
              </a:r>
              <a:r>
                <a:rPr kumimoji="1" lang="en-US" altLang="ja-JP" sz="2000" b="1" dirty="0" smtClean="0">
                  <a:solidFill>
                    <a:srgbClr val="FF0000"/>
                  </a:solidFill>
                  <a:sym typeface="Wingdings" panose="05000000000000000000" pitchFamily="2" charset="2"/>
                </a:rPr>
                <a:t>n</a:t>
              </a:r>
              <a:r>
                <a:rPr kumimoji="1" lang="en-US" altLang="ja-JP" sz="2000" dirty="0" smtClean="0">
                  <a:sym typeface="Wingdings" panose="05000000000000000000" pitchFamily="2" charset="2"/>
                </a:rPr>
                <a:t> + d</a:t>
              </a:r>
              <a:r>
                <a:rPr kumimoji="1" lang="en-US" altLang="ja-JP" sz="2000" baseline="-25000" dirty="0" smtClean="0">
                  <a:sym typeface="Wingdings" panose="05000000000000000000" pitchFamily="2" charset="2"/>
                </a:rPr>
                <a:t>s</a:t>
              </a:r>
            </a:p>
            <a:p>
              <a:r>
                <a:rPr lang="en-US" altLang="ja-JP" sz="2000" b="1" dirty="0" smtClean="0">
                  <a:solidFill>
                    <a:srgbClr val="0070C0"/>
                  </a:solidFill>
                  <a:sym typeface="Wingdings" panose="05000000000000000000" pitchFamily="2" charset="2"/>
                </a:rPr>
                <a:t>d</a:t>
              </a:r>
              <a:r>
                <a:rPr kumimoji="1" lang="en-US" altLang="ja-JP" sz="2000" b="1" dirty="0" smtClean="0">
                  <a:solidFill>
                    <a:srgbClr val="0070C0"/>
                  </a:solidFill>
                  <a:latin typeface="Symbol" panose="05050102010706020507" pitchFamily="18" charset="2"/>
                  <a:sym typeface="Wingdings" panose="05000000000000000000" pitchFamily="2" charset="2"/>
                </a:rPr>
                <a:t>s</a:t>
              </a:r>
              <a:r>
                <a:rPr kumimoji="1" lang="en-US" altLang="ja-JP" sz="2000" b="1" dirty="0" smtClean="0">
                  <a:solidFill>
                    <a:srgbClr val="0070C0"/>
                  </a:solidFill>
                  <a:sym typeface="Wingdings" panose="05000000000000000000" pitchFamily="2" charset="2"/>
                </a:rPr>
                <a:t>/</a:t>
              </a:r>
              <a:r>
                <a:rPr kumimoji="1" lang="en-US" altLang="ja-JP" sz="2000" b="1" dirty="0" err="1" smtClean="0">
                  <a:solidFill>
                    <a:srgbClr val="0070C0"/>
                  </a:solidFill>
                  <a:sym typeface="Wingdings" panose="05000000000000000000" pitchFamily="2" charset="2"/>
                </a:rPr>
                <a:t>d</a:t>
              </a:r>
              <a:r>
                <a:rPr kumimoji="1" lang="en-US" altLang="ja-JP" sz="2000" b="1" dirty="0" err="1" smtClean="0">
                  <a:solidFill>
                    <a:srgbClr val="0070C0"/>
                  </a:solidFill>
                  <a:latin typeface="Symbol" panose="05050102010706020507" pitchFamily="18" charset="2"/>
                  <a:sym typeface="Wingdings" panose="05000000000000000000" pitchFamily="2" charset="2"/>
                </a:rPr>
                <a:t>W</a:t>
              </a:r>
              <a:r>
                <a:rPr kumimoji="1" lang="en-US" altLang="ja-JP" sz="2000" b="1" baseline="-25000" dirty="0" err="1" smtClean="0">
                  <a:solidFill>
                    <a:srgbClr val="0070C0"/>
                  </a:solidFill>
                  <a:latin typeface="Symbol" panose="05050102010706020507" pitchFamily="18" charset="2"/>
                  <a:sym typeface="Wingdings" panose="05000000000000000000" pitchFamily="2" charset="2"/>
                </a:rPr>
                <a:t>q</a:t>
              </a:r>
              <a:r>
                <a:rPr kumimoji="1" lang="en-US" altLang="ja-JP" sz="2000" b="1" baseline="-25000" dirty="0" smtClean="0">
                  <a:solidFill>
                    <a:srgbClr val="0070C0"/>
                  </a:solidFill>
                  <a:sym typeface="Wingdings" panose="05000000000000000000" pitchFamily="2" charset="2"/>
                </a:rPr>
                <a:t>=0deg</a:t>
              </a:r>
              <a:r>
                <a:rPr kumimoji="1" lang="en-US" altLang="ja-JP" sz="2000" b="1" dirty="0" smtClean="0">
                  <a:solidFill>
                    <a:srgbClr val="0070C0"/>
                  </a:solidFill>
                  <a:sym typeface="Wingdings" panose="05000000000000000000" pitchFamily="2" charset="2"/>
                </a:rPr>
                <a:t> ~ 11mb/</a:t>
              </a:r>
              <a:r>
                <a:rPr kumimoji="1" lang="en-US" altLang="ja-JP" sz="2000" b="1" dirty="0" err="1" smtClean="0">
                  <a:solidFill>
                    <a:srgbClr val="0070C0"/>
                  </a:solidFill>
                  <a:sym typeface="Wingdings" panose="05000000000000000000" pitchFamily="2" charset="2"/>
                </a:rPr>
                <a:t>sr</a:t>
              </a:r>
              <a:endParaRPr kumimoji="1" lang="en-US" altLang="ja-JP" sz="2000" b="1" dirty="0" smtClean="0">
                <a:solidFill>
                  <a:srgbClr val="0070C0"/>
                </a:solidFill>
              </a:endParaRPr>
            </a:p>
          </p:txBody>
        </p:sp>
        <p:sp>
          <p:nvSpPr>
            <p:cNvPr id="21" name="角丸四角形 20"/>
            <p:cNvSpPr/>
            <p:nvPr/>
          </p:nvSpPr>
          <p:spPr>
            <a:xfrm>
              <a:off x="6238232" y="944725"/>
              <a:ext cx="2798264" cy="2085330"/>
            </a:xfrm>
            <a:prstGeom prst="roundRect">
              <a:avLst>
                <a:gd name="adj" fmla="val 9582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cxnSp>
        <p:nvCxnSpPr>
          <p:cNvPr id="23" name="直線矢印コネクタ 22"/>
          <p:cNvCxnSpPr>
            <a:stCxn id="21" idx="1"/>
          </p:cNvCxnSpPr>
          <p:nvPr/>
        </p:nvCxnSpPr>
        <p:spPr>
          <a:xfrm flipH="1" flipV="1">
            <a:off x="3923928" y="2924945"/>
            <a:ext cx="2160240" cy="1318501"/>
          </a:xfrm>
          <a:prstGeom prst="straightConnector1">
            <a:avLst/>
          </a:prstGeom>
          <a:ln w="635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矢印コネクタ 16"/>
          <p:cNvCxnSpPr/>
          <p:nvPr/>
        </p:nvCxnSpPr>
        <p:spPr>
          <a:xfrm>
            <a:off x="2876591" y="3211368"/>
            <a:ext cx="445123" cy="183861"/>
          </a:xfrm>
          <a:prstGeom prst="straightConnector1">
            <a:avLst/>
          </a:prstGeom>
          <a:ln w="635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テキスト ボックス 14"/>
          <p:cNvSpPr txBox="1"/>
          <p:nvPr/>
        </p:nvSpPr>
        <p:spPr>
          <a:xfrm>
            <a:off x="2341925" y="1376772"/>
            <a:ext cx="10693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DATA</a:t>
            </a:r>
            <a:endParaRPr kumimoji="1" lang="ja-JP" alt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2647492" y="3897052"/>
            <a:ext cx="7617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MC</a:t>
            </a:r>
            <a:endParaRPr kumimoji="1" lang="ja-JP" alt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7" t="3515" b="8392"/>
          <a:stretch/>
        </p:blipFill>
        <p:spPr bwMode="auto">
          <a:xfrm>
            <a:off x="5040052" y="872716"/>
            <a:ext cx="4032448" cy="182270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0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399276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/>
              <a:t>Semi-Inclusive </a:t>
            </a:r>
            <a:r>
              <a:rPr lang="en-US" altLang="ja-JP" b="1" baseline="30000" dirty="0" smtClean="0"/>
              <a:t>3</a:t>
            </a:r>
            <a:r>
              <a:rPr lang="en-US" altLang="ja-JP" b="1" dirty="0" smtClean="0"/>
              <a:t>He(K</a:t>
            </a:r>
            <a:r>
              <a:rPr lang="en-US" altLang="ja-JP" b="1" baseline="30000" dirty="0" smtClean="0"/>
              <a:t>-</a:t>
            </a:r>
            <a:r>
              <a:rPr lang="en-US" altLang="ja-JP" b="1" dirty="0"/>
              <a:t>,n)X</a:t>
            </a:r>
            <a:endParaRPr kumimoji="1" lang="ja-JP" altLang="en-US" b="1" dirty="0"/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5112060" y="6552056"/>
            <a:ext cx="40609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altLang="ja-JP" b="1" dirty="0" smtClean="0"/>
              <a:t>T. Hashimoto </a:t>
            </a:r>
            <a:r>
              <a:rPr lang="da-DK" altLang="ja-JP" b="1" dirty="0"/>
              <a:t>et al., PTEP (</a:t>
            </a:r>
            <a:r>
              <a:rPr lang="da-DK" altLang="ja-JP" b="1" dirty="0" smtClean="0"/>
              <a:t>2015) 061D01.</a:t>
            </a:r>
            <a:endParaRPr lang="da-DK" altLang="ja-JP" b="1" dirty="0"/>
          </a:p>
        </p:txBody>
      </p:sp>
    </p:spTree>
    <p:extLst>
      <p:ext uri="{BB962C8B-B14F-4D97-AF65-F5344CB8AC3E}">
        <p14:creationId xmlns:p14="http://schemas.microsoft.com/office/powerpoint/2010/main" val="1719605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768705"/>
            <a:ext cx="8928484" cy="5937360"/>
          </a:xfrm>
          <a:prstGeom prst="rect">
            <a:avLst/>
          </a:prstGeom>
        </p:spPr>
      </p:pic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48</a:t>
            </a:fld>
            <a:endParaRPr kumimoji="1" lang="ja-JP" altLang="en-US"/>
          </a:p>
        </p:txBody>
      </p:sp>
      <p:sp>
        <p:nvSpPr>
          <p:cNvPr id="5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399276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/>
              <a:t>Semi-Inclusive </a:t>
            </a:r>
            <a:r>
              <a:rPr lang="en-US" altLang="ja-JP" b="1" baseline="30000" dirty="0" smtClean="0"/>
              <a:t>3</a:t>
            </a:r>
            <a:r>
              <a:rPr lang="en-US" altLang="ja-JP" b="1" dirty="0" smtClean="0"/>
              <a:t>He(K</a:t>
            </a:r>
            <a:r>
              <a:rPr lang="en-US" altLang="ja-JP" b="1" baseline="30000" dirty="0" smtClean="0"/>
              <a:t>-</a:t>
            </a:r>
            <a:r>
              <a:rPr lang="en-US" altLang="ja-JP" b="1" dirty="0"/>
              <a:t>,n)X</a:t>
            </a:r>
            <a:endParaRPr kumimoji="1" lang="ja-JP" altLang="en-US" b="1" dirty="0"/>
          </a:p>
        </p:txBody>
      </p:sp>
      <p:sp>
        <p:nvSpPr>
          <p:cNvPr id="17" name="下矢印 16"/>
          <p:cNvSpPr/>
          <p:nvPr/>
        </p:nvSpPr>
        <p:spPr>
          <a:xfrm>
            <a:off x="6048164" y="4776000"/>
            <a:ext cx="396044" cy="4892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5439743" y="4185084"/>
            <a:ext cx="15445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600" b="1" dirty="0" smtClean="0">
                <a:solidFill>
                  <a:srgbClr val="0070C0"/>
                </a:solidFill>
              </a:rPr>
              <a:t>FINUDA/DISTO/</a:t>
            </a:r>
          </a:p>
          <a:p>
            <a:pPr algn="ctr"/>
            <a:r>
              <a:rPr kumimoji="1" lang="en-US" altLang="ja-JP" sz="1600" b="1" dirty="0" smtClean="0">
                <a:solidFill>
                  <a:srgbClr val="0070C0"/>
                </a:solidFill>
              </a:rPr>
              <a:t>E27</a:t>
            </a:r>
            <a:endParaRPr kumimoji="1" lang="ja-JP" altLang="en-US" sz="1600" b="1" dirty="0">
              <a:solidFill>
                <a:srgbClr val="0070C0"/>
              </a:solidFill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3959932" y="3868011"/>
            <a:ext cx="3022559" cy="38908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>
              <a:lnSpc>
                <a:spcPts val="2080"/>
              </a:lnSpc>
            </a:pPr>
            <a:r>
              <a:rPr kumimoji="1" lang="en-US" altLang="ja-JP" sz="28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bump structure</a:t>
            </a:r>
            <a:endParaRPr kumimoji="1" lang="ja-JP" altLang="en-US" sz="2800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00" y="971166"/>
            <a:ext cx="4816395" cy="5806206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0" name="テキスト ボックス 9"/>
          <p:cNvSpPr txBox="1"/>
          <p:nvPr/>
        </p:nvSpPr>
        <p:spPr>
          <a:xfrm>
            <a:off x="5112060" y="6552056"/>
            <a:ext cx="40609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altLang="ja-JP" b="1" dirty="0" smtClean="0"/>
              <a:t>T. Hashimoto </a:t>
            </a:r>
            <a:r>
              <a:rPr lang="da-DK" altLang="ja-JP" b="1" dirty="0"/>
              <a:t>et al., PTEP (</a:t>
            </a:r>
            <a:r>
              <a:rPr lang="da-DK" altLang="ja-JP" b="1" dirty="0" smtClean="0"/>
              <a:t>2015) 061D01.</a:t>
            </a:r>
            <a:endParaRPr lang="da-DK" altLang="ja-JP" b="1" dirty="0"/>
          </a:p>
        </p:txBody>
      </p:sp>
    </p:spTree>
    <p:extLst>
      <p:ext uri="{BB962C8B-B14F-4D97-AF65-F5344CB8AC3E}">
        <p14:creationId xmlns:p14="http://schemas.microsoft.com/office/powerpoint/2010/main" val="971560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199" y="44624"/>
            <a:ext cx="8229600" cy="756374"/>
          </a:xfrm>
          <a:ln>
            <a:solidFill>
              <a:schemeClr val="accent1">
                <a:shade val="50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Assuming a </a:t>
            </a:r>
            <a:r>
              <a:rPr lang="en-US" altLang="ja-JP" b="1" dirty="0" err="1" smtClean="0"/>
              <a:t>Breit</a:t>
            </a:r>
            <a:r>
              <a:rPr lang="en-US" altLang="ja-JP" b="1" dirty="0" smtClean="0"/>
              <a:t>-Wigner</a:t>
            </a:r>
            <a:endParaRPr kumimoji="1" lang="ja-JP" altLang="en-US" b="1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276A-4F26-4F5F-9034-CF61C4F85C68}" type="slidenum">
              <a:rPr kumimoji="1" lang="ja-JP" altLang="en-US" smtClean="0"/>
              <a:t>49</a:t>
            </a:fld>
            <a:endParaRPr kumimoji="1" lang="ja-JP" altLang="en-US"/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87460"/>
            <a:ext cx="8777527" cy="756084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9592" y="2348880"/>
            <a:ext cx="7380820" cy="3018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テキスト ボックス 13"/>
          <p:cNvSpPr txBox="1"/>
          <p:nvPr/>
        </p:nvSpPr>
        <p:spPr>
          <a:xfrm>
            <a:off x="1511660" y="5464385"/>
            <a:ext cx="6059416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/>
              <a:t>B.E = 15</a:t>
            </a:r>
            <a:r>
              <a:rPr kumimoji="1" lang="en-US" altLang="ja-JP" sz="2800" b="1" baseline="30000" dirty="0" smtClean="0"/>
              <a:t>+6</a:t>
            </a:r>
            <a:r>
              <a:rPr kumimoji="1" lang="en-US" altLang="ja-JP" sz="2800" b="1" baseline="-25000" dirty="0" smtClean="0"/>
              <a:t>-8</a:t>
            </a:r>
            <a:r>
              <a:rPr kumimoji="1" lang="en-US" altLang="ja-JP" sz="2800" b="1" dirty="0" smtClean="0"/>
              <a:t>     (stat.) ± 12(syst.) MeV/c</a:t>
            </a:r>
            <a:r>
              <a:rPr kumimoji="1" lang="en-US" altLang="ja-JP" sz="2800" b="1" baseline="30000" dirty="0" smtClean="0"/>
              <a:t>2</a:t>
            </a:r>
          </a:p>
          <a:p>
            <a:pPr marL="457200" indent="-457200">
              <a:buFont typeface="Symbol"/>
              <a:buChar char="G"/>
            </a:pPr>
            <a:r>
              <a:rPr lang="en-US" altLang="ja-JP" sz="2800" b="1" dirty="0" smtClean="0"/>
              <a:t> = 110</a:t>
            </a:r>
            <a:r>
              <a:rPr lang="en-US" altLang="ja-JP" sz="2800" b="1" baseline="30000" dirty="0" smtClean="0"/>
              <a:t>+19</a:t>
            </a:r>
            <a:r>
              <a:rPr lang="en-US" altLang="ja-JP" sz="2800" b="1" baseline="-25000" dirty="0" smtClean="0"/>
              <a:t>-17</a:t>
            </a:r>
            <a:r>
              <a:rPr lang="en-US" altLang="ja-JP" sz="2800" b="1" dirty="0" smtClean="0"/>
              <a:t>(stat.) ± 27(syst.) MeV/c</a:t>
            </a:r>
            <a:r>
              <a:rPr lang="en-US" altLang="ja-JP" sz="2800" b="1" baseline="30000" dirty="0" smtClean="0"/>
              <a:t>2</a:t>
            </a:r>
          </a:p>
          <a:p>
            <a:r>
              <a:rPr kumimoji="1" lang="en-US" altLang="ja-JP" sz="2800" b="1" dirty="0" smtClean="0"/>
              <a:t>Q   = 400</a:t>
            </a:r>
            <a:r>
              <a:rPr kumimoji="1" lang="en-US" altLang="ja-JP" sz="2800" b="1" baseline="30000" dirty="0" smtClean="0"/>
              <a:t>+60</a:t>
            </a:r>
            <a:r>
              <a:rPr kumimoji="1" lang="en-US" altLang="ja-JP" sz="2800" b="1" baseline="-25000" dirty="0" smtClean="0"/>
              <a:t>-40</a:t>
            </a:r>
            <a:r>
              <a:rPr kumimoji="1" lang="en-US" altLang="ja-JP" sz="2800" b="1" dirty="0" smtClean="0"/>
              <a:t> MeV/c</a:t>
            </a:r>
            <a:endParaRPr kumimoji="1" lang="ja-JP" altLang="en-US" sz="2800" b="1" dirty="0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1691680" y="1907540"/>
            <a:ext cx="13324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phase space</a:t>
            </a:r>
            <a:endParaRPr kumimoji="1" lang="ja-JP" altLang="en-US" dirty="0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4012981" y="1907540"/>
            <a:ext cx="13871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err="1" smtClean="0"/>
              <a:t>Breit</a:t>
            </a:r>
            <a:r>
              <a:rPr kumimoji="1" lang="en-US" altLang="ja-JP" dirty="0" smtClean="0"/>
              <a:t>-Wigner</a:t>
            </a:r>
            <a:endParaRPr kumimoji="1" lang="ja-JP" altLang="en-US" dirty="0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7164288" y="1898248"/>
            <a:ext cx="12406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form factor</a:t>
            </a:r>
            <a:endParaRPr kumimoji="1" lang="ja-JP" altLang="en-US" dirty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5652120" y="800708"/>
            <a:ext cx="34778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altLang="ja-JP" b="1" dirty="0" smtClean="0"/>
              <a:t>Y</a:t>
            </a:r>
            <a:r>
              <a:rPr lang="da-DK" altLang="ja-JP" b="1" dirty="0"/>
              <a:t>. </a:t>
            </a:r>
            <a:r>
              <a:rPr lang="da-DK" altLang="ja-JP" b="1" dirty="0" smtClean="0"/>
              <a:t>Sada et </a:t>
            </a:r>
            <a:r>
              <a:rPr lang="da-DK" altLang="ja-JP" b="1" dirty="0"/>
              <a:t>al., PTEP (</a:t>
            </a:r>
            <a:r>
              <a:rPr lang="da-DK" altLang="ja-JP" b="1" dirty="0" smtClean="0"/>
              <a:t>2016) 051D01</a:t>
            </a:r>
            <a:r>
              <a:rPr lang="da-DK" altLang="ja-JP" b="1" dirty="0"/>
              <a:t>.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9533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3988" y="908720"/>
            <a:ext cx="4605895" cy="2871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/>
              <a:t>Experimental Setup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50</a:t>
            </a:fld>
            <a:endParaRPr kumimoji="1" lang="ja-JP" altLang="en-US"/>
          </a:p>
        </p:txBody>
      </p:sp>
      <p:sp>
        <p:nvSpPr>
          <p:cNvPr id="6" name="コンテンツ プレースホルダー 2"/>
          <p:cNvSpPr>
            <a:spLocks noGrp="1"/>
          </p:cNvSpPr>
          <p:nvPr>
            <p:ph idx="1"/>
          </p:nvPr>
        </p:nvSpPr>
        <p:spPr>
          <a:xfrm>
            <a:off x="71500" y="1016732"/>
            <a:ext cx="4428492" cy="5697253"/>
          </a:xfrm>
        </p:spPr>
        <p:txBody>
          <a:bodyPr>
            <a:normAutofit fontScale="77500" lnSpcReduction="20000"/>
          </a:bodyPr>
          <a:lstStyle/>
          <a:p>
            <a:r>
              <a:rPr kumimoji="1" lang="en-US" altLang="ja-JP" b="1" dirty="0" smtClean="0"/>
              <a:t>Beamline spectrometer</a:t>
            </a:r>
          </a:p>
          <a:p>
            <a:pPr lvl="1"/>
            <a:r>
              <a:rPr lang="en-US" altLang="ja-JP" dirty="0" smtClean="0"/>
              <a:t>1.0 GeV/c K</a:t>
            </a:r>
            <a:r>
              <a:rPr lang="en-US" altLang="ja-JP" baseline="30000" dirty="0" smtClean="0"/>
              <a:t>-</a:t>
            </a:r>
          </a:p>
          <a:p>
            <a:pPr lvl="1"/>
            <a:r>
              <a:rPr kumimoji="1" lang="en-US" altLang="ja-JP" dirty="0" err="1" smtClean="0">
                <a:latin typeface="Symbol" panose="05050102010706020507" pitchFamily="18" charset="2"/>
                <a:ea typeface="Segoe UI" panose="020B0502040204020203" pitchFamily="34" charset="0"/>
                <a:cs typeface="Segoe UI" panose="020B0502040204020203" pitchFamily="34" charset="0"/>
              </a:rPr>
              <a:t>D</a:t>
            </a:r>
            <a:r>
              <a:rPr kumimoji="1" lang="en-US" altLang="ja-JP" dirty="0" err="1" smtClean="0"/>
              <a:t>p</a:t>
            </a:r>
            <a:r>
              <a:rPr kumimoji="1" lang="en-US" altLang="ja-JP" dirty="0" smtClean="0"/>
              <a:t>/p: 0.2%</a:t>
            </a:r>
          </a:p>
          <a:p>
            <a:pPr lvl="1"/>
            <a:endParaRPr kumimoji="1" lang="en-US" altLang="ja-JP" dirty="0"/>
          </a:p>
          <a:p>
            <a:r>
              <a:rPr lang="en-US" altLang="ja-JP" b="1" dirty="0" smtClean="0"/>
              <a:t>Target System</a:t>
            </a:r>
          </a:p>
          <a:p>
            <a:pPr lvl="1"/>
            <a:r>
              <a:rPr lang="en-US" altLang="ja-JP" dirty="0"/>
              <a:t>~</a:t>
            </a:r>
            <a:r>
              <a:rPr lang="en-US" altLang="ja-JP" dirty="0" smtClean="0"/>
              <a:t>0.5l Liquid 3He @ 1.4K</a:t>
            </a:r>
          </a:p>
          <a:p>
            <a:pPr lvl="2"/>
            <a:r>
              <a:rPr lang="en-US" altLang="ja-JP" dirty="0" smtClean="0">
                <a:latin typeface="Symbol" panose="05050102010706020507" pitchFamily="18" charset="2"/>
              </a:rPr>
              <a:t>r</a:t>
            </a:r>
            <a:r>
              <a:rPr lang="en-US" altLang="ja-JP" dirty="0" smtClean="0"/>
              <a:t> = 0.081 g/cm</a:t>
            </a:r>
            <a:r>
              <a:rPr lang="en-US" altLang="ja-JP" baseline="30000" dirty="0" smtClean="0"/>
              <a:t>3</a:t>
            </a:r>
            <a:endParaRPr lang="en-US" altLang="ja-JP" baseline="30000" dirty="0"/>
          </a:p>
          <a:p>
            <a:endParaRPr lang="en-US" altLang="ja-JP" b="1" dirty="0" smtClean="0"/>
          </a:p>
          <a:p>
            <a:r>
              <a:rPr lang="en-US" altLang="ja-JP" b="1" dirty="0" smtClean="0"/>
              <a:t>Cylindrical </a:t>
            </a:r>
            <a:r>
              <a:rPr lang="en-US" altLang="ja-JP" b="1" dirty="0"/>
              <a:t>Detector System</a:t>
            </a:r>
          </a:p>
          <a:p>
            <a:pPr lvl="1"/>
            <a:r>
              <a:rPr lang="en-US" altLang="ja-JP" dirty="0"/>
              <a:t>Acceptance: </a:t>
            </a:r>
            <a:r>
              <a:rPr lang="en-US" altLang="ja-JP" dirty="0" smtClean="0"/>
              <a:t>54&lt;</a:t>
            </a:r>
            <a:r>
              <a:rPr lang="en-US" altLang="ja-JP" dirty="0" smtClean="0">
                <a:latin typeface="Symbol" panose="05050102010706020507" pitchFamily="18" charset="2"/>
              </a:rPr>
              <a:t>q</a:t>
            </a:r>
            <a:r>
              <a:rPr lang="en-US" altLang="ja-JP" dirty="0" smtClean="0"/>
              <a:t>&lt;126 deg.</a:t>
            </a:r>
          </a:p>
          <a:p>
            <a:pPr lvl="2"/>
            <a:r>
              <a:rPr lang="en-US" altLang="ja-JP" dirty="0" smtClean="0"/>
              <a:t>59% of 4</a:t>
            </a:r>
            <a:r>
              <a:rPr lang="en-US" altLang="ja-JP" dirty="0" smtClean="0">
                <a:latin typeface="Symbol" panose="05050102010706020507" pitchFamily="18" charset="2"/>
              </a:rPr>
              <a:t>p</a:t>
            </a:r>
            <a:endParaRPr lang="en-US" altLang="ja-JP" dirty="0">
              <a:latin typeface="Symbol" panose="05050102010706020507" pitchFamily="18" charset="2"/>
            </a:endParaRPr>
          </a:p>
          <a:p>
            <a:pPr lvl="1"/>
            <a:r>
              <a:rPr lang="en-US" altLang="ja-JP" dirty="0" err="1">
                <a:latin typeface="Symbol" panose="05050102010706020507" pitchFamily="18" charset="2"/>
                <a:ea typeface="Segoe UI" panose="020B0502040204020203" pitchFamily="34" charset="0"/>
                <a:cs typeface="Segoe UI" panose="020B0502040204020203" pitchFamily="34" charset="0"/>
              </a:rPr>
              <a:t>D</a:t>
            </a:r>
            <a:r>
              <a:rPr lang="en-US" altLang="ja-JP" dirty="0" err="1">
                <a:ea typeface="Segoe UI" panose="020B0502040204020203" pitchFamily="34" charset="0"/>
                <a:cs typeface="Segoe UI" panose="020B0502040204020203" pitchFamily="34" charset="0"/>
              </a:rPr>
              <a:t>p</a:t>
            </a:r>
            <a:r>
              <a:rPr lang="en-US" altLang="ja-JP" baseline="-25000" dirty="0" err="1">
                <a:ea typeface="Segoe UI" panose="020B0502040204020203" pitchFamily="34" charset="0"/>
                <a:cs typeface="Segoe UI" panose="020B0502040204020203" pitchFamily="34" charset="0"/>
              </a:rPr>
              <a:t>t</a:t>
            </a:r>
            <a:r>
              <a:rPr lang="en-US" altLang="ja-JP" dirty="0">
                <a:ea typeface="Segoe UI" panose="020B0502040204020203" pitchFamily="34" charset="0"/>
                <a:cs typeface="Segoe UI" panose="020B0502040204020203" pitchFamily="34" charset="0"/>
              </a:rPr>
              <a:t>/</a:t>
            </a:r>
            <a:r>
              <a:rPr lang="en-US" altLang="ja-JP" dirty="0" err="1">
                <a:ea typeface="Segoe UI" panose="020B0502040204020203" pitchFamily="34" charset="0"/>
                <a:cs typeface="Segoe UI" panose="020B0502040204020203" pitchFamily="34" charset="0"/>
              </a:rPr>
              <a:t>p</a:t>
            </a:r>
            <a:r>
              <a:rPr lang="en-US" altLang="ja-JP" baseline="-25000" dirty="0" err="1">
                <a:ea typeface="Segoe UI" panose="020B0502040204020203" pitchFamily="34" charset="0"/>
                <a:cs typeface="Segoe UI" panose="020B0502040204020203" pitchFamily="34" charset="0"/>
              </a:rPr>
              <a:t>t</a:t>
            </a:r>
            <a:r>
              <a:rPr lang="en-US" altLang="ja-JP" dirty="0">
                <a:ea typeface="Segoe UI" panose="020B0502040204020203" pitchFamily="34" charset="0"/>
                <a:cs typeface="Segoe UI" panose="020B0502040204020203" pitchFamily="34" charset="0"/>
              </a:rPr>
              <a:t>: 5.3% </a:t>
            </a:r>
            <a:r>
              <a:rPr lang="en-US" altLang="ja-JP" dirty="0" err="1">
                <a:ea typeface="Segoe UI" panose="020B0502040204020203" pitchFamily="34" charset="0"/>
                <a:cs typeface="Segoe UI" panose="020B0502040204020203" pitchFamily="34" charset="0"/>
              </a:rPr>
              <a:t>p</a:t>
            </a:r>
            <a:r>
              <a:rPr lang="en-US" altLang="ja-JP" baseline="-25000" dirty="0" err="1">
                <a:ea typeface="Segoe UI" panose="020B0502040204020203" pitchFamily="34" charset="0"/>
                <a:cs typeface="Segoe UI" panose="020B0502040204020203" pitchFamily="34" charset="0"/>
              </a:rPr>
              <a:t>t</a:t>
            </a:r>
            <a:r>
              <a:rPr lang="en-US" altLang="ja-JP" dirty="0">
                <a:ea typeface="Segoe UI" panose="020B0502040204020203" pitchFamily="34" charset="0"/>
                <a:cs typeface="Segoe UI" panose="020B0502040204020203" pitchFamily="34" charset="0"/>
              </a:rPr>
              <a:t> + 0.5%/</a:t>
            </a:r>
            <a:r>
              <a:rPr lang="en-US" altLang="ja-JP" dirty="0">
                <a:latin typeface="Symbol" panose="05050102010706020507" pitchFamily="18" charset="2"/>
                <a:ea typeface="Segoe UI" panose="020B0502040204020203" pitchFamily="34" charset="0"/>
                <a:cs typeface="Segoe UI" panose="020B0502040204020203" pitchFamily="34" charset="0"/>
              </a:rPr>
              <a:t>b</a:t>
            </a:r>
          </a:p>
          <a:p>
            <a:pPr lvl="1"/>
            <a:endParaRPr lang="en-US" altLang="ja-JP" dirty="0" smtClean="0"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en-US" altLang="ja-JP" b="1" dirty="0"/>
              <a:t>Neutron Counter</a:t>
            </a:r>
          </a:p>
          <a:p>
            <a:pPr lvl="1"/>
            <a:r>
              <a:rPr lang="en-US" altLang="ja-JP" dirty="0"/>
              <a:t>Acceptance: 20 </a:t>
            </a:r>
            <a:r>
              <a:rPr lang="en-US" altLang="ja-JP" dirty="0" err="1"/>
              <a:t>msr</a:t>
            </a:r>
            <a:endParaRPr lang="en-US" altLang="ja-JP" dirty="0"/>
          </a:p>
          <a:p>
            <a:pPr lvl="1"/>
            <a:r>
              <a:rPr lang="en-US" altLang="ja-JP" dirty="0" err="1" smtClean="0">
                <a:latin typeface="Symbol" panose="05050102010706020507" pitchFamily="18" charset="2"/>
                <a:ea typeface="Segoe UI" panose="020B0502040204020203" pitchFamily="34" charset="0"/>
                <a:cs typeface="Segoe UI" panose="020B0502040204020203" pitchFamily="34" charset="0"/>
              </a:rPr>
              <a:t>D</a:t>
            </a:r>
            <a:r>
              <a:rPr lang="en-US" altLang="ja-JP" dirty="0" err="1" smtClean="0">
                <a:ea typeface="Segoe UI" panose="020B0502040204020203" pitchFamily="34" charset="0"/>
                <a:cs typeface="Segoe UI" panose="020B0502040204020203" pitchFamily="34" charset="0"/>
              </a:rPr>
              <a:t>p</a:t>
            </a:r>
            <a:r>
              <a:rPr lang="en-US" altLang="ja-JP" dirty="0" smtClean="0">
                <a:ea typeface="Segoe UI" panose="020B0502040204020203" pitchFamily="34" charset="0"/>
                <a:cs typeface="Segoe UI" panose="020B0502040204020203" pitchFamily="34" charset="0"/>
              </a:rPr>
              <a:t>/p </a:t>
            </a:r>
            <a:r>
              <a:rPr lang="en-US" altLang="ja-JP" dirty="0">
                <a:ea typeface="Segoe UI" panose="020B0502040204020203" pitchFamily="34" charset="0"/>
                <a:cs typeface="Segoe UI" panose="020B0502040204020203" pitchFamily="34" charset="0"/>
              </a:rPr>
              <a:t>for 1.2GeV/c n: </a:t>
            </a:r>
            <a:r>
              <a:rPr lang="en-US" altLang="ja-JP" dirty="0" smtClean="0">
                <a:ea typeface="Segoe UI" panose="020B0502040204020203" pitchFamily="34" charset="0"/>
                <a:cs typeface="Segoe UI" panose="020B0502040204020203" pitchFamily="34" charset="0"/>
              </a:rPr>
              <a:t>0.7%</a:t>
            </a:r>
            <a:endParaRPr lang="en-US" altLang="ja-JP" dirty="0"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lvl="1"/>
            <a:endParaRPr lang="en-US" altLang="ja-JP" dirty="0"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lvl="1"/>
            <a:endParaRPr kumimoji="1" lang="ja-JP" altLang="en-US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8633" y="3933056"/>
            <a:ext cx="4613867" cy="2696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円/楕円 11"/>
          <p:cNvSpPr/>
          <p:nvPr/>
        </p:nvSpPr>
        <p:spPr>
          <a:xfrm>
            <a:off x="7144841" y="2111839"/>
            <a:ext cx="777102" cy="777102"/>
          </a:xfrm>
          <a:prstGeom prst="ellipse">
            <a:avLst/>
          </a:prstGeom>
          <a:noFill/>
          <a:ln w="3810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3" name="直線矢印コネクタ 12"/>
          <p:cNvCxnSpPr/>
          <p:nvPr/>
        </p:nvCxnSpPr>
        <p:spPr>
          <a:xfrm flipH="1">
            <a:off x="6876256" y="2888941"/>
            <a:ext cx="504056" cy="1332147"/>
          </a:xfrm>
          <a:prstGeom prst="straightConnector1">
            <a:avLst/>
          </a:prstGeom>
          <a:ln w="63500">
            <a:solidFill>
              <a:schemeClr val="tx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8083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0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612" y="1979263"/>
            <a:ext cx="6954547" cy="4726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199" y="44624"/>
            <a:ext cx="8229600" cy="756374"/>
          </a:xfrm>
          <a:ln>
            <a:solidFill>
              <a:schemeClr val="accent1">
                <a:shade val="50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A Theoretical Interpretation</a:t>
            </a:r>
            <a:endParaRPr kumimoji="1" lang="ja-JP" altLang="en-US" b="1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276A-4F26-4F5F-9034-CF61C4F85C68}" type="slidenum">
              <a:rPr kumimoji="1" lang="ja-JP" altLang="en-US" smtClean="0"/>
              <a:t>51</a:t>
            </a:fld>
            <a:endParaRPr kumimoji="1" lang="ja-JP" altLang="en-US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1018189" y="1632888"/>
            <a:ext cx="2473691" cy="461665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2400" b="1" dirty="0" err="1" smtClean="0">
                <a:solidFill>
                  <a:srgbClr val="7030A0"/>
                </a:solidFill>
              </a:rPr>
              <a:t>Sekihara</a:t>
            </a:r>
            <a:r>
              <a:rPr kumimoji="1" lang="en-US" altLang="ja-JP" sz="2400" b="1" dirty="0" smtClean="0">
                <a:solidFill>
                  <a:srgbClr val="7030A0"/>
                </a:solidFill>
              </a:rPr>
              <a:t>, Tue. A-1</a:t>
            </a:r>
            <a:endParaRPr kumimoji="1" lang="ja-JP" altLang="en-US" sz="2400" b="1" dirty="0">
              <a:solidFill>
                <a:srgbClr val="7030A0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7107" y="944724"/>
            <a:ext cx="4571838" cy="102700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テキスト ボックス 5"/>
          <p:cNvSpPr txBox="1"/>
          <p:nvPr/>
        </p:nvSpPr>
        <p:spPr>
          <a:xfrm>
            <a:off x="537496" y="1088740"/>
            <a:ext cx="3677866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/>
              <a:t>Chiral unitary approach</a:t>
            </a:r>
            <a:endParaRPr kumimoji="1" lang="ja-JP" altLang="en-US" sz="2800" b="1" dirty="0"/>
          </a:p>
        </p:txBody>
      </p:sp>
      <p:cxnSp>
        <p:nvCxnSpPr>
          <p:cNvPr id="18" name="直線コネクタ 17"/>
          <p:cNvCxnSpPr/>
          <p:nvPr/>
        </p:nvCxnSpPr>
        <p:spPr>
          <a:xfrm flipV="1">
            <a:off x="4463988" y="2160241"/>
            <a:ext cx="0" cy="3780420"/>
          </a:xfrm>
          <a:prstGeom prst="line">
            <a:avLst/>
          </a:prstGeom>
          <a:ln w="254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テキスト ボックス 18"/>
          <p:cNvSpPr txBox="1"/>
          <p:nvPr/>
        </p:nvSpPr>
        <p:spPr>
          <a:xfrm rot="16200000">
            <a:off x="3681781" y="5121776"/>
            <a:ext cx="1141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M[</a:t>
            </a:r>
            <a:r>
              <a:rPr kumimoji="1" lang="en-US" altLang="ja-JP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K+p+p</a:t>
            </a:r>
            <a:r>
              <a:rPr lang="en-US" altLang="ja-JP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]</a:t>
            </a:r>
            <a:endParaRPr kumimoji="1" lang="ja-JP" alt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2641" y="2897257"/>
            <a:ext cx="1363235" cy="1647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テキスト ボックス 23"/>
          <p:cNvSpPr txBox="1"/>
          <p:nvPr/>
        </p:nvSpPr>
        <p:spPr>
          <a:xfrm>
            <a:off x="7702060" y="2232249"/>
            <a:ext cx="154619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i="1" dirty="0" smtClean="0">
                <a:solidFill>
                  <a:srgbClr val="FF0000"/>
                </a:solidFill>
              </a:rPr>
              <a:t>A: Watson app. </a:t>
            </a:r>
          </a:p>
          <a:p>
            <a:r>
              <a:rPr lang="en-US" altLang="ja-JP" sz="1600" b="1" i="1" dirty="0" smtClean="0">
                <a:solidFill>
                  <a:srgbClr val="00B050"/>
                </a:solidFill>
              </a:rPr>
              <a:t>B: </a:t>
            </a:r>
            <a:r>
              <a:rPr lang="en-US" altLang="ja-JP" sz="1600" b="1" i="1" dirty="0" err="1" smtClean="0">
                <a:solidFill>
                  <a:srgbClr val="00B050"/>
                </a:solidFill>
              </a:rPr>
              <a:t>Faddeev</a:t>
            </a:r>
            <a:r>
              <a:rPr lang="en-US" altLang="ja-JP" sz="1600" b="1" i="1" dirty="0" smtClean="0">
                <a:solidFill>
                  <a:srgbClr val="00B050"/>
                </a:solidFill>
              </a:rPr>
              <a:t> app.</a:t>
            </a:r>
            <a:endParaRPr kumimoji="1" lang="ja-JP" altLang="en-US" sz="1600" b="1" i="1" dirty="0">
              <a:solidFill>
                <a:srgbClr val="00B050"/>
              </a:solidFill>
            </a:endParaRPr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2107853" y="2204864"/>
            <a:ext cx="1744067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ja-JP" sz="24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lang="en-US" altLang="ja-JP" sz="2400" b="1" baseline="300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</a:t>
            </a:r>
            <a:r>
              <a:rPr lang="en-US" altLang="ja-JP" sz="24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NN</a:t>
            </a:r>
            <a:r>
              <a:rPr lang="en-US" altLang="ja-JP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ja-JP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state</a:t>
            </a:r>
            <a:endParaRPr lang="en-US" altLang="ja-JP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6696236" y="3276365"/>
            <a:ext cx="2469715" cy="83099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ja-JP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quasi-elastic </a:t>
            </a:r>
            <a:r>
              <a:rPr lang="en-US" altLang="ja-JP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kaon</a:t>
            </a:r>
          </a:p>
          <a:p>
            <a:pPr algn="ctr"/>
            <a:r>
              <a:rPr lang="en-US" altLang="ja-JP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ja-JP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scattering</a:t>
            </a:r>
            <a:endParaRPr kumimoji="1" lang="ja-JP" altLang="en-US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25" name="直線矢印コネクタ 24"/>
          <p:cNvCxnSpPr>
            <a:stCxn id="30" idx="1"/>
          </p:cNvCxnSpPr>
          <p:nvPr/>
        </p:nvCxnSpPr>
        <p:spPr>
          <a:xfrm flipH="1" flipV="1">
            <a:off x="4896036" y="3276365"/>
            <a:ext cx="1800200" cy="415499"/>
          </a:xfrm>
          <a:prstGeom prst="straightConnector1">
            <a:avLst/>
          </a:prstGeom>
          <a:ln w="38100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矢印コネクタ 9"/>
          <p:cNvCxnSpPr/>
          <p:nvPr/>
        </p:nvCxnSpPr>
        <p:spPr>
          <a:xfrm>
            <a:off x="3599892" y="2889032"/>
            <a:ext cx="432048" cy="207313"/>
          </a:xfrm>
          <a:prstGeom prst="straightConnector1">
            <a:avLst/>
          </a:prstGeom>
          <a:ln w="38100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テキスト ボックス 27"/>
          <p:cNvSpPr txBox="1"/>
          <p:nvPr/>
        </p:nvSpPr>
        <p:spPr>
          <a:xfrm>
            <a:off x="2087724" y="2564904"/>
            <a:ext cx="1983428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en-US" altLang="ja-JP" sz="1600" b="1" dirty="0" smtClean="0"/>
              <a:t>B=16MeV, </a:t>
            </a:r>
            <a:r>
              <a:rPr lang="en-US" altLang="ja-JP" sz="1600" b="1" dirty="0" smtClean="0">
                <a:latin typeface="Symbol" panose="05050102010706020507" pitchFamily="18" charset="2"/>
              </a:rPr>
              <a:t>G</a:t>
            </a:r>
            <a:r>
              <a:rPr lang="en-US" altLang="ja-JP" sz="1600" b="1" dirty="0" smtClean="0"/>
              <a:t>=72 MeV</a:t>
            </a:r>
            <a:endParaRPr kumimoji="1" lang="ja-JP" altLang="en-US" sz="1600" b="1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369022" y="5880177"/>
            <a:ext cx="8451450" cy="954107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sz="32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K</a:t>
            </a:r>
            <a:r>
              <a:rPr lang="en-US" altLang="ja-JP" sz="3200" b="1" baseline="30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bar</a:t>
            </a:r>
            <a:r>
              <a:rPr lang="en-US" altLang="ja-JP" sz="32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NN</a:t>
            </a:r>
            <a:r>
              <a:rPr lang="en-US" altLang="ja-JP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bound-state picture </a:t>
            </a:r>
            <a:r>
              <a:rPr lang="en-US" altLang="ja-JP" sz="3200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reproduces the data</a:t>
            </a:r>
            <a:endParaRPr lang="ja-JP" altLang="en-US" sz="32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kumimoji="1" lang="en-US" altLang="ja-JP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 The data CANNOT</a:t>
            </a:r>
            <a:r>
              <a:rPr kumimoji="1" lang="en-US" altLang="ja-JP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be explained with uncorrelated </a:t>
            </a:r>
            <a:r>
              <a:rPr kumimoji="1" lang="en-US" altLang="ja-JP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kumimoji="1" lang="en-US" altLang="ja-JP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(1405)p</a:t>
            </a: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-36512" y="832646"/>
            <a:ext cx="45431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i="1" dirty="0" err="1" smtClean="0"/>
              <a:t>Sekihara</a:t>
            </a:r>
            <a:r>
              <a:rPr kumimoji="1" lang="en-US" altLang="ja-JP" sz="2000" b="1" i="1" dirty="0" smtClean="0"/>
              <a:t>, </a:t>
            </a:r>
            <a:r>
              <a:rPr kumimoji="1" lang="en-US" altLang="ja-JP" sz="2000" b="1" i="1" dirty="0" err="1" smtClean="0"/>
              <a:t>Oset</a:t>
            </a:r>
            <a:r>
              <a:rPr kumimoji="1" lang="en-US" altLang="ja-JP" sz="2000" b="1" i="1" dirty="0" smtClean="0"/>
              <a:t>, Ramos, </a:t>
            </a:r>
            <a:r>
              <a:rPr lang="en-US" altLang="ja-JP" sz="2000" b="1" i="1" dirty="0"/>
              <a:t>arXiv:1607.02058</a:t>
            </a:r>
            <a:endParaRPr kumimoji="1" lang="ja-JP" altLang="en-US" sz="2000" b="1" i="1" dirty="0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3857400" y="2168860"/>
            <a:ext cx="19387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400" b="1" i="1" dirty="0" err="1" smtClean="0"/>
              <a:t>Sekihara</a:t>
            </a:r>
            <a:r>
              <a:rPr kumimoji="1" lang="en-US" altLang="ja-JP" sz="1400" b="1" i="1" dirty="0" smtClean="0"/>
              <a:t>, </a:t>
            </a:r>
            <a:r>
              <a:rPr kumimoji="1" lang="en-US" altLang="ja-JP" sz="1400" b="1" i="1" dirty="0" err="1" smtClean="0"/>
              <a:t>Oset</a:t>
            </a:r>
            <a:r>
              <a:rPr kumimoji="1" lang="en-US" altLang="ja-JP" sz="1400" b="1" i="1" dirty="0" smtClean="0"/>
              <a:t>, Ramos, </a:t>
            </a:r>
          </a:p>
          <a:p>
            <a:pPr algn="ctr"/>
            <a:r>
              <a:rPr lang="en-US" altLang="ja-JP" sz="1400" b="1" i="1" dirty="0" smtClean="0"/>
              <a:t>arXiv:1607.02058</a:t>
            </a:r>
            <a:endParaRPr kumimoji="1" lang="ja-JP" altLang="en-US" sz="1400" b="1" i="1" dirty="0"/>
          </a:p>
        </p:txBody>
      </p:sp>
    </p:spTree>
    <p:extLst>
      <p:ext uri="{BB962C8B-B14F-4D97-AF65-F5344CB8AC3E}">
        <p14:creationId xmlns:p14="http://schemas.microsoft.com/office/powerpoint/2010/main" val="668852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52</a:t>
            </a:fld>
            <a:endParaRPr kumimoji="1" lang="ja-JP" altLang="en-US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190" b="58069"/>
          <a:stretch/>
        </p:blipFill>
        <p:spPr bwMode="auto">
          <a:xfrm>
            <a:off x="611560" y="1196752"/>
            <a:ext cx="7735119" cy="5004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1" name="図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636" y="2384884"/>
            <a:ext cx="7128792" cy="4104456"/>
          </a:xfrm>
          <a:prstGeom prst="rect">
            <a:avLst/>
          </a:prstGeom>
        </p:spPr>
      </p:pic>
      <p:sp>
        <p:nvSpPr>
          <p:cNvPr id="12" name="タイトル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756084"/>
          </a:xfrm>
          <a:ln>
            <a:solidFill>
              <a:schemeClr val="accent1">
                <a:shade val="50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/>
              <a:t>E15 1</a:t>
            </a:r>
            <a:r>
              <a:rPr kumimoji="1" lang="en-US" altLang="ja-JP" b="1" baseline="30000" dirty="0" smtClean="0"/>
              <a:t>st</a:t>
            </a:r>
            <a:r>
              <a:rPr kumimoji="1" lang="en-US" altLang="ja-JP" b="1" dirty="0" smtClean="0"/>
              <a:t> vs 2</a:t>
            </a:r>
            <a:r>
              <a:rPr kumimoji="1" lang="en-US" altLang="ja-JP" b="1" baseline="30000" dirty="0" smtClean="0"/>
              <a:t>nd</a:t>
            </a:r>
            <a:endParaRPr kumimoji="1" lang="ja-JP" altLang="en-US" b="1" dirty="0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1979712" y="1844824"/>
            <a:ext cx="173637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E15-2</a:t>
            </a:r>
            <a:r>
              <a:rPr kumimoji="1" lang="en-US" altLang="ja-JP" sz="4000" b="1" baseline="300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nd</a:t>
            </a:r>
            <a:endParaRPr kumimoji="1" lang="ja-JP" altLang="en-US" sz="4000" b="1" baseline="300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5580112" y="1403484"/>
            <a:ext cx="34778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altLang="ja-JP" b="1" dirty="0" smtClean="0"/>
              <a:t>Y</a:t>
            </a:r>
            <a:r>
              <a:rPr lang="da-DK" altLang="ja-JP" b="1" dirty="0"/>
              <a:t>. </a:t>
            </a:r>
            <a:r>
              <a:rPr lang="da-DK" altLang="ja-JP" b="1" dirty="0" smtClean="0"/>
              <a:t>Sada et </a:t>
            </a:r>
            <a:r>
              <a:rPr lang="da-DK" altLang="ja-JP" b="1" dirty="0"/>
              <a:t>al., PTEP (</a:t>
            </a:r>
            <a:r>
              <a:rPr lang="da-DK" altLang="ja-JP" b="1" dirty="0" smtClean="0"/>
              <a:t>2016) 051D01</a:t>
            </a:r>
            <a:r>
              <a:rPr lang="da-DK" altLang="ja-JP" b="1" dirty="0"/>
              <a:t>.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37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03" b="25341"/>
          <a:stretch/>
        </p:blipFill>
        <p:spPr bwMode="auto">
          <a:xfrm>
            <a:off x="-1" y="872716"/>
            <a:ext cx="9144001" cy="3972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756084"/>
          </a:xfrm>
          <a:ln>
            <a:solidFill>
              <a:schemeClr val="accent1">
                <a:shade val="50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Exclusive </a:t>
            </a:r>
            <a:r>
              <a:rPr lang="en-US" altLang="ja-JP" b="1" baseline="30000" dirty="0"/>
              <a:t>3</a:t>
            </a:r>
            <a:r>
              <a:rPr lang="en-US" altLang="ja-JP" b="1" dirty="0"/>
              <a:t>He(K</a:t>
            </a:r>
            <a:r>
              <a:rPr lang="en-US" altLang="ja-JP" b="1" baseline="30000" dirty="0"/>
              <a:t>-</a:t>
            </a:r>
            <a:r>
              <a:rPr lang="en-US" altLang="ja-JP" b="1" dirty="0"/>
              <a:t>,</a:t>
            </a:r>
            <a:r>
              <a:rPr lang="en-US" altLang="ja-JP" b="1" dirty="0" err="1" smtClean="0">
                <a:latin typeface="Symbol" panose="05050102010706020507" pitchFamily="18" charset="2"/>
              </a:rPr>
              <a:t>L</a:t>
            </a:r>
            <a:r>
              <a:rPr lang="en-US" altLang="ja-JP" b="1" dirty="0" err="1" smtClean="0"/>
              <a:t>p</a:t>
            </a:r>
            <a:r>
              <a:rPr lang="en-US" altLang="ja-JP" b="1" dirty="0" smtClean="0"/>
              <a:t>)n</a:t>
            </a:r>
            <a:endParaRPr kumimoji="1" lang="ja-JP" altLang="en-US" dirty="0"/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idx="1"/>
          </p:nvPr>
        </p:nvSpPr>
        <p:spPr>
          <a:xfrm>
            <a:off x="71500" y="4988904"/>
            <a:ext cx="8964488" cy="1675400"/>
          </a:xfrm>
        </p:spPr>
        <p:txBody>
          <a:bodyPr>
            <a:normAutofit lnSpcReduction="10000"/>
          </a:bodyPr>
          <a:lstStyle/>
          <a:p>
            <a:r>
              <a:rPr kumimoji="1" lang="en-US" altLang="ja-JP" dirty="0" smtClean="0"/>
              <a:t>The events widely distribute in the phase space</a:t>
            </a:r>
          </a:p>
          <a:p>
            <a:pPr lvl="1"/>
            <a:r>
              <a:rPr kumimoji="1" lang="en-US" altLang="ja-JP" dirty="0" smtClean="0"/>
              <a:t>Contribution from 2NA processes seem to be small</a:t>
            </a:r>
          </a:p>
          <a:p>
            <a:r>
              <a:rPr lang="en-US" altLang="ja-JP" dirty="0" smtClean="0"/>
              <a:t>Event concentration is seen at </a:t>
            </a:r>
            <a:r>
              <a:rPr lang="en-US" altLang="ja-JP" dirty="0" err="1" smtClean="0"/>
              <a:t>T</a:t>
            </a:r>
            <a:r>
              <a:rPr lang="en-US" altLang="ja-JP" baseline="30000" dirty="0" err="1" smtClean="0"/>
              <a:t>CM</a:t>
            </a:r>
            <a:r>
              <a:rPr lang="en-US" altLang="ja-JP" baseline="-25000" dirty="0" err="1" smtClean="0"/>
              <a:t>n</a:t>
            </a:r>
            <a:r>
              <a:rPr lang="en-US" altLang="ja-JP" dirty="0" smtClean="0"/>
              <a:t>/Q</a:t>
            </a:r>
            <a:r>
              <a:rPr lang="en-US" altLang="ja-JP" baseline="30000" dirty="0" smtClean="0"/>
              <a:t>CM</a:t>
            </a:r>
            <a:r>
              <a:rPr lang="en-US" altLang="ja-JP" dirty="0" smtClean="0"/>
              <a:t>~0.4</a:t>
            </a:r>
          </a:p>
        </p:txBody>
      </p:sp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276A-4F26-4F5F-9034-CF61C4F85C68}" type="slidenum">
              <a:rPr kumimoji="1" lang="ja-JP" altLang="en-US" smtClean="0"/>
              <a:t>53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7647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372" y="970258"/>
            <a:ext cx="7270006" cy="5887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03" b="25341"/>
          <a:stretch/>
        </p:blipFill>
        <p:spPr bwMode="auto">
          <a:xfrm>
            <a:off x="5016848" y="880073"/>
            <a:ext cx="4127152" cy="1792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756084"/>
          </a:xfrm>
          <a:ln>
            <a:solidFill>
              <a:schemeClr val="accent1">
                <a:shade val="50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Exclusive </a:t>
            </a:r>
            <a:r>
              <a:rPr lang="en-US" altLang="ja-JP" b="1" baseline="30000" dirty="0"/>
              <a:t>3</a:t>
            </a:r>
            <a:r>
              <a:rPr lang="en-US" altLang="ja-JP" b="1" dirty="0"/>
              <a:t>He(K</a:t>
            </a:r>
            <a:r>
              <a:rPr lang="en-US" altLang="ja-JP" b="1" baseline="30000" dirty="0"/>
              <a:t>-</a:t>
            </a:r>
            <a:r>
              <a:rPr lang="en-US" altLang="ja-JP" b="1" dirty="0"/>
              <a:t>,</a:t>
            </a:r>
            <a:r>
              <a:rPr lang="en-US" altLang="ja-JP" b="1" dirty="0" err="1" smtClean="0">
                <a:latin typeface="Symbol" panose="05050102010706020507" pitchFamily="18" charset="2"/>
              </a:rPr>
              <a:t>L</a:t>
            </a:r>
            <a:r>
              <a:rPr lang="en-US" altLang="ja-JP" b="1" dirty="0" err="1" smtClean="0"/>
              <a:t>p</a:t>
            </a:r>
            <a:r>
              <a:rPr lang="en-US" altLang="ja-JP" b="1" dirty="0" smtClean="0"/>
              <a:t>)n</a:t>
            </a:r>
            <a:endParaRPr kumimoji="1" lang="ja-JP" altLang="en-US" dirty="0"/>
          </a:p>
        </p:txBody>
      </p:sp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276A-4F26-4F5F-9034-CF61C4F85C68}" type="slidenum">
              <a:rPr kumimoji="1" lang="ja-JP" altLang="en-US" smtClean="0"/>
              <a:t>54</a:t>
            </a:fld>
            <a:endParaRPr kumimoji="1" lang="ja-JP" altLang="en-US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6444208" y="1327383"/>
            <a:ext cx="10235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E15</a:t>
            </a:r>
            <a:r>
              <a:rPr kumimoji="1" lang="en-US" altLang="ja-JP" sz="28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1st</a:t>
            </a:r>
            <a:endParaRPr kumimoji="1" lang="ja-JP" altLang="en-US" sz="2800" b="1" baseline="30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1223628" y="1850603"/>
            <a:ext cx="13628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E15</a:t>
            </a:r>
            <a:r>
              <a:rPr kumimoji="1" lang="en-US" altLang="ja-JP" sz="36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2nd</a:t>
            </a:r>
            <a:endParaRPr kumimoji="1" lang="ja-JP" altLang="en-US" sz="3600" b="1" baseline="30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Rectangle 5"/>
          <p:cNvSpPr>
            <a:spLocks/>
          </p:cNvSpPr>
          <p:nvPr/>
        </p:nvSpPr>
        <p:spPr bwMode="auto">
          <a:xfrm rot="19638817">
            <a:off x="2165677" y="4070169"/>
            <a:ext cx="4514056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72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</p:spTree>
    <p:extLst>
      <p:ext uri="{BB962C8B-B14F-4D97-AF65-F5344CB8AC3E}">
        <p14:creationId xmlns:p14="http://schemas.microsoft.com/office/powerpoint/2010/main" val="2781301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756084"/>
          </a:xfrm>
          <a:ln>
            <a:solidFill>
              <a:schemeClr val="accent1">
                <a:shade val="50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err="1" smtClean="0"/>
              <a:t>K</a:t>
            </a:r>
            <a:r>
              <a:rPr lang="en-US" altLang="ja-JP" b="1" baseline="30000" dirty="0" err="1" smtClean="0"/>
              <a:t>bar</a:t>
            </a:r>
            <a:r>
              <a:rPr lang="en-US" altLang="ja-JP" b="1" dirty="0" err="1" smtClean="0"/>
              <a:t>NN</a:t>
            </a:r>
            <a:r>
              <a:rPr lang="en-US" altLang="ja-JP" b="1" dirty="0" smtClean="0"/>
              <a:t> or NOT? --- Other Possibilities</a:t>
            </a:r>
            <a:endParaRPr kumimoji="1" lang="ja-JP" altLang="en-US" dirty="0"/>
          </a:p>
        </p:txBody>
      </p:sp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276A-4F26-4F5F-9034-CF61C4F85C68}" type="slidenum">
              <a:rPr kumimoji="1" lang="ja-JP" altLang="en-US" smtClean="0"/>
              <a:t>55</a:t>
            </a:fld>
            <a:endParaRPr kumimoji="1" lang="ja-JP" altLang="en-US"/>
          </a:p>
        </p:txBody>
      </p:sp>
      <p:sp>
        <p:nvSpPr>
          <p:cNvPr id="11" name="コンテンツ プレースホルダー 6"/>
          <p:cNvSpPr>
            <a:spLocks noGrp="1"/>
          </p:cNvSpPr>
          <p:nvPr>
            <p:ph idx="1"/>
          </p:nvPr>
        </p:nvSpPr>
        <p:spPr>
          <a:xfrm>
            <a:off x="457200" y="1467944"/>
            <a:ext cx="8229600" cy="5220580"/>
          </a:xfrm>
        </p:spPr>
        <p:txBody>
          <a:bodyPr>
            <a:normAutofit fontScale="92500" lnSpcReduction="10000"/>
          </a:bodyPr>
          <a:lstStyle/>
          <a:p>
            <a:r>
              <a:rPr lang="en-US" altLang="ja-JP" sz="2800" b="1" u="sng" dirty="0" smtClean="0">
                <a:latin typeface="Symbol" panose="05050102010706020507" pitchFamily="18" charset="2"/>
              </a:rPr>
              <a:t>L</a:t>
            </a:r>
            <a:r>
              <a:rPr lang="en-US" altLang="ja-JP" sz="2800" b="1" u="sng" dirty="0" smtClean="0"/>
              <a:t>(1405)N bound state</a:t>
            </a:r>
          </a:p>
          <a:p>
            <a:pPr lvl="1"/>
            <a:r>
              <a:rPr lang="en-US" altLang="ja-JP" sz="2400" dirty="0"/>
              <a:t>l</a:t>
            </a:r>
            <a:r>
              <a:rPr lang="en-US" altLang="ja-JP" sz="2400" dirty="0" smtClean="0"/>
              <a:t>oosely-bound system, I=1/2</a:t>
            </a:r>
            <a:r>
              <a:rPr lang="en-US" altLang="ja-JP" sz="2400" dirty="0"/>
              <a:t>, </a:t>
            </a:r>
            <a:r>
              <a:rPr lang="en-US" altLang="ja-JP" sz="2400" dirty="0" err="1" smtClean="0"/>
              <a:t>J</a:t>
            </a:r>
            <a:r>
              <a:rPr lang="en-US" altLang="ja-JP" sz="2400" baseline="30000" dirty="0" err="1" smtClean="0">
                <a:latin typeface="Symbol" panose="05050102010706020507" pitchFamily="18" charset="2"/>
              </a:rPr>
              <a:t>p</a:t>
            </a:r>
            <a:r>
              <a:rPr lang="en-US" altLang="ja-JP" sz="2400" dirty="0" smtClean="0"/>
              <a:t>=0</a:t>
            </a:r>
            <a:r>
              <a:rPr lang="en-US" altLang="ja-JP" sz="2400" baseline="30000" dirty="0" smtClean="0"/>
              <a:t>-</a:t>
            </a:r>
            <a:endParaRPr lang="en-US" altLang="ja-JP" sz="2400" dirty="0" smtClean="0"/>
          </a:p>
          <a:p>
            <a:pPr lvl="1"/>
            <a:r>
              <a:rPr lang="en-US" altLang="ja-JP" sz="2400" dirty="0"/>
              <a:t>various decay </a:t>
            </a:r>
            <a:r>
              <a:rPr lang="en-US" altLang="ja-JP" sz="2400" dirty="0" smtClean="0"/>
              <a:t>modes, </a:t>
            </a:r>
            <a:r>
              <a:rPr lang="en-US" altLang="ja-JP" sz="2400" dirty="0" smtClean="0">
                <a:latin typeface="Symbol" panose="05050102010706020507" pitchFamily="18" charset="2"/>
              </a:rPr>
              <a:t>L</a:t>
            </a:r>
            <a:r>
              <a:rPr lang="en-US" altLang="ja-JP" sz="2400" dirty="0" smtClean="0"/>
              <a:t>N/</a:t>
            </a:r>
            <a:r>
              <a:rPr lang="en-US" altLang="ja-JP" sz="2400" dirty="0" smtClean="0">
                <a:latin typeface="Symbol" panose="05050102010706020507" pitchFamily="18" charset="2"/>
              </a:rPr>
              <a:t>S</a:t>
            </a:r>
            <a:r>
              <a:rPr lang="en-US" altLang="ja-JP" sz="2400" dirty="0" smtClean="0"/>
              <a:t>N/</a:t>
            </a:r>
            <a:r>
              <a:rPr lang="en-US" altLang="ja-JP" sz="2400" dirty="0" err="1" smtClean="0">
                <a:latin typeface="Symbol" panose="05050102010706020507" pitchFamily="18" charset="2"/>
              </a:rPr>
              <a:t>pS</a:t>
            </a:r>
            <a:r>
              <a:rPr lang="en-US" altLang="ja-JP" sz="2400" dirty="0" err="1" smtClean="0"/>
              <a:t>N</a:t>
            </a:r>
            <a:endParaRPr kumimoji="1" lang="en-US" altLang="ja-JP" sz="2400" dirty="0" smtClean="0"/>
          </a:p>
          <a:p>
            <a:endParaRPr kumimoji="1" lang="en-US" altLang="ja-JP" sz="1700" b="1" u="sng" dirty="0" smtClean="0">
              <a:latin typeface="Symbol" panose="05050102010706020507" pitchFamily="18" charset="2"/>
            </a:endParaRPr>
          </a:p>
          <a:p>
            <a:endParaRPr kumimoji="1" lang="en-US" altLang="ja-JP" sz="3000" b="1" u="sng" dirty="0" smtClean="0">
              <a:latin typeface="Symbol" panose="05050102010706020507" pitchFamily="18" charset="2"/>
            </a:endParaRPr>
          </a:p>
          <a:p>
            <a:r>
              <a:rPr kumimoji="1" lang="en-US" altLang="ja-JP" sz="2800" b="1" u="sng" dirty="0" err="1" smtClean="0">
                <a:latin typeface="Symbol" panose="05050102010706020507" pitchFamily="18" charset="2"/>
              </a:rPr>
              <a:t>pL</a:t>
            </a:r>
            <a:r>
              <a:rPr kumimoji="1" lang="en-US" altLang="ja-JP" sz="2800" b="1" u="sng" dirty="0" err="1" smtClean="0"/>
              <a:t>N-</a:t>
            </a:r>
            <a:r>
              <a:rPr kumimoji="1" lang="en-US" altLang="ja-JP" sz="2800" b="1" u="sng" dirty="0" err="1" smtClean="0">
                <a:latin typeface="Symbol" panose="05050102010706020507" pitchFamily="18" charset="2"/>
              </a:rPr>
              <a:t>pS</a:t>
            </a:r>
            <a:r>
              <a:rPr kumimoji="1" lang="en-US" altLang="ja-JP" sz="2800" b="1" u="sng" dirty="0" err="1" smtClean="0"/>
              <a:t>N</a:t>
            </a:r>
            <a:r>
              <a:rPr kumimoji="1" lang="en-US" altLang="ja-JP" sz="2800" b="1" u="sng" dirty="0" smtClean="0"/>
              <a:t> </a:t>
            </a:r>
            <a:r>
              <a:rPr kumimoji="1" lang="en-US" altLang="ja-JP" sz="2800" b="1" u="sng" dirty="0" err="1" smtClean="0"/>
              <a:t>dibaryon</a:t>
            </a:r>
            <a:endParaRPr kumimoji="1" lang="en-US" altLang="ja-JP" sz="2800" b="1" u="sng" dirty="0" smtClean="0"/>
          </a:p>
          <a:p>
            <a:pPr lvl="1"/>
            <a:r>
              <a:rPr kumimoji="1" lang="en-US" altLang="ja-JP" sz="2400" dirty="0" smtClean="0"/>
              <a:t>structure near </a:t>
            </a:r>
            <a:r>
              <a:rPr kumimoji="1" lang="en-US" altLang="ja-JP" sz="2400" dirty="0" err="1" smtClean="0">
                <a:latin typeface="Symbol" panose="05050102010706020507" pitchFamily="18" charset="2"/>
              </a:rPr>
              <a:t>pS</a:t>
            </a:r>
            <a:r>
              <a:rPr kumimoji="1" lang="en-US" altLang="ja-JP" sz="2400" dirty="0" err="1" smtClean="0"/>
              <a:t>N</a:t>
            </a:r>
            <a:r>
              <a:rPr lang="en-US" altLang="ja-JP" sz="2400" dirty="0" smtClean="0"/>
              <a:t> threshold</a:t>
            </a:r>
          </a:p>
          <a:p>
            <a:pPr lvl="1"/>
            <a:r>
              <a:rPr lang="en-US" altLang="ja-JP" sz="2400" dirty="0" smtClean="0"/>
              <a:t>I=3/2</a:t>
            </a:r>
            <a:r>
              <a:rPr lang="en-US" altLang="ja-JP" sz="2400" dirty="0"/>
              <a:t>, </a:t>
            </a:r>
            <a:r>
              <a:rPr lang="en-US" altLang="ja-JP" sz="2400" dirty="0" err="1" smtClean="0"/>
              <a:t>J</a:t>
            </a:r>
            <a:r>
              <a:rPr lang="en-US" altLang="ja-JP" sz="2400" baseline="30000" dirty="0" err="1" smtClean="0">
                <a:latin typeface="Symbol" panose="05050102010706020507" pitchFamily="18" charset="2"/>
              </a:rPr>
              <a:t>p</a:t>
            </a:r>
            <a:r>
              <a:rPr lang="en-US" altLang="ja-JP" sz="2400" dirty="0" smtClean="0"/>
              <a:t>=2</a:t>
            </a:r>
            <a:r>
              <a:rPr lang="en-US" altLang="ja-JP" sz="2400" baseline="30000" dirty="0"/>
              <a:t>+</a:t>
            </a:r>
            <a:r>
              <a:rPr lang="en-US" altLang="ja-JP" sz="2400" dirty="0"/>
              <a:t> </a:t>
            </a:r>
            <a:r>
              <a:rPr lang="en-US" altLang="ja-JP" sz="2400" dirty="0" smtClean="0">
                <a:sym typeface="Wingdings" panose="05000000000000000000" pitchFamily="2" charset="2"/>
              </a:rPr>
              <a:t> no </a:t>
            </a:r>
            <a:r>
              <a:rPr lang="en-US" altLang="ja-JP" sz="2400" dirty="0" err="1" smtClean="0"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lang="en-US" altLang="ja-JP" sz="2400" dirty="0" err="1" smtClean="0">
                <a:sym typeface="Wingdings" panose="05000000000000000000" pitchFamily="2" charset="2"/>
              </a:rPr>
              <a:t>p</a:t>
            </a:r>
            <a:r>
              <a:rPr lang="en-US" altLang="ja-JP" sz="2400" dirty="0" smtClean="0">
                <a:sym typeface="Wingdings" panose="05000000000000000000" pitchFamily="2" charset="2"/>
              </a:rPr>
              <a:t> decay (I=1/2)?</a:t>
            </a:r>
            <a:endParaRPr kumimoji="1" lang="en-US" altLang="ja-JP" sz="2400" dirty="0" smtClean="0"/>
          </a:p>
          <a:p>
            <a:r>
              <a:rPr kumimoji="1" lang="en-US" altLang="ja-JP" sz="2800" b="1" u="sng" dirty="0" smtClean="0"/>
              <a:t>Double-pole </a:t>
            </a:r>
            <a:r>
              <a:rPr kumimoji="1" lang="en-US" altLang="ja-JP" sz="2800" b="1" u="sng" dirty="0" err="1" smtClean="0"/>
              <a:t>K</a:t>
            </a:r>
            <a:r>
              <a:rPr kumimoji="1" lang="en-US" altLang="ja-JP" sz="2800" b="1" u="sng" baseline="30000" dirty="0" err="1" smtClean="0"/>
              <a:t>bar</a:t>
            </a:r>
            <a:r>
              <a:rPr kumimoji="1" lang="en-US" altLang="ja-JP" sz="2800" b="1" u="sng" dirty="0" err="1" smtClean="0"/>
              <a:t>NN</a:t>
            </a:r>
            <a:endParaRPr kumimoji="1" lang="en-US" altLang="ja-JP" sz="2800" b="1" u="sng" dirty="0" smtClean="0"/>
          </a:p>
          <a:p>
            <a:pPr lvl="1"/>
            <a:r>
              <a:rPr lang="en-US" altLang="ja-JP" sz="2400" dirty="0" smtClean="0"/>
              <a:t>loosely-bound </a:t>
            </a:r>
            <a:r>
              <a:rPr lang="en-US" altLang="ja-JP" sz="2400" dirty="0" err="1" smtClean="0"/>
              <a:t>K</a:t>
            </a:r>
            <a:r>
              <a:rPr lang="en-US" altLang="ja-JP" sz="2400" baseline="30000" dirty="0" err="1" smtClean="0"/>
              <a:t>bar</a:t>
            </a:r>
            <a:r>
              <a:rPr lang="en-US" altLang="ja-JP" sz="2400" dirty="0" err="1" smtClean="0"/>
              <a:t>NN</a:t>
            </a:r>
            <a:r>
              <a:rPr lang="en-US" altLang="ja-JP" sz="2400" dirty="0" smtClean="0"/>
              <a:t>, &amp;</a:t>
            </a:r>
          </a:p>
          <a:p>
            <a:pPr lvl="1"/>
            <a:r>
              <a:rPr lang="en-US" altLang="ja-JP" sz="2400" dirty="0" smtClean="0"/>
              <a:t>broad </a:t>
            </a:r>
            <a:r>
              <a:rPr lang="en-US" altLang="ja-JP" sz="2400" dirty="0"/>
              <a:t>resonance near the </a:t>
            </a:r>
            <a:r>
              <a:rPr lang="en-US" altLang="ja-JP" sz="2400" dirty="0" err="1" smtClean="0">
                <a:latin typeface="Symbol" panose="05050102010706020507" pitchFamily="18" charset="2"/>
              </a:rPr>
              <a:t>pS</a:t>
            </a:r>
            <a:r>
              <a:rPr lang="en-US" altLang="ja-JP" sz="2400" dirty="0" err="1" smtClean="0"/>
              <a:t>N</a:t>
            </a:r>
            <a:r>
              <a:rPr lang="en-US" altLang="ja-JP" sz="2400" dirty="0" smtClean="0"/>
              <a:t> threshold </a:t>
            </a:r>
            <a:r>
              <a:rPr lang="en-US" altLang="ja-JP" sz="2400" dirty="0" smtClean="0">
                <a:sym typeface="Wingdings" panose="05000000000000000000" pitchFamily="2" charset="2"/>
              </a:rPr>
              <a:t> </a:t>
            </a:r>
            <a:r>
              <a:rPr lang="en-US" altLang="ja-JP" sz="2400" dirty="0" err="1" smtClean="0">
                <a:latin typeface="Symbol" panose="05050102010706020507" pitchFamily="18" charset="2"/>
                <a:sym typeface="Wingdings" panose="05000000000000000000" pitchFamily="2" charset="2"/>
              </a:rPr>
              <a:t>pS</a:t>
            </a:r>
            <a:r>
              <a:rPr lang="en-US" altLang="ja-JP" sz="2400" dirty="0" err="1" smtClean="0">
                <a:sym typeface="Wingdings" panose="05000000000000000000" pitchFamily="2" charset="2"/>
              </a:rPr>
              <a:t>N</a:t>
            </a:r>
            <a:r>
              <a:rPr lang="en-US" altLang="ja-JP" sz="2400" dirty="0" smtClean="0">
                <a:sym typeface="Wingdings" panose="05000000000000000000" pitchFamily="2" charset="2"/>
              </a:rPr>
              <a:t> decay</a:t>
            </a:r>
            <a:endParaRPr lang="en-US" altLang="ja-JP" sz="2400" dirty="0"/>
          </a:p>
          <a:p>
            <a:r>
              <a:rPr lang="en-US" altLang="ja-JP" sz="2800" b="1" u="sng" dirty="0"/>
              <a:t>Partial restoration of Chiral </a:t>
            </a:r>
            <a:r>
              <a:rPr lang="en-US" altLang="ja-JP" sz="2800" b="1" u="sng" dirty="0" smtClean="0"/>
              <a:t>symmetry</a:t>
            </a:r>
          </a:p>
          <a:p>
            <a:pPr lvl="1"/>
            <a:r>
              <a:rPr lang="en-US" altLang="ja-JP" sz="2400" dirty="0" smtClean="0"/>
              <a:t>enhancement </a:t>
            </a:r>
            <a:r>
              <a:rPr lang="en-US" altLang="ja-JP" sz="2400" dirty="0"/>
              <a:t>of the </a:t>
            </a:r>
            <a:r>
              <a:rPr lang="en-US" altLang="ja-JP" sz="2400" dirty="0" err="1" smtClean="0"/>
              <a:t>K</a:t>
            </a:r>
            <a:r>
              <a:rPr lang="en-US" altLang="ja-JP" sz="2400" baseline="30000" dirty="0" err="1" smtClean="0"/>
              <a:t>bar</a:t>
            </a:r>
            <a:r>
              <a:rPr lang="en-US" altLang="ja-JP" sz="2400" dirty="0" err="1" smtClean="0"/>
              <a:t>N</a:t>
            </a:r>
            <a:r>
              <a:rPr lang="en-US" altLang="ja-JP" sz="2400" dirty="0" smtClean="0"/>
              <a:t> </a:t>
            </a:r>
            <a:r>
              <a:rPr lang="en-US" altLang="ja-JP" sz="2400" dirty="0"/>
              <a:t>interaction in dense </a:t>
            </a:r>
            <a:r>
              <a:rPr lang="en-US" altLang="ja-JP" sz="2400" dirty="0" smtClean="0"/>
              <a:t>nuclei</a:t>
            </a:r>
            <a:endParaRPr kumimoji="1" lang="ja-JP" altLang="en-US" sz="2400" dirty="0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5256076" y="3429000"/>
            <a:ext cx="38854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altLang="ja-JP" b="1" dirty="0"/>
              <a:t>H. Garcilazo, A. Gal, </a:t>
            </a:r>
            <a:r>
              <a:rPr lang="es-ES" altLang="ja-JP" b="1" dirty="0" smtClean="0"/>
              <a:t>NPA897(2013)167.</a:t>
            </a:r>
            <a:endParaRPr kumimoji="1" lang="ja-JP" altLang="en-US" b="1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5685190" y="1503948"/>
            <a:ext cx="34185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altLang="ja-JP" b="1" dirty="0"/>
              <a:t>T. Uchino et al., </a:t>
            </a:r>
            <a:r>
              <a:rPr lang="fr-FR" altLang="ja-JP" b="1" dirty="0" smtClean="0"/>
              <a:t>NPA868(2011)53.</a:t>
            </a:r>
            <a:endParaRPr kumimoji="1" lang="ja-JP" altLang="en-US" b="1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4568224" y="4627004"/>
            <a:ext cx="4612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altLang="ja-JP" b="1" dirty="0"/>
              <a:t>A. Dote, T. Inoue, T. Myo, PTEP (2015) 043D02.</a:t>
            </a:r>
            <a:endParaRPr kumimoji="1" lang="ja-JP" altLang="en-US" b="1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2736918" y="6516052"/>
            <a:ext cx="64119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/>
              <a:t>S. Maeda, Y. Akaishi, T. Yamazaki, </a:t>
            </a:r>
            <a:r>
              <a:rPr lang="en-US" altLang="ja-JP" b="1" dirty="0" smtClean="0"/>
              <a:t>Proc</a:t>
            </a:r>
            <a:r>
              <a:rPr lang="en-US" altLang="ja-JP" b="1" dirty="0"/>
              <a:t>. </a:t>
            </a:r>
            <a:r>
              <a:rPr lang="en-US" altLang="ja-JP" b="1" dirty="0" err="1"/>
              <a:t>Jpn</a:t>
            </a:r>
            <a:r>
              <a:rPr lang="en-US" altLang="ja-JP" b="1" dirty="0"/>
              <a:t>. Acad., </a:t>
            </a:r>
            <a:r>
              <a:rPr lang="en-US" altLang="ja-JP" b="1" dirty="0" smtClean="0"/>
              <a:t>B89(2013)418.</a:t>
            </a:r>
            <a:endParaRPr kumimoji="1" lang="ja-JP" altLang="en-US" b="1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122743" y="908720"/>
            <a:ext cx="5201167" cy="52322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txBody>
          <a:bodyPr wrap="none" rtlCol="0">
            <a:spAutoFit/>
          </a:bodyPr>
          <a:lstStyle/>
          <a:p>
            <a:r>
              <a:rPr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structure near </a:t>
            </a:r>
            <a:r>
              <a:rPr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lang="en-US" altLang="ja-JP" sz="2800" b="1" baseline="30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</a:t>
            </a:r>
            <a:r>
              <a:rPr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NN</a:t>
            </a:r>
            <a:r>
              <a:rPr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threshold</a:t>
            </a:r>
            <a:endParaRPr kumimoji="1" lang="ja-JP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122743" y="2852936"/>
            <a:ext cx="4845301" cy="52322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txBody>
          <a:bodyPr wrap="none" rtlCol="0">
            <a:spAutoFit/>
          </a:bodyPr>
          <a:lstStyle/>
          <a:p>
            <a:r>
              <a:rPr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structure near </a:t>
            </a:r>
            <a:r>
              <a:rPr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ea typeface="Segoe UI" panose="020B0502040204020203" pitchFamily="34" charset="0"/>
                <a:cs typeface="Segoe UI" panose="020B0502040204020203" pitchFamily="34" charset="0"/>
              </a:rPr>
              <a:t>pS</a:t>
            </a:r>
            <a:r>
              <a:rPr lang="en-US" altLang="ja-JP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r>
              <a:rPr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threshold</a:t>
            </a:r>
            <a:endParaRPr kumimoji="1" lang="ja-JP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6300192" y="389705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33697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548" y="4653136"/>
            <a:ext cx="2340260" cy="211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756084"/>
          </a:xfrm>
          <a:ln>
            <a:solidFill>
              <a:schemeClr val="accent1">
                <a:shade val="50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Exclusive </a:t>
            </a:r>
            <a:r>
              <a:rPr lang="en-US" altLang="ja-JP" b="1" baseline="30000" dirty="0"/>
              <a:t>3</a:t>
            </a:r>
            <a:r>
              <a:rPr lang="en-US" altLang="ja-JP" b="1" dirty="0"/>
              <a:t>He(K</a:t>
            </a:r>
            <a:r>
              <a:rPr lang="en-US" altLang="ja-JP" b="1" baseline="30000" dirty="0"/>
              <a:t>-</a:t>
            </a:r>
            <a:r>
              <a:rPr lang="en-US" altLang="ja-JP" b="1" dirty="0"/>
              <a:t>,</a:t>
            </a:r>
            <a:r>
              <a:rPr lang="en-US" altLang="ja-JP" b="1" dirty="0" err="1" smtClean="0">
                <a:latin typeface="Symbol" panose="05050102010706020507" pitchFamily="18" charset="2"/>
              </a:rPr>
              <a:t>L</a:t>
            </a:r>
            <a:r>
              <a:rPr lang="en-US" altLang="ja-JP" b="1" dirty="0" err="1" smtClean="0"/>
              <a:t>p</a:t>
            </a:r>
            <a:r>
              <a:rPr lang="en-US" altLang="ja-JP" b="1" dirty="0" smtClean="0"/>
              <a:t>)n</a:t>
            </a:r>
            <a:endParaRPr kumimoji="1" lang="ja-JP" altLang="en-US" dirty="0"/>
          </a:p>
        </p:txBody>
      </p:sp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276A-4F26-4F5F-9034-CF61C4F85C68}" type="slidenum">
              <a:rPr kumimoji="1" lang="ja-JP" altLang="en-US" smtClean="0"/>
              <a:t>56</a:t>
            </a:fld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idx="1"/>
          </p:nvPr>
        </p:nvSpPr>
        <p:spPr>
          <a:xfrm>
            <a:off x="2879812" y="6273316"/>
            <a:ext cx="6300700" cy="54006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altLang="ja-JP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Smaller momentum transfer </a:t>
            </a:r>
            <a:r>
              <a:rPr lang="en-US" altLang="ja-JP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</a:t>
            </a:r>
            <a:r>
              <a:rPr lang="en-US" altLang="ja-JP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preferred</a:t>
            </a:r>
            <a:endParaRPr kumimoji="1" lang="ja-JP" alt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5719" y="1052736"/>
            <a:ext cx="3572185" cy="3572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79912" y="836712"/>
            <a:ext cx="5364088" cy="536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4" name="直線矢印コネクタ 23"/>
          <p:cNvCxnSpPr/>
          <p:nvPr/>
        </p:nvCxnSpPr>
        <p:spPr>
          <a:xfrm flipV="1">
            <a:off x="3491880" y="1484784"/>
            <a:ext cx="0" cy="2736304"/>
          </a:xfrm>
          <a:prstGeom prst="straightConnector1">
            <a:avLst/>
          </a:prstGeom>
          <a:ln w="635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テキスト ボックス 24"/>
          <p:cNvSpPr txBox="1"/>
          <p:nvPr/>
        </p:nvSpPr>
        <p:spPr>
          <a:xfrm rot="16200000">
            <a:off x="2877576" y="2665861"/>
            <a:ext cx="7152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i="1" dirty="0" smtClean="0"/>
              <a:t>sliced</a:t>
            </a:r>
            <a:endParaRPr kumimoji="1" lang="ja-JP" altLang="en-US" b="1" i="1" dirty="0"/>
          </a:p>
        </p:txBody>
      </p:sp>
      <p:sp>
        <p:nvSpPr>
          <p:cNvPr id="3" name="右矢印 2"/>
          <p:cNvSpPr/>
          <p:nvPr/>
        </p:nvSpPr>
        <p:spPr>
          <a:xfrm>
            <a:off x="4063952" y="4761148"/>
            <a:ext cx="4936540" cy="432048"/>
          </a:xfrm>
          <a:prstGeom prst="rightArrow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kumimoji="1" lang="en-US" altLang="ja-JP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Large cos(</a:t>
            </a:r>
            <a:r>
              <a:rPr kumimoji="1" lang="en-US" altLang="ja-JP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ea typeface="Segoe UI" panose="020B0502040204020203" pitchFamily="34" charset="0"/>
                <a:cs typeface="Segoe UI" panose="020B0502040204020203" pitchFamily="34" charset="0"/>
              </a:rPr>
              <a:t>q</a:t>
            </a:r>
            <a:r>
              <a:rPr kumimoji="1" lang="en-US" altLang="ja-JP" b="1" baseline="-25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r>
              <a:rPr kumimoji="1" lang="en-US" altLang="ja-JP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kumimoji="1" lang="ja-JP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右矢印 17"/>
          <p:cNvSpPr/>
          <p:nvPr/>
        </p:nvSpPr>
        <p:spPr>
          <a:xfrm flipH="1">
            <a:off x="3993902" y="908720"/>
            <a:ext cx="5006589" cy="432048"/>
          </a:xfrm>
          <a:prstGeom prst="rightArrow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ja-JP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Small</a:t>
            </a:r>
            <a:r>
              <a:rPr kumimoji="1" lang="en-US" altLang="ja-JP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cos(</a:t>
            </a:r>
            <a:r>
              <a:rPr kumimoji="1" lang="en-US" altLang="ja-JP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ea typeface="Segoe UI" panose="020B0502040204020203" pitchFamily="34" charset="0"/>
                <a:cs typeface="Segoe UI" panose="020B0502040204020203" pitchFamily="34" charset="0"/>
              </a:rPr>
              <a:t>q</a:t>
            </a:r>
            <a:r>
              <a:rPr kumimoji="1" lang="en-US" altLang="ja-JP" b="1" baseline="-25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r>
              <a:rPr kumimoji="1" lang="en-US" altLang="ja-JP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kumimoji="1" lang="ja-JP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9" name="Rectangle 5"/>
          <p:cNvSpPr>
            <a:spLocks/>
          </p:cNvSpPr>
          <p:nvPr/>
        </p:nvSpPr>
        <p:spPr bwMode="auto">
          <a:xfrm rot="19638817">
            <a:off x="1806924" y="1687969"/>
            <a:ext cx="4514056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72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cxnSp>
        <p:nvCxnSpPr>
          <p:cNvPr id="26" name="直線コネクタ 25"/>
          <p:cNvCxnSpPr/>
          <p:nvPr/>
        </p:nvCxnSpPr>
        <p:spPr>
          <a:xfrm flipV="1">
            <a:off x="1716651" y="1340768"/>
            <a:ext cx="0" cy="5076564"/>
          </a:xfrm>
          <a:prstGeom prst="line">
            <a:avLst/>
          </a:prstGeom>
          <a:ln w="12700">
            <a:solidFill>
              <a:srgbClr val="0070C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テキスト ボックス 26"/>
          <p:cNvSpPr txBox="1"/>
          <p:nvPr/>
        </p:nvSpPr>
        <p:spPr>
          <a:xfrm>
            <a:off x="1304518" y="1052736"/>
            <a:ext cx="8242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M[</a:t>
            </a:r>
            <a:r>
              <a:rPr kumimoji="1" lang="en-US" altLang="ja-JP" sz="12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K+p+p</a:t>
            </a:r>
            <a:r>
              <a:rPr lang="en-US" altLang="ja-JP" sz="1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]</a:t>
            </a:r>
            <a:endParaRPr kumimoji="1" lang="ja-JP" altLang="en-US" sz="12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0" name="直線コネクタ 9"/>
          <p:cNvCxnSpPr/>
          <p:nvPr/>
        </p:nvCxnSpPr>
        <p:spPr>
          <a:xfrm flipH="1">
            <a:off x="971600" y="4221088"/>
            <a:ext cx="252028" cy="432048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コネクタ 11"/>
          <p:cNvCxnSpPr/>
          <p:nvPr/>
        </p:nvCxnSpPr>
        <p:spPr>
          <a:xfrm>
            <a:off x="2375756" y="4221088"/>
            <a:ext cx="360040" cy="432048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テキスト ボックス 21"/>
          <p:cNvSpPr txBox="1"/>
          <p:nvPr/>
        </p:nvSpPr>
        <p:spPr>
          <a:xfrm>
            <a:off x="1763688" y="5157022"/>
            <a:ext cx="19387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400" b="1" i="1" dirty="0" err="1" smtClean="0"/>
              <a:t>Sekihara</a:t>
            </a:r>
            <a:r>
              <a:rPr kumimoji="1" lang="en-US" altLang="ja-JP" sz="1400" b="1" i="1" dirty="0" smtClean="0"/>
              <a:t>, </a:t>
            </a:r>
            <a:r>
              <a:rPr kumimoji="1" lang="en-US" altLang="ja-JP" sz="1400" b="1" i="1" dirty="0" err="1" smtClean="0"/>
              <a:t>Oset</a:t>
            </a:r>
            <a:r>
              <a:rPr kumimoji="1" lang="en-US" altLang="ja-JP" sz="1400" b="1" i="1" dirty="0" smtClean="0"/>
              <a:t>, Ramos, </a:t>
            </a:r>
          </a:p>
          <a:p>
            <a:pPr algn="ctr"/>
            <a:r>
              <a:rPr lang="en-US" altLang="ja-JP" sz="1400" b="1" i="1" dirty="0" smtClean="0"/>
              <a:t>arXiv:1607.02058</a:t>
            </a:r>
            <a:endParaRPr kumimoji="1" lang="ja-JP" altLang="en-US" sz="1400" b="1" i="1" dirty="0"/>
          </a:p>
        </p:txBody>
      </p:sp>
    </p:spTree>
    <p:extLst>
      <p:ext uri="{BB962C8B-B14F-4D97-AF65-F5344CB8AC3E}">
        <p14:creationId xmlns:p14="http://schemas.microsoft.com/office/powerpoint/2010/main" val="3322568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756084"/>
          </a:xfrm>
          <a:ln>
            <a:solidFill>
              <a:schemeClr val="accent1">
                <a:shade val="50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baseline="30000" dirty="0" smtClean="0"/>
              <a:t>3</a:t>
            </a:r>
            <a:r>
              <a:rPr lang="en-US" altLang="ja-JP" b="1" dirty="0" smtClean="0"/>
              <a:t>He(K</a:t>
            </a:r>
            <a:r>
              <a:rPr lang="en-US" altLang="ja-JP" b="1" baseline="30000" dirty="0" smtClean="0"/>
              <a:t>-</a:t>
            </a:r>
            <a:r>
              <a:rPr lang="en-US" altLang="ja-JP" b="1" dirty="0"/>
              <a:t>,</a:t>
            </a:r>
            <a:r>
              <a:rPr lang="en-US" altLang="ja-JP" b="1" dirty="0" err="1" smtClean="0">
                <a:latin typeface="Symbol" panose="05050102010706020507" pitchFamily="18" charset="2"/>
              </a:rPr>
              <a:t>L</a:t>
            </a:r>
            <a:r>
              <a:rPr lang="en-US" altLang="ja-JP" b="1" dirty="0" err="1" smtClean="0"/>
              <a:t>p</a:t>
            </a:r>
            <a:r>
              <a:rPr lang="en-US" altLang="ja-JP" b="1" dirty="0" smtClean="0"/>
              <a:t>)n: Decay Channel</a:t>
            </a:r>
            <a:endParaRPr kumimoji="1" lang="ja-JP" altLang="en-US" dirty="0"/>
          </a:p>
        </p:txBody>
      </p:sp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276A-4F26-4F5F-9034-CF61C4F85C68}" type="slidenum">
              <a:rPr kumimoji="1" lang="ja-JP" altLang="en-US" smtClean="0"/>
              <a:t>57</a:t>
            </a:fld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idx="1"/>
          </p:nvPr>
        </p:nvSpPr>
        <p:spPr>
          <a:xfrm>
            <a:off x="2663788" y="6309320"/>
            <a:ext cx="3754760" cy="54006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kumimoji="1" lang="en-US" altLang="ja-JP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G</a:t>
            </a:r>
            <a:r>
              <a:rPr kumimoji="1" lang="en-US" altLang="ja-JP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kumimoji="1" lang="en-US" altLang="ja-JP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kumimoji="1" lang="en-US" altLang="ja-JP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kumimoji="1" lang="en-US" altLang="ja-JP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&gt; </a:t>
            </a:r>
            <a:r>
              <a:rPr kumimoji="1" lang="en-US" altLang="ja-JP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G</a:t>
            </a:r>
            <a:r>
              <a:rPr kumimoji="1" lang="en-US" altLang="ja-JP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kumimoji="1" lang="en-US" altLang="ja-JP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S</a:t>
            </a:r>
            <a:r>
              <a:rPr kumimoji="1" lang="en-US" altLang="ja-JP" b="1" baseline="30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</a:t>
            </a:r>
            <a:r>
              <a:rPr kumimoji="1" lang="en-US" altLang="ja-JP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p) !?</a:t>
            </a:r>
            <a:endParaRPr kumimoji="1" lang="ja-JP" alt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719" y="1664804"/>
            <a:ext cx="3572185" cy="3572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836712"/>
            <a:ext cx="5364088" cy="536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左右矢印 4"/>
          <p:cNvSpPr/>
          <p:nvPr/>
        </p:nvSpPr>
        <p:spPr>
          <a:xfrm>
            <a:off x="4031940" y="980728"/>
            <a:ext cx="5004555" cy="242316"/>
          </a:xfrm>
          <a:prstGeom prst="leftRightArrow">
            <a:avLst/>
          </a:prstGeom>
          <a:gradFill flip="none" rotWithShape="1">
            <a:gsLst>
              <a:gs pos="0">
                <a:schemeClr val="accent1"/>
              </a:gs>
              <a:gs pos="72000">
                <a:schemeClr val="accent1">
                  <a:tint val="44500"/>
                  <a:satMod val="160000"/>
                </a:schemeClr>
              </a:gs>
              <a:gs pos="100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ea typeface="Segoe UI" panose="020B0502040204020203" pitchFamily="34" charset="0"/>
                <a:cs typeface="Segoe UI" panose="020B0502040204020203" pitchFamily="34" charset="0"/>
              </a:rPr>
              <a:t>L</a:t>
            </a:r>
            <a:r>
              <a:rPr kumimoji="1" lang="en-US" altLang="ja-JP" sz="1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endParaRPr kumimoji="1" lang="ja-JP" altLang="en-US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左右矢印 18"/>
          <p:cNvSpPr/>
          <p:nvPr/>
        </p:nvSpPr>
        <p:spPr>
          <a:xfrm>
            <a:off x="4063952" y="2250580"/>
            <a:ext cx="4972543" cy="242316"/>
          </a:xfrm>
          <a:prstGeom prst="left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ea typeface="Segoe UI" panose="020B0502040204020203" pitchFamily="34" charset="0"/>
                <a:cs typeface="Segoe UI" panose="020B0502040204020203" pitchFamily="34" charset="0"/>
              </a:rPr>
              <a:t>L</a:t>
            </a:r>
            <a:r>
              <a:rPr kumimoji="1" lang="en-US" altLang="ja-JP" sz="1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endParaRPr kumimoji="1" lang="ja-JP" altLang="en-US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左右矢印 19"/>
          <p:cNvSpPr/>
          <p:nvPr/>
        </p:nvSpPr>
        <p:spPr>
          <a:xfrm>
            <a:off x="4031940" y="3546724"/>
            <a:ext cx="3744416" cy="242316"/>
          </a:xfrm>
          <a:prstGeom prst="leftRightArrow">
            <a:avLst/>
          </a:prstGeom>
          <a:gradFill flip="none" rotWithShape="1">
            <a:gsLst>
              <a:gs pos="0">
                <a:srgbClr val="0070C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ea typeface="Segoe UI" panose="020B0502040204020203" pitchFamily="34" charset="0"/>
                <a:cs typeface="Segoe UI" panose="020B0502040204020203" pitchFamily="34" charset="0"/>
              </a:rPr>
              <a:t>L</a:t>
            </a:r>
            <a:r>
              <a:rPr kumimoji="1" lang="en-US" altLang="ja-JP" sz="1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endParaRPr kumimoji="1" lang="ja-JP" altLang="en-US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左右矢印 20"/>
          <p:cNvSpPr/>
          <p:nvPr/>
        </p:nvSpPr>
        <p:spPr>
          <a:xfrm>
            <a:off x="6634267" y="2456892"/>
            <a:ext cx="2402227" cy="242316"/>
          </a:xfrm>
          <a:prstGeom prst="leftRightArrow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</a:schemeClr>
              </a:gs>
              <a:gs pos="79000">
                <a:schemeClr val="bg1"/>
              </a:gs>
              <a:gs pos="100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ea typeface="Segoe UI" panose="020B0502040204020203" pitchFamily="34" charset="0"/>
                <a:cs typeface="Segoe UI" panose="020B0502040204020203" pitchFamily="34" charset="0"/>
              </a:rPr>
              <a:t>S</a:t>
            </a:r>
            <a:r>
              <a:rPr kumimoji="1" lang="en-US" altLang="ja-JP" sz="12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ea typeface="Segoe UI" panose="020B0502040204020203" pitchFamily="34" charset="0"/>
                <a:cs typeface="Segoe UI" panose="020B0502040204020203" pitchFamily="34" charset="0"/>
              </a:rPr>
              <a:t>0</a:t>
            </a:r>
            <a:r>
              <a:rPr kumimoji="1" lang="en-US" altLang="ja-JP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endParaRPr kumimoji="1" lang="ja-JP" altLang="en-US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左右矢印 21"/>
          <p:cNvSpPr/>
          <p:nvPr/>
        </p:nvSpPr>
        <p:spPr>
          <a:xfrm>
            <a:off x="4063952" y="3798752"/>
            <a:ext cx="4972542" cy="242316"/>
          </a:xfrm>
          <a:prstGeom prst="leftRightArrow">
            <a:avLst/>
          </a:prstGeom>
          <a:gradFill>
            <a:gsLst>
              <a:gs pos="0">
                <a:srgbClr val="FF0000"/>
              </a:gs>
              <a:gs pos="50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ea typeface="Segoe UI" panose="020B0502040204020203" pitchFamily="34" charset="0"/>
                <a:cs typeface="Segoe UI" panose="020B0502040204020203" pitchFamily="34" charset="0"/>
              </a:rPr>
              <a:t>S</a:t>
            </a:r>
            <a:r>
              <a:rPr kumimoji="1" lang="en-US" altLang="ja-JP" sz="12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ea typeface="Segoe UI" panose="020B0502040204020203" pitchFamily="34" charset="0"/>
                <a:cs typeface="Segoe UI" panose="020B0502040204020203" pitchFamily="34" charset="0"/>
              </a:rPr>
              <a:t>0</a:t>
            </a:r>
            <a:r>
              <a:rPr kumimoji="1" lang="en-US" altLang="ja-JP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endParaRPr kumimoji="1" lang="ja-JP" altLang="en-US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左右矢印 22"/>
          <p:cNvSpPr/>
          <p:nvPr/>
        </p:nvSpPr>
        <p:spPr>
          <a:xfrm>
            <a:off x="4054751" y="4833156"/>
            <a:ext cx="4981744" cy="242316"/>
          </a:xfrm>
          <a:prstGeom prst="leftRightArrow">
            <a:avLst/>
          </a:prstGeom>
          <a:gradFill flip="none" rotWithShape="1">
            <a:gsLst>
              <a:gs pos="0">
                <a:srgbClr val="FF0000"/>
              </a:gs>
              <a:gs pos="94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ea typeface="Segoe UI" panose="020B0502040204020203" pitchFamily="34" charset="0"/>
                <a:cs typeface="Segoe UI" panose="020B0502040204020203" pitchFamily="34" charset="0"/>
              </a:rPr>
              <a:t>S</a:t>
            </a:r>
            <a:r>
              <a:rPr kumimoji="1" lang="en-US" altLang="ja-JP" sz="12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ea typeface="Segoe UI" panose="020B0502040204020203" pitchFamily="34" charset="0"/>
                <a:cs typeface="Segoe UI" panose="020B0502040204020203" pitchFamily="34" charset="0"/>
              </a:rPr>
              <a:t>0</a:t>
            </a:r>
            <a:r>
              <a:rPr kumimoji="1" lang="en-US" altLang="ja-JP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endParaRPr kumimoji="1" lang="ja-JP" altLang="en-US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24" name="直線矢印コネクタ 23"/>
          <p:cNvCxnSpPr/>
          <p:nvPr/>
        </p:nvCxnSpPr>
        <p:spPr>
          <a:xfrm flipV="1">
            <a:off x="3491880" y="3392996"/>
            <a:ext cx="0" cy="612068"/>
          </a:xfrm>
          <a:prstGeom prst="straightConnector1">
            <a:avLst/>
          </a:prstGeom>
          <a:ln w="635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テキスト ボックス 24"/>
          <p:cNvSpPr txBox="1"/>
          <p:nvPr/>
        </p:nvSpPr>
        <p:spPr>
          <a:xfrm rot="16200000">
            <a:off x="2877576" y="3277929"/>
            <a:ext cx="7152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i="1" dirty="0" smtClean="0"/>
              <a:t>sliced</a:t>
            </a:r>
            <a:endParaRPr kumimoji="1" lang="ja-JP" altLang="en-US" b="1" i="1" dirty="0"/>
          </a:p>
        </p:txBody>
      </p:sp>
      <p:sp>
        <p:nvSpPr>
          <p:cNvPr id="29" name="Rectangle 5"/>
          <p:cNvSpPr>
            <a:spLocks/>
          </p:cNvSpPr>
          <p:nvPr/>
        </p:nvSpPr>
        <p:spPr bwMode="auto">
          <a:xfrm rot="19638817">
            <a:off x="1806924" y="1687969"/>
            <a:ext cx="4514056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72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5414262" y="3933056"/>
            <a:ext cx="9204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kumimoji="1" lang="en-US" altLang="ja-JP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p~</a:t>
            </a:r>
            <a:r>
              <a:rPr kumimoji="1" lang="en-US" altLang="ja-JP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S</a:t>
            </a:r>
            <a:r>
              <a:rPr kumimoji="1" lang="en-US" altLang="ja-JP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</a:t>
            </a:r>
            <a:r>
              <a:rPr kumimoji="1" lang="en-US" altLang="ja-JP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endParaRPr kumimoji="1" lang="ja-JP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角丸四角形 5"/>
          <p:cNvSpPr/>
          <p:nvPr/>
        </p:nvSpPr>
        <p:spPr>
          <a:xfrm>
            <a:off x="5436096" y="3995772"/>
            <a:ext cx="849926" cy="29732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左右矢印 17"/>
          <p:cNvSpPr/>
          <p:nvPr/>
        </p:nvSpPr>
        <p:spPr>
          <a:xfrm>
            <a:off x="4063952" y="5049180"/>
            <a:ext cx="4962503" cy="242316"/>
          </a:xfrm>
          <a:prstGeom prst="leftRightArrow">
            <a:avLst/>
          </a:prstGeom>
          <a:gradFill flip="none" rotWithShape="1">
            <a:gsLst>
              <a:gs pos="0">
                <a:schemeClr val="bg1"/>
              </a:gs>
              <a:gs pos="79000">
                <a:srgbClr val="92D050"/>
              </a:gs>
              <a:gs pos="100000">
                <a:srgbClr val="00B05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ea typeface="Segoe UI" panose="020B0502040204020203" pitchFamily="34" charset="0"/>
                <a:cs typeface="Segoe UI" panose="020B0502040204020203" pitchFamily="34" charset="0"/>
              </a:rPr>
              <a:t>p</a:t>
            </a:r>
            <a:r>
              <a:rPr kumimoji="1" lang="en-US" altLang="ja-JP" sz="1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YN</a:t>
            </a:r>
            <a:endParaRPr kumimoji="1" lang="ja-JP" altLang="en-US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26" name="直線コネクタ 25"/>
          <p:cNvCxnSpPr/>
          <p:nvPr/>
        </p:nvCxnSpPr>
        <p:spPr>
          <a:xfrm flipV="1">
            <a:off x="1716651" y="1952836"/>
            <a:ext cx="0" cy="2880320"/>
          </a:xfrm>
          <a:prstGeom prst="line">
            <a:avLst/>
          </a:prstGeom>
          <a:ln w="12700">
            <a:solidFill>
              <a:srgbClr val="0070C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テキスト ボックス 26"/>
          <p:cNvSpPr txBox="1"/>
          <p:nvPr/>
        </p:nvSpPr>
        <p:spPr>
          <a:xfrm>
            <a:off x="1304518" y="1664804"/>
            <a:ext cx="8242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M[</a:t>
            </a:r>
            <a:r>
              <a:rPr kumimoji="1" lang="en-US" altLang="ja-JP" sz="12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K+p+p</a:t>
            </a:r>
            <a:r>
              <a:rPr lang="en-US" altLang="ja-JP" sz="1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]</a:t>
            </a:r>
            <a:endParaRPr kumimoji="1" lang="ja-JP" altLang="en-US" sz="12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角丸四角形 27"/>
          <p:cNvSpPr/>
          <p:nvPr/>
        </p:nvSpPr>
        <p:spPr>
          <a:xfrm>
            <a:off x="6660232" y="5255912"/>
            <a:ext cx="1008112" cy="29732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6624228" y="5219908"/>
            <a:ext cx="1053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S</a:t>
            </a:r>
            <a:r>
              <a:rPr kumimoji="1" lang="en-US" altLang="ja-JP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</a:t>
            </a:r>
            <a:r>
              <a:rPr kumimoji="1" lang="en-US" altLang="ja-JP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p~</a:t>
            </a:r>
            <a:r>
              <a:rPr kumimoji="1" lang="en-US" altLang="ja-JP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ea typeface="Segoe UI" panose="020B0502040204020203" pitchFamily="34" charset="0"/>
                <a:cs typeface="Segoe UI" panose="020B0502040204020203" pitchFamily="34" charset="0"/>
              </a:rPr>
              <a:t>p</a:t>
            </a:r>
            <a:r>
              <a:rPr kumimoji="1" lang="en-US" altLang="ja-JP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YN</a:t>
            </a:r>
            <a:endParaRPr kumimoji="1" lang="ja-JP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98531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636" y="836712"/>
            <a:ext cx="6543198" cy="6012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756084"/>
          </a:xfrm>
          <a:ln>
            <a:solidFill>
              <a:schemeClr val="accent1">
                <a:shade val="50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baseline="30000" dirty="0" smtClean="0"/>
              <a:t>3</a:t>
            </a:r>
            <a:r>
              <a:rPr lang="en-US" altLang="ja-JP" b="1" dirty="0" smtClean="0"/>
              <a:t>He(K</a:t>
            </a:r>
            <a:r>
              <a:rPr lang="en-US" altLang="ja-JP" b="1" baseline="30000" dirty="0" smtClean="0"/>
              <a:t>-</a:t>
            </a:r>
            <a:r>
              <a:rPr lang="en-US" altLang="ja-JP" b="1" dirty="0"/>
              <a:t>,</a:t>
            </a:r>
            <a:r>
              <a:rPr lang="en-US" altLang="ja-JP" b="1" dirty="0" err="1" smtClean="0">
                <a:latin typeface="Symbol" panose="05050102010706020507" pitchFamily="18" charset="2"/>
              </a:rPr>
              <a:t>L</a:t>
            </a:r>
            <a:r>
              <a:rPr lang="en-US" altLang="ja-JP" b="1" dirty="0" err="1" smtClean="0"/>
              <a:t>p</a:t>
            </a:r>
            <a:r>
              <a:rPr lang="en-US" altLang="ja-JP" b="1" dirty="0" smtClean="0"/>
              <a:t>)n: q-dependence</a:t>
            </a:r>
            <a:endParaRPr kumimoji="1" lang="ja-JP" altLang="en-US" dirty="0"/>
          </a:p>
        </p:txBody>
      </p:sp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276A-4F26-4F5F-9034-CF61C4F85C68}" type="slidenum">
              <a:rPr kumimoji="1" lang="ja-JP" altLang="en-US" smtClean="0"/>
              <a:t>58</a:t>
            </a:fld>
            <a:endParaRPr kumimoji="1" lang="ja-JP" altLang="en-US"/>
          </a:p>
        </p:txBody>
      </p:sp>
      <p:sp>
        <p:nvSpPr>
          <p:cNvPr id="9" name="直角三角形 8"/>
          <p:cNvSpPr/>
          <p:nvPr/>
        </p:nvSpPr>
        <p:spPr>
          <a:xfrm>
            <a:off x="2195736" y="4437112"/>
            <a:ext cx="2124236" cy="1886508"/>
          </a:xfrm>
          <a:prstGeom prst="rtTriangle">
            <a:avLst/>
          </a:prstGeom>
          <a:solidFill>
            <a:schemeClr val="tx1">
              <a:lumMod val="50000"/>
              <a:lumOff val="50000"/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2231740" y="5517232"/>
            <a:ext cx="13065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Kinematical</a:t>
            </a:r>
          </a:p>
          <a:p>
            <a:pPr algn="ctr"/>
            <a:r>
              <a:rPr lang="en-US" altLang="ja-JP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Limit</a:t>
            </a:r>
            <a:endParaRPr kumimoji="1" lang="ja-JP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31" name="直線コネクタ 30"/>
          <p:cNvCxnSpPr/>
          <p:nvPr/>
        </p:nvCxnSpPr>
        <p:spPr>
          <a:xfrm flipV="1">
            <a:off x="3583804" y="969695"/>
            <a:ext cx="0" cy="5375629"/>
          </a:xfrm>
          <a:prstGeom prst="line">
            <a:avLst/>
          </a:prstGeom>
          <a:ln w="12700">
            <a:solidFill>
              <a:srgbClr val="0070C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テキスト ボックス 31"/>
          <p:cNvSpPr txBox="1"/>
          <p:nvPr/>
        </p:nvSpPr>
        <p:spPr>
          <a:xfrm rot="16200000">
            <a:off x="3038227" y="1978268"/>
            <a:ext cx="8242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M[</a:t>
            </a:r>
            <a:r>
              <a:rPr kumimoji="1" lang="en-US" altLang="ja-JP" sz="12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K+p+p</a:t>
            </a:r>
            <a:r>
              <a:rPr lang="en-US" altLang="ja-JP" sz="1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]</a:t>
            </a:r>
            <a:endParaRPr kumimoji="1" lang="ja-JP" altLang="en-US" sz="12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9" name="Rectangle 5"/>
          <p:cNvSpPr>
            <a:spLocks/>
          </p:cNvSpPr>
          <p:nvPr/>
        </p:nvSpPr>
        <p:spPr bwMode="auto">
          <a:xfrm rot="19638817">
            <a:off x="2672471" y="2399915"/>
            <a:ext cx="4514056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72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</p:spTree>
    <p:extLst>
      <p:ext uri="{BB962C8B-B14F-4D97-AF65-F5344CB8AC3E}">
        <p14:creationId xmlns:p14="http://schemas.microsoft.com/office/powerpoint/2010/main" val="1180449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59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8261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E27: Experimental Setup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60</a:t>
            </a:fld>
            <a:endParaRPr kumimoji="1" lang="ja-JP" altLang="en-US"/>
          </a:p>
        </p:txBody>
      </p:sp>
      <p:sp>
        <p:nvSpPr>
          <p:cNvPr id="9" name="コンテンツ プレースホルダー 2"/>
          <p:cNvSpPr>
            <a:spLocks noGrp="1"/>
          </p:cNvSpPr>
          <p:nvPr>
            <p:ph idx="1"/>
          </p:nvPr>
        </p:nvSpPr>
        <p:spPr>
          <a:xfrm>
            <a:off x="0" y="980728"/>
            <a:ext cx="6624228" cy="4417951"/>
          </a:xfrm>
        </p:spPr>
        <p:txBody>
          <a:bodyPr>
            <a:normAutofit/>
          </a:bodyPr>
          <a:lstStyle/>
          <a:p>
            <a:r>
              <a:rPr lang="en-US" altLang="ja-JP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K1.8 beam </a:t>
            </a:r>
            <a:r>
              <a:rPr lang="en-US" altLang="ja-JP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line spectrometer</a:t>
            </a:r>
            <a:endParaRPr lang="en-US" altLang="ja-JP" sz="28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n-US" altLang="ja-JP" sz="2400" dirty="0"/>
              <a:t>1.69 GeV/c </a:t>
            </a:r>
            <a:r>
              <a:rPr lang="en-US" altLang="ja-JP" sz="2400" dirty="0">
                <a:latin typeface="Symbol" panose="05050102010706020507" pitchFamily="18" charset="2"/>
                <a:ea typeface="Segoe UI" panose="020B0502040204020203" pitchFamily="34" charset="0"/>
                <a:cs typeface="Segoe UI" panose="020B0502040204020203" pitchFamily="34" charset="0"/>
              </a:rPr>
              <a:t>p</a:t>
            </a:r>
            <a:r>
              <a:rPr lang="en-US" altLang="ja-JP" sz="2400" baseline="30000" dirty="0"/>
              <a:t>+</a:t>
            </a:r>
          </a:p>
          <a:p>
            <a:pPr lvl="1"/>
            <a:r>
              <a:rPr lang="en-US" altLang="ja-JP" sz="2400" dirty="0" err="1" smtClean="0">
                <a:latin typeface="Symbol" panose="05050102010706020507" pitchFamily="18" charset="2"/>
              </a:rPr>
              <a:t>D</a:t>
            </a:r>
            <a:r>
              <a:rPr lang="en-US" altLang="ja-JP" sz="2400" dirty="0" err="1" smtClean="0"/>
              <a:t>p</a:t>
            </a:r>
            <a:r>
              <a:rPr lang="en-US" altLang="ja-JP" sz="2400" dirty="0" smtClean="0"/>
              <a:t>/p ~ 2x10</a:t>
            </a:r>
            <a:r>
              <a:rPr lang="en-US" altLang="ja-JP" sz="2400" baseline="30000" dirty="0" smtClean="0"/>
              <a:t>-3</a:t>
            </a:r>
            <a:endParaRPr lang="en-US" altLang="ja-JP" sz="2400" baseline="30000" dirty="0"/>
          </a:p>
          <a:p>
            <a:r>
              <a:rPr lang="en-US" altLang="ja-JP" sz="2800" b="1" dirty="0">
                <a:solidFill>
                  <a:srgbClr val="00B050"/>
                </a:solidFill>
              </a:rPr>
              <a:t>SKS spectrometer</a:t>
            </a:r>
          </a:p>
          <a:p>
            <a:pPr lvl="1"/>
            <a:r>
              <a:rPr lang="en-US" altLang="ja-JP" sz="2400" dirty="0"/>
              <a:t>0.8-1.3 GeV/c K</a:t>
            </a:r>
            <a:r>
              <a:rPr lang="en-US" altLang="ja-JP" sz="2400" baseline="30000" dirty="0"/>
              <a:t>+</a:t>
            </a:r>
          </a:p>
          <a:p>
            <a:pPr lvl="1"/>
            <a:r>
              <a:rPr lang="en-US" altLang="ja-JP" sz="2400" dirty="0" err="1" smtClean="0">
                <a:latin typeface="Symbol" panose="05050102010706020507" pitchFamily="18" charset="2"/>
              </a:rPr>
              <a:t>D</a:t>
            </a:r>
            <a:r>
              <a:rPr lang="en-US" altLang="ja-JP" sz="2400" dirty="0" err="1" smtClean="0"/>
              <a:t>p</a:t>
            </a:r>
            <a:r>
              <a:rPr lang="en-US" altLang="ja-JP" sz="2400" dirty="0" smtClean="0"/>
              <a:t>/p ~ 2x10</a:t>
            </a:r>
            <a:r>
              <a:rPr lang="en-US" altLang="ja-JP" sz="2400" baseline="30000" dirty="0" smtClean="0"/>
              <a:t>-3</a:t>
            </a:r>
            <a:endParaRPr lang="en-US" altLang="ja-JP" sz="2400" baseline="30000" dirty="0"/>
          </a:p>
          <a:p>
            <a:pPr lvl="1"/>
            <a:r>
              <a:rPr lang="en-US" altLang="ja-JP" sz="2400" dirty="0" smtClean="0">
                <a:latin typeface="Symbol" panose="05050102010706020507" pitchFamily="18" charset="2"/>
              </a:rPr>
              <a:t>DW </a:t>
            </a:r>
            <a:r>
              <a:rPr lang="el-GR" altLang="ja-JP" sz="2400" dirty="0" smtClean="0"/>
              <a:t>~</a:t>
            </a:r>
            <a:r>
              <a:rPr lang="en-US" altLang="ja-JP" sz="2400" dirty="0" smtClean="0"/>
              <a:t> </a:t>
            </a:r>
            <a:r>
              <a:rPr lang="el-GR" altLang="ja-JP" sz="2400" dirty="0" smtClean="0"/>
              <a:t>100 </a:t>
            </a:r>
            <a:r>
              <a:rPr lang="en-US" altLang="ja-JP" sz="2400" dirty="0" err="1"/>
              <a:t>msr</a:t>
            </a:r>
            <a:endParaRPr lang="en-US" altLang="ja-JP" sz="2400" dirty="0"/>
          </a:p>
          <a:p>
            <a:r>
              <a:rPr lang="en-US" altLang="ja-JP" sz="2800" dirty="0"/>
              <a:t>Target : liquid </a:t>
            </a:r>
            <a:r>
              <a:rPr lang="en-US" altLang="ja-JP" sz="2800" dirty="0" smtClean="0"/>
              <a:t>deuterium (</a:t>
            </a:r>
            <a:r>
              <a:rPr lang="en-US" altLang="ja-JP" sz="2800" dirty="0"/>
              <a:t>1.99 g/cm</a:t>
            </a:r>
            <a:r>
              <a:rPr lang="en-US" altLang="ja-JP" sz="2800" baseline="30000" dirty="0"/>
              <a:t>2</a:t>
            </a:r>
            <a:r>
              <a:rPr lang="en-US" altLang="ja-JP" sz="2800" dirty="0" smtClean="0"/>
              <a:t>)</a:t>
            </a:r>
          </a:p>
        </p:txBody>
      </p:sp>
      <p:pic>
        <p:nvPicPr>
          <p:cNvPr id="11" name="Picture 3" descr="C:\Users\ichikawa\Work\conference\J-PARC_simpo\Fig\E27setup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9972" y="1142294"/>
            <a:ext cx="4824536" cy="5672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グループ化 11"/>
          <p:cNvGrpSpPr/>
          <p:nvPr/>
        </p:nvGrpSpPr>
        <p:grpSpPr>
          <a:xfrm>
            <a:off x="6883413" y="2395429"/>
            <a:ext cx="1720286" cy="4434546"/>
            <a:chOff x="4327129" y="2432979"/>
            <a:chExt cx="1720286" cy="4434546"/>
          </a:xfrm>
        </p:grpSpPr>
        <p:grpSp>
          <p:nvGrpSpPr>
            <p:cNvPr id="26" name="グループ化 25"/>
            <p:cNvGrpSpPr/>
            <p:nvPr/>
          </p:nvGrpSpPr>
          <p:grpSpPr>
            <a:xfrm>
              <a:off x="4327129" y="2553594"/>
              <a:ext cx="1692671" cy="4313931"/>
              <a:chOff x="4327129" y="2553594"/>
              <a:chExt cx="1692671" cy="4313931"/>
            </a:xfrm>
          </p:grpSpPr>
          <p:sp>
            <p:nvSpPr>
              <p:cNvPr id="28" name="フリーフォーム 27"/>
              <p:cNvSpPr/>
              <p:nvPr/>
            </p:nvSpPr>
            <p:spPr bwMode="auto">
              <a:xfrm>
                <a:off x="4381500" y="2695575"/>
                <a:ext cx="1638300" cy="4171950"/>
              </a:xfrm>
              <a:custGeom>
                <a:avLst/>
                <a:gdLst>
                  <a:gd name="connsiteX0" fmla="*/ 1352550 w 1638300"/>
                  <a:gd name="connsiteY0" fmla="*/ 4171950 h 4171950"/>
                  <a:gd name="connsiteX1" fmla="*/ 1638300 w 1638300"/>
                  <a:gd name="connsiteY1" fmla="*/ 2133600 h 4171950"/>
                  <a:gd name="connsiteX2" fmla="*/ 1638300 w 1638300"/>
                  <a:gd name="connsiteY2" fmla="*/ 2133600 h 4171950"/>
                  <a:gd name="connsiteX3" fmla="*/ 1562100 w 1638300"/>
                  <a:gd name="connsiteY3" fmla="*/ 1352550 h 4171950"/>
                  <a:gd name="connsiteX4" fmla="*/ 1095375 w 1638300"/>
                  <a:gd name="connsiteY4" fmla="*/ 771525 h 4171950"/>
                  <a:gd name="connsiteX5" fmla="*/ 0 w 1638300"/>
                  <a:gd name="connsiteY5" fmla="*/ 0 h 4171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638300" h="4171950">
                    <a:moveTo>
                      <a:pt x="1352550" y="4171950"/>
                    </a:moveTo>
                    <a:lnTo>
                      <a:pt x="1638300" y="2133600"/>
                    </a:lnTo>
                    <a:lnTo>
                      <a:pt x="1638300" y="2133600"/>
                    </a:lnTo>
                    <a:cubicBezTo>
                      <a:pt x="1625600" y="2003425"/>
                      <a:pt x="1652587" y="1579562"/>
                      <a:pt x="1562100" y="1352550"/>
                    </a:cubicBezTo>
                    <a:cubicBezTo>
                      <a:pt x="1471613" y="1125538"/>
                      <a:pt x="1355725" y="996950"/>
                      <a:pt x="1095375" y="771525"/>
                    </a:cubicBezTo>
                    <a:cubicBezTo>
                      <a:pt x="835025" y="546100"/>
                      <a:pt x="417512" y="273050"/>
                      <a:pt x="0" y="0"/>
                    </a:cubicBezTo>
                  </a:path>
                </a:pathLst>
              </a:custGeom>
              <a:noFill/>
              <a:ln w="76200" cap="flat" cmpd="sng" algn="ctr">
                <a:solidFill>
                  <a:schemeClr val="accent6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ＭＳ Ｐゴシック" charset="-128"/>
                </a:endParaRPr>
              </a:p>
            </p:txBody>
          </p:sp>
          <p:sp>
            <p:nvSpPr>
              <p:cNvPr id="29" name="二等辺三角形 28"/>
              <p:cNvSpPr/>
              <p:nvPr/>
            </p:nvSpPr>
            <p:spPr bwMode="auto">
              <a:xfrm rot="18393282">
                <a:off x="4237255" y="2643468"/>
                <a:ext cx="351989" cy="172242"/>
              </a:xfrm>
              <a:prstGeom prst="triangle">
                <a:avLst/>
              </a:prstGeom>
              <a:solidFill>
                <a:schemeClr val="accent6"/>
              </a:solidFill>
              <a:ln w="9525" cap="flat" cmpd="sng" algn="ctr">
                <a:solidFill>
                  <a:schemeClr val="accent6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ＭＳ Ｐゴシック" charset="-128"/>
                </a:endParaRPr>
              </a:p>
            </p:txBody>
          </p:sp>
        </p:grpSp>
        <p:sp>
          <p:nvSpPr>
            <p:cNvPr id="27" name="テキスト ボックス 8"/>
            <p:cNvSpPr txBox="1"/>
            <p:nvPr/>
          </p:nvSpPr>
          <p:spPr>
            <a:xfrm>
              <a:off x="5292080" y="2432979"/>
              <a:ext cx="755335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ja-JP" sz="4800" b="1" dirty="0">
                  <a:solidFill>
                    <a:schemeClr val="accent6"/>
                  </a:solidFill>
                </a:rPr>
                <a:t>π</a:t>
              </a:r>
              <a:r>
                <a:rPr kumimoji="1" lang="en-US" altLang="ja-JP" sz="4800" b="1" baseline="30000" dirty="0" smtClean="0">
                  <a:solidFill>
                    <a:schemeClr val="accent6"/>
                  </a:solidFill>
                </a:rPr>
                <a:t>+</a:t>
              </a:r>
              <a:endParaRPr kumimoji="1" lang="ja-JP" altLang="en-US" sz="4800" b="1" baseline="300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13" name="グループ化 12"/>
          <p:cNvGrpSpPr/>
          <p:nvPr/>
        </p:nvGrpSpPr>
        <p:grpSpPr>
          <a:xfrm>
            <a:off x="4369710" y="1519242"/>
            <a:ext cx="2482349" cy="1639099"/>
            <a:chOff x="1813426" y="1556792"/>
            <a:chExt cx="2482349" cy="1639099"/>
          </a:xfrm>
        </p:grpSpPr>
        <p:sp>
          <p:nvSpPr>
            <p:cNvPr id="23" name="フリーフォーム 22"/>
            <p:cNvSpPr/>
            <p:nvPr/>
          </p:nvSpPr>
          <p:spPr bwMode="auto">
            <a:xfrm>
              <a:off x="1857375" y="2314575"/>
              <a:ext cx="2438400" cy="800100"/>
            </a:xfrm>
            <a:custGeom>
              <a:avLst/>
              <a:gdLst>
                <a:gd name="connsiteX0" fmla="*/ 2438400 w 2438400"/>
                <a:gd name="connsiteY0" fmla="*/ 323850 h 800100"/>
                <a:gd name="connsiteX1" fmla="*/ 2047875 w 2438400"/>
                <a:gd name="connsiteY1" fmla="*/ 76200 h 800100"/>
                <a:gd name="connsiteX2" fmla="*/ 1752600 w 2438400"/>
                <a:gd name="connsiteY2" fmla="*/ 0 h 800100"/>
                <a:gd name="connsiteX3" fmla="*/ 1514475 w 2438400"/>
                <a:gd name="connsiteY3" fmla="*/ 76200 h 800100"/>
                <a:gd name="connsiteX4" fmla="*/ 981075 w 2438400"/>
                <a:gd name="connsiteY4" fmla="*/ 323850 h 800100"/>
                <a:gd name="connsiteX5" fmla="*/ 0 w 2438400"/>
                <a:gd name="connsiteY5" fmla="*/ 800100 h 800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38400" h="800100">
                  <a:moveTo>
                    <a:pt x="2438400" y="323850"/>
                  </a:moveTo>
                  <a:cubicBezTo>
                    <a:pt x="2300287" y="227012"/>
                    <a:pt x="2162175" y="130175"/>
                    <a:pt x="2047875" y="76200"/>
                  </a:cubicBezTo>
                  <a:cubicBezTo>
                    <a:pt x="1933575" y="22225"/>
                    <a:pt x="1841500" y="0"/>
                    <a:pt x="1752600" y="0"/>
                  </a:cubicBezTo>
                  <a:cubicBezTo>
                    <a:pt x="1663700" y="0"/>
                    <a:pt x="1643062" y="22225"/>
                    <a:pt x="1514475" y="76200"/>
                  </a:cubicBezTo>
                  <a:cubicBezTo>
                    <a:pt x="1385888" y="130175"/>
                    <a:pt x="981075" y="323850"/>
                    <a:pt x="981075" y="323850"/>
                  </a:cubicBezTo>
                  <a:lnTo>
                    <a:pt x="0" y="800100"/>
                  </a:lnTo>
                </a:path>
              </a:pathLst>
            </a:custGeom>
            <a:noFill/>
            <a:ln w="76200" cap="flat" cmpd="sng" algn="ctr">
              <a:solidFill>
                <a:srgbClr val="00B050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ＭＳ Ｐゴシック" charset="-128"/>
              </a:endParaRPr>
            </a:p>
          </p:txBody>
        </p:sp>
        <p:sp>
          <p:nvSpPr>
            <p:cNvPr id="24" name="二等辺三角形 23"/>
            <p:cNvSpPr/>
            <p:nvPr/>
          </p:nvSpPr>
          <p:spPr bwMode="auto">
            <a:xfrm rot="14437321">
              <a:off x="1776159" y="3070725"/>
              <a:ext cx="162433" cy="87899"/>
            </a:xfrm>
            <a:prstGeom prst="triangle">
              <a:avLst/>
            </a:prstGeom>
            <a:solidFill>
              <a:srgbClr val="00B050"/>
            </a:solidFill>
            <a:ln w="76200" cap="flat" cmpd="sng" algn="ctr">
              <a:solidFill>
                <a:srgbClr val="00B050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ＭＳ Ｐゴシック" charset="-128"/>
              </a:endParaRPr>
            </a:p>
          </p:txBody>
        </p:sp>
        <p:sp>
          <p:nvSpPr>
            <p:cNvPr id="25" name="テキスト ボックス 14"/>
            <p:cNvSpPr txBox="1"/>
            <p:nvPr/>
          </p:nvSpPr>
          <p:spPr>
            <a:xfrm>
              <a:off x="2469307" y="1556792"/>
              <a:ext cx="898003" cy="830997"/>
            </a:xfrm>
            <a:prstGeom prst="rect">
              <a:avLst/>
            </a:prstGeom>
            <a:noFill/>
            <a:ln w="76200">
              <a:noFill/>
            </a:ln>
          </p:spPr>
          <p:txBody>
            <a:bodyPr wrap="none" rtlCol="0">
              <a:spAutoFit/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ja-JP" sz="4800" b="1" dirty="0" smtClean="0">
                  <a:solidFill>
                    <a:srgbClr val="00B050"/>
                  </a:solidFill>
                </a:rPr>
                <a:t>K</a:t>
              </a:r>
              <a:r>
                <a:rPr kumimoji="1" lang="en-US" altLang="ja-JP" sz="4800" b="1" baseline="30000" dirty="0" smtClean="0">
                  <a:solidFill>
                    <a:srgbClr val="00B050"/>
                  </a:solidFill>
                </a:rPr>
                <a:t>+</a:t>
              </a:r>
              <a:endParaRPr kumimoji="1" lang="ja-JP" altLang="en-US" sz="4800" b="1" baseline="30000" dirty="0">
                <a:solidFill>
                  <a:srgbClr val="00B050"/>
                </a:solidFill>
              </a:endParaRPr>
            </a:p>
          </p:txBody>
        </p:sp>
      </p:grpSp>
      <p:grpSp>
        <p:nvGrpSpPr>
          <p:cNvPr id="14" name="グループ化 13"/>
          <p:cNvGrpSpPr/>
          <p:nvPr/>
        </p:nvGrpSpPr>
        <p:grpSpPr>
          <a:xfrm>
            <a:off x="4103948" y="1015186"/>
            <a:ext cx="3279631" cy="2736304"/>
            <a:chOff x="3923928" y="1052736"/>
            <a:chExt cx="3279631" cy="2736304"/>
          </a:xfrm>
        </p:grpSpPr>
        <p:cxnSp>
          <p:nvCxnSpPr>
            <p:cNvPr id="18" name="直線コネクタ 17"/>
            <p:cNvCxnSpPr/>
            <p:nvPr/>
          </p:nvCxnSpPr>
          <p:spPr>
            <a:xfrm flipV="1">
              <a:off x="6372200" y="1052736"/>
              <a:ext cx="831359" cy="1795742"/>
            </a:xfrm>
            <a:prstGeom prst="line">
              <a:avLst/>
            </a:prstGeom>
            <a:ln>
              <a:solidFill>
                <a:srgbClr val="00B05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線コネクタ 18"/>
            <p:cNvCxnSpPr/>
            <p:nvPr/>
          </p:nvCxnSpPr>
          <p:spPr>
            <a:xfrm flipH="1">
              <a:off x="3923928" y="1052736"/>
              <a:ext cx="3279631" cy="0"/>
            </a:xfrm>
            <a:prstGeom prst="line">
              <a:avLst/>
            </a:prstGeom>
            <a:ln>
              <a:solidFill>
                <a:srgbClr val="00B05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線コネクタ 19"/>
            <p:cNvCxnSpPr/>
            <p:nvPr/>
          </p:nvCxnSpPr>
          <p:spPr>
            <a:xfrm>
              <a:off x="3923928" y="1052736"/>
              <a:ext cx="216024" cy="2736304"/>
            </a:xfrm>
            <a:prstGeom prst="line">
              <a:avLst/>
            </a:prstGeom>
            <a:ln>
              <a:solidFill>
                <a:srgbClr val="00B05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線コネクタ 20"/>
            <p:cNvCxnSpPr/>
            <p:nvPr/>
          </p:nvCxnSpPr>
          <p:spPr>
            <a:xfrm flipV="1">
              <a:off x="4155499" y="3501008"/>
              <a:ext cx="2219968" cy="288032"/>
            </a:xfrm>
            <a:prstGeom prst="line">
              <a:avLst/>
            </a:prstGeom>
            <a:ln>
              <a:solidFill>
                <a:srgbClr val="00B05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線コネクタ 21"/>
            <p:cNvCxnSpPr/>
            <p:nvPr/>
          </p:nvCxnSpPr>
          <p:spPr>
            <a:xfrm>
              <a:off x="6375467" y="2852936"/>
              <a:ext cx="0" cy="627403"/>
            </a:xfrm>
            <a:prstGeom prst="line">
              <a:avLst/>
            </a:prstGeom>
            <a:ln>
              <a:solidFill>
                <a:srgbClr val="00B05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テキスト ボックス 45"/>
          <p:cNvSpPr txBox="1"/>
          <p:nvPr/>
        </p:nvSpPr>
        <p:spPr>
          <a:xfrm>
            <a:off x="6315179" y="799162"/>
            <a:ext cx="24329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z="2400" b="1" dirty="0" smtClean="0">
                <a:solidFill>
                  <a:srgbClr val="00B050"/>
                </a:solidFill>
              </a:rPr>
              <a:t>SKS </a:t>
            </a:r>
            <a:r>
              <a:rPr lang="en-US" altLang="ja-JP" sz="2400" b="1" dirty="0" smtClean="0">
                <a:solidFill>
                  <a:srgbClr val="00B050"/>
                </a:solidFill>
              </a:rPr>
              <a:t>spectrometer</a:t>
            </a:r>
            <a:endParaRPr kumimoji="1" lang="ja-JP" altLang="en-US" sz="2400" b="1" dirty="0">
              <a:solidFill>
                <a:srgbClr val="00B050"/>
              </a:solidFill>
            </a:endParaRPr>
          </a:p>
        </p:txBody>
      </p:sp>
      <p:sp>
        <p:nvSpPr>
          <p:cNvPr id="16" name="テキスト ボックス 46"/>
          <p:cNvSpPr txBox="1"/>
          <p:nvPr/>
        </p:nvSpPr>
        <p:spPr>
          <a:xfrm>
            <a:off x="5898877" y="5157192"/>
            <a:ext cx="207781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z="2400" b="1" dirty="0" smtClean="0">
                <a:solidFill>
                  <a:schemeClr val="accent6"/>
                </a:solidFill>
              </a:rPr>
              <a:t>K1.8 </a:t>
            </a:r>
            <a:r>
              <a:rPr lang="en-US" altLang="ja-JP" sz="2400" b="1" dirty="0" smtClean="0">
                <a:solidFill>
                  <a:schemeClr val="accent6"/>
                </a:solidFill>
              </a:rPr>
              <a:t>beam line</a:t>
            </a:r>
            <a:endParaRPr kumimoji="1" lang="en-US" altLang="ja-JP" sz="2400" b="1" dirty="0" smtClean="0">
              <a:solidFill>
                <a:schemeClr val="accent6"/>
              </a:solidFill>
            </a:endParaRPr>
          </a:p>
          <a:p>
            <a:r>
              <a:rPr lang="en-US" altLang="ja-JP" sz="2400" b="1" dirty="0" smtClean="0">
                <a:solidFill>
                  <a:schemeClr val="accent6"/>
                </a:solidFill>
              </a:rPr>
              <a:t>spectrometer</a:t>
            </a:r>
            <a:endParaRPr kumimoji="1" lang="ja-JP" altLang="en-US" sz="2400" b="1" dirty="0">
              <a:solidFill>
                <a:schemeClr val="accent6"/>
              </a:solidFill>
            </a:endParaRPr>
          </a:p>
        </p:txBody>
      </p:sp>
      <p:sp>
        <p:nvSpPr>
          <p:cNvPr id="17" name="テキスト ボックス 51"/>
          <p:cNvSpPr txBox="1"/>
          <p:nvPr/>
        </p:nvSpPr>
        <p:spPr>
          <a:xfrm>
            <a:off x="5885092" y="5975104"/>
            <a:ext cx="20915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2400" dirty="0" smtClean="0"/>
              <a:t>p</a:t>
            </a:r>
            <a:r>
              <a:rPr kumimoji="1" lang="en-US" altLang="ja-JP" sz="2400" baseline="-25000" dirty="0" smtClean="0"/>
              <a:t>π </a:t>
            </a:r>
            <a:r>
              <a:rPr kumimoji="1" lang="en-US" altLang="ja-JP" sz="2400" dirty="0" smtClean="0"/>
              <a:t>= 1.69 </a:t>
            </a:r>
            <a:r>
              <a:rPr kumimoji="1" lang="en-US" altLang="ja-JP" sz="2400" dirty="0" err="1" smtClean="0"/>
              <a:t>GeV</a:t>
            </a:r>
            <a:r>
              <a:rPr kumimoji="1" lang="en-US" altLang="ja-JP" sz="2400" dirty="0" smtClean="0"/>
              <a:t>/c</a:t>
            </a:r>
            <a:endParaRPr kumimoji="1" lang="ja-JP" altLang="en-US" sz="2400" dirty="0"/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4467" y="4680766"/>
            <a:ext cx="3533557" cy="2102577"/>
          </a:xfrm>
          <a:prstGeom prst="rect">
            <a:avLst/>
          </a:prstGeom>
        </p:spPr>
      </p:pic>
      <p:sp>
        <p:nvSpPr>
          <p:cNvPr id="30" name="テキスト ボックス 29"/>
          <p:cNvSpPr txBox="1"/>
          <p:nvPr/>
        </p:nvSpPr>
        <p:spPr>
          <a:xfrm>
            <a:off x="-5942" y="6516052"/>
            <a:ext cx="11791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err="1" smtClean="0"/>
              <a:t>Y.Ichikawa</a:t>
            </a:r>
            <a:endParaRPr kumimoji="1" lang="ja-JP" altLang="en-US" b="1" dirty="0"/>
          </a:p>
        </p:txBody>
      </p:sp>
    </p:spTree>
    <p:extLst>
      <p:ext uri="{BB962C8B-B14F-4D97-AF65-F5344CB8AC3E}">
        <p14:creationId xmlns:p14="http://schemas.microsoft.com/office/powerpoint/2010/main" val="932897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E27: Inclusive d(</a:t>
            </a:r>
            <a:r>
              <a:rPr lang="en-US" altLang="ja-JP" b="1" dirty="0" err="1" smtClean="0">
                <a:latin typeface="Symbol" panose="05050102010706020507" pitchFamily="18" charset="2"/>
              </a:rPr>
              <a:t>p</a:t>
            </a:r>
            <a:r>
              <a:rPr lang="en-US" altLang="ja-JP" b="1" baseline="30000" dirty="0" err="1" smtClean="0"/>
              <a:t>+</a:t>
            </a:r>
            <a:r>
              <a:rPr lang="en-US" altLang="ja-JP" b="1" dirty="0" err="1" smtClean="0"/>
              <a:t>,K</a:t>
            </a:r>
            <a:r>
              <a:rPr lang="en-US" altLang="ja-JP" b="1" baseline="30000" dirty="0" smtClean="0"/>
              <a:t>+</a:t>
            </a:r>
            <a:r>
              <a:rPr lang="en-US" altLang="ja-JP" b="1" dirty="0" smtClean="0"/>
              <a:t>)X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61</a:t>
            </a:fld>
            <a:endParaRPr kumimoji="1" lang="ja-JP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9" y="2154092"/>
            <a:ext cx="6325538" cy="4714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テキスト ボックス 2"/>
          <p:cNvSpPr txBox="1"/>
          <p:nvPr/>
        </p:nvSpPr>
        <p:spPr>
          <a:xfrm>
            <a:off x="2928478" y="2501605"/>
            <a:ext cx="1931554" cy="132343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 data</a:t>
            </a:r>
          </a:p>
          <a:p>
            <a:r>
              <a:rPr lang="en-US" altLang="ja-JP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 </a:t>
            </a:r>
            <a:r>
              <a:rPr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expected</a:t>
            </a:r>
            <a:endParaRPr kumimoji="1" lang="ja-JP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078584" y="4473116"/>
            <a:ext cx="3065924" cy="1267997"/>
          </a:xfrm>
        </p:spPr>
        <p:txBody>
          <a:bodyPr/>
          <a:lstStyle/>
          <a:p>
            <a:r>
              <a:rPr kumimoji="1" lang="en-US" altLang="ja-JP" dirty="0" smtClean="0">
                <a:latin typeface="Symbol" panose="05050102010706020507" pitchFamily="18" charset="2"/>
              </a:rPr>
              <a:t>S</a:t>
            </a:r>
            <a:r>
              <a:rPr kumimoji="1" lang="en-US" altLang="ja-JP" dirty="0" smtClean="0"/>
              <a:t>N-</a:t>
            </a:r>
            <a:r>
              <a:rPr kumimoji="1" lang="en-US" altLang="ja-JP" dirty="0" smtClean="0">
                <a:latin typeface="Symbol" panose="05050102010706020507" pitchFamily="18" charset="2"/>
              </a:rPr>
              <a:t>L</a:t>
            </a:r>
            <a:r>
              <a:rPr kumimoji="1" lang="en-US" altLang="ja-JP" dirty="0" smtClean="0"/>
              <a:t>N cusp</a:t>
            </a:r>
          </a:p>
          <a:p>
            <a:r>
              <a:rPr lang="en-US" altLang="ja-JP" dirty="0" smtClean="0"/>
              <a:t>Y* mass shift?</a:t>
            </a:r>
            <a:endParaRPr kumimoji="1" lang="ja-JP" altLang="en-US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6510188" y="5625244"/>
            <a:ext cx="2499723" cy="830997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400" b="1" dirty="0" smtClean="0">
                <a:solidFill>
                  <a:srgbClr val="7030A0"/>
                </a:solidFill>
              </a:rPr>
              <a:t>Ichikawa, Tue. A-1</a:t>
            </a:r>
          </a:p>
          <a:p>
            <a:pPr algn="ctr"/>
            <a:r>
              <a:rPr kumimoji="1" lang="en-US" altLang="ja-JP" sz="2400" b="1" dirty="0" err="1" smtClean="0">
                <a:solidFill>
                  <a:srgbClr val="7030A0"/>
                </a:solidFill>
              </a:rPr>
              <a:t>Tokiyasu</a:t>
            </a:r>
            <a:r>
              <a:rPr kumimoji="1" lang="en-US" altLang="ja-JP" sz="2400" b="1" dirty="0" smtClean="0">
                <a:solidFill>
                  <a:srgbClr val="7030A0"/>
                </a:solidFill>
              </a:rPr>
              <a:t>, Fri. E-1</a:t>
            </a:r>
            <a:endParaRPr kumimoji="1" lang="ja-JP" altLang="en-US" sz="2400" b="1" dirty="0">
              <a:solidFill>
                <a:srgbClr val="7030A0"/>
              </a:solidFill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215516" y="1235658"/>
            <a:ext cx="43204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3200" b="1" dirty="0" smtClean="0"/>
              <a:t>“K</a:t>
            </a:r>
            <a:r>
              <a:rPr lang="en-US" altLang="ja-JP" sz="3200" b="1" baseline="30000" dirty="0" smtClean="0"/>
              <a:t>-</a:t>
            </a:r>
            <a:r>
              <a:rPr lang="en-US" altLang="ja-JP" sz="3200" b="1" dirty="0" smtClean="0"/>
              <a:t>pp” </a:t>
            </a:r>
            <a:r>
              <a:rPr lang="en-US" altLang="ja-JP" sz="3200" b="1" dirty="0"/>
              <a:t>signal </a:t>
            </a:r>
            <a:r>
              <a:rPr lang="en-US" altLang="ja-JP" sz="3200" b="1" dirty="0" smtClean="0"/>
              <a:t>is </a:t>
            </a:r>
            <a:r>
              <a:rPr lang="en-US" altLang="ja-JP" sz="3200" b="1" dirty="0"/>
              <a:t>hidden by </a:t>
            </a:r>
            <a:r>
              <a:rPr lang="en-US" altLang="ja-JP" sz="3200" b="1" smtClean="0"/>
              <a:t>QF!?</a:t>
            </a:r>
            <a:endParaRPr kumimoji="1" lang="ja-JP" altLang="en-US" sz="3200" b="1" dirty="0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-5942" y="6516052"/>
            <a:ext cx="940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err="1" smtClean="0"/>
              <a:t>T.Nagae</a:t>
            </a:r>
            <a:endParaRPr kumimoji="1" lang="ja-JP" altLang="en-US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88" y="872716"/>
            <a:ext cx="4367767" cy="324036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7" name="テキスト ボックス 6"/>
          <p:cNvSpPr txBox="1"/>
          <p:nvPr/>
        </p:nvSpPr>
        <p:spPr>
          <a:xfrm>
            <a:off x="4825696" y="884910"/>
            <a:ext cx="424680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expected spectrum</a:t>
            </a:r>
            <a:endParaRPr kumimoji="1" lang="ja-JP" altLang="en-US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-5942" y="836712"/>
            <a:ext cx="3857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altLang="ja-JP" b="1" dirty="0" smtClean="0"/>
              <a:t>Y. Ichikawa </a:t>
            </a:r>
            <a:r>
              <a:rPr lang="da-DK" altLang="ja-JP" b="1" dirty="0"/>
              <a:t>et al., PTEP (2014) 101D03</a:t>
            </a:r>
            <a:r>
              <a:rPr lang="da-DK" altLang="ja-JP" b="1" dirty="0" smtClean="0"/>
              <a:t>.</a:t>
            </a:r>
            <a:endParaRPr lang="da-DK" altLang="ja-JP" b="1" dirty="0"/>
          </a:p>
        </p:txBody>
      </p:sp>
    </p:spTree>
    <p:extLst>
      <p:ext uri="{BB962C8B-B14F-4D97-AF65-F5344CB8AC3E}">
        <p14:creationId xmlns:p14="http://schemas.microsoft.com/office/powerpoint/2010/main" val="3766039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5337096"/>
            <a:ext cx="2376264" cy="1499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 descr="C:\Users\ichikawa\Work\conference\J-PARC_simpo\Fig\E27setup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9972" y="1142294"/>
            <a:ext cx="4824536" cy="5672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E27: Experimental Setup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62</a:t>
            </a:fld>
            <a:endParaRPr kumimoji="1" lang="ja-JP" altLang="en-US"/>
          </a:p>
        </p:txBody>
      </p:sp>
      <p:sp>
        <p:nvSpPr>
          <p:cNvPr id="9" name="コンテンツ プレースホルダー 2"/>
          <p:cNvSpPr>
            <a:spLocks noGrp="1"/>
          </p:cNvSpPr>
          <p:nvPr>
            <p:ph idx="1"/>
          </p:nvPr>
        </p:nvSpPr>
        <p:spPr>
          <a:xfrm>
            <a:off x="-508" y="4869161"/>
            <a:ext cx="4788532" cy="1938286"/>
          </a:xfrm>
        </p:spPr>
        <p:txBody>
          <a:bodyPr>
            <a:normAutofit fontScale="85000" lnSpcReduction="10000"/>
          </a:bodyPr>
          <a:lstStyle/>
          <a:p>
            <a:r>
              <a:rPr lang="en-US" altLang="ja-JP" sz="3300" b="1" dirty="0" smtClean="0">
                <a:solidFill>
                  <a:srgbClr val="C00000"/>
                </a:solidFill>
              </a:rPr>
              <a:t>Range </a:t>
            </a:r>
            <a:r>
              <a:rPr lang="en-US" altLang="ja-JP" sz="3300" b="1" dirty="0">
                <a:solidFill>
                  <a:srgbClr val="C00000"/>
                </a:solidFill>
              </a:rPr>
              <a:t>Counter Arrays (RCA)</a:t>
            </a:r>
          </a:p>
          <a:p>
            <a:pPr lvl="1"/>
            <a:r>
              <a:rPr lang="en-US" altLang="ja-JP" dirty="0" smtClean="0"/>
              <a:t>5 layers of Plastic </a:t>
            </a:r>
            <a:r>
              <a:rPr lang="en-US" altLang="ja-JP" dirty="0" err="1"/>
              <a:t>scinti</a:t>
            </a:r>
            <a:r>
              <a:rPr lang="en-US" altLang="ja-JP" dirty="0"/>
              <a:t>.</a:t>
            </a:r>
          </a:p>
          <a:p>
            <a:pPr lvl="1"/>
            <a:r>
              <a:rPr lang="en-US" altLang="ja-JP" dirty="0" smtClean="0"/>
              <a:t>39-122 </a:t>
            </a:r>
            <a:r>
              <a:rPr lang="en-US" altLang="ja-JP" dirty="0"/>
              <a:t>deg. (L+R)</a:t>
            </a:r>
          </a:p>
          <a:p>
            <a:pPr lvl="1"/>
            <a:r>
              <a:rPr lang="en-US" altLang="ja-JP" dirty="0" smtClean="0"/>
              <a:t>50 </a:t>
            </a:r>
            <a:r>
              <a:rPr lang="en-US" altLang="ja-JP" dirty="0"/>
              <a:t>cm </a:t>
            </a:r>
            <a:r>
              <a:rPr lang="en-US" altLang="ja-JP" dirty="0" smtClean="0"/>
              <a:t>TOF</a:t>
            </a:r>
            <a:endParaRPr kumimoji="1" lang="ja-JP" altLang="en-US" dirty="0"/>
          </a:p>
        </p:txBody>
      </p:sp>
      <p:grpSp>
        <p:nvGrpSpPr>
          <p:cNvPr id="12" name="グループ化 11"/>
          <p:cNvGrpSpPr/>
          <p:nvPr/>
        </p:nvGrpSpPr>
        <p:grpSpPr>
          <a:xfrm>
            <a:off x="6883413" y="2395429"/>
            <a:ext cx="1720286" cy="4434546"/>
            <a:chOff x="4327129" y="2432979"/>
            <a:chExt cx="1720286" cy="4434546"/>
          </a:xfrm>
        </p:grpSpPr>
        <p:grpSp>
          <p:nvGrpSpPr>
            <p:cNvPr id="26" name="グループ化 25"/>
            <p:cNvGrpSpPr/>
            <p:nvPr/>
          </p:nvGrpSpPr>
          <p:grpSpPr>
            <a:xfrm>
              <a:off x="4327129" y="2553594"/>
              <a:ext cx="1692671" cy="4313931"/>
              <a:chOff x="4327129" y="2553594"/>
              <a:chExt cx="1692671" cy="4313931"/>
            </a:xfrm>
          </p:grpSpPr>
          <p:sp>
            <p:nvSpPr>
              <p:cNvPr id="28" name="フリーフォーム 27"/>
              <p:cNvSpPr/>
              <p:nvPr/>
            </p:nvSpPr>
            <p:spPr bwMode="auto">
              <a:xfrm>
                <a:off x="4381500" y="2695575"/>
                <a:ext cx="1638300" cy="4171950"/>
              </a:xfrm>
              <a:custGeom>
                <a:avLst/>
                <a:gdLst>
                  <a:gd name="connsiteX0" fmla="*/ 1352550 w 1638300"/>
                  <a:gd name="connsiteY0" fmla="*/ 4171950 h 4171950"/>
                  <a:gd name="connsiteX1" fmla="*/ 1638300 w 1638300"/>
                  <a:gd name="connsiteY1" fmla="*/ 2133600 h 4171950"/>
                  <a:gd name="connsiteX2" fmla="*/ 1638300 w 1638300"/>
                  <a:gd name="connsiteY2" fmla="*/ 2133600 h 4171950"/>
                  <a:gd name="connsiteX3" fmla="*/ 1562100 w 1638300"/>
                  <a:gd name="connsiteY3" fmla="*/ 1352550 h 4171950"/>
                  <a:gd name="connsiteX4" fmla="*/ 1095375 w 1638300"/>
                  <a:gd name="connsiteY4" fmla="*/ 771525 h 4171950"/>
                  <a:gd name="connsiteX5" fmla="*/ 0 w 1638300"/>
                  <a:gd name="connsiteY5" fmla="*/ 0 h 4171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638300" h="4171950">
                    <a:moveTo>
                      <a:pt x="1352550" y="4171950"/>
                    </a:moveTo>
                    <a:lnTo>
                      <a:pt x="1638300" y="2133600"/>
                    </a:lnTo>
                    <a:lnTo>
                      <a:pt x="1638300" y="2133600"/>
                    </a:lnTo>
                    <a:cubicBezTo>
                      <a:pt x="1625600" y="2003425"/>
                      <a:pt x="1652587" y="1579562"/>
                      <a:pt x="1562100" y="1352550"/>
                    </a:cubicBezTo>
                    <a:cubicBezTo>
                      <a:pt x="1471613" y="1125538"/>
                      <a:pt x="1355725" y="996950"/>
                      <a:pt x="1095375" y="771525"/>
                    </a:cubicBezTo>
                    <a:cubicBezTo>
                      <a:pt x="835025" y="546100"/>
                      <a:pt x="417512" y="273050"/>
                      <a:pt x="0" y="0"/>
                    </a:cubicBezTo>
                  </a:path>
                </a:pathLst>
              </a:custGeom>
              <a:noFill/>
              <a:ln w="76200" cap="flat" cmpd="sng" algn="ctr">
                <a:solidFill>
                  <a:schemeClr val="accent6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ＭＳ Ｐゴシック" charset="-128"/>
                </a:endParaRPr>
              </a:p>
            </p:txBody>
          </p:sp>
          <p:sp>
            <p:nvSpPr>
              <p:cNvPr id="29" name="二等辺三角形 28"/>
              <p:cNvSpPr/>
              <p:nvPr/>
            </p:nvSpPr>
            <p:spPr bwMode="auto">
              <a:xfrm rot="18393282">
                <a:off x="4237255" y="2643468"/>
                <a:ext cx="351989" cy="172242"/>
              </a:xfrm>
              <a:prstGeom prst="triangle">
                <a:avLst/>
              </a:prstGeom>
              <a:solidFill>
                <a:schemeClr val="accent6"/>
              </a:solidFill>
              <a:ln w="9525" cap="flat" cmpd="sng" algn="ctr">
                <a:solidFill>
                  <a:schemeClr val="accent6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ja-JP" alt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ＭＳ Ｐゴシック" charset="-128"/>
                </a:endParaRPr>
              </a:p>
            </p:txBody>
          </p:sp>
        </p:grpSp>
        <p:sp>
          <p:nvSpPr>
            <p:cNvPr id="27" name="テキスト ボックス 8"/>
            <p:cNvSpPr txBox="1"/>
            <p:nvPr/>
          </p:nvSpPr>
          <p:spPr>
            <a:xfrm>
              <a:off x="5292080" y="2432979"/>
              <a:ext cx="755335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ja-JP" sz="4800" b="1" dirty="0">
                  <a:solidFill>
                    <a:schemeClr val="accent6"/>
                  </a:solidFill>
                </a:rPr>
                <a:t>π</a:t>
              </a:r>
              <a:r>
                <a:rPr kumimoji="1" lang="en-US" altLang="ja-JP" sz="4800" b="1" baseline="30000" dirty="0" smtClean="0">
                  <a:solidFill>
                    <a:schemeClr val="accent6"/>
                  </a:solidFill>
                </a:rPr>
                <a:t>+</a:t>
              </a:r>
              <a:endParaRPr kumimoji="1" lang="ja-JP" altLang="en-US" sz="4800" b="1" baseline="300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13" name="グループ化 12"/>
          <p:cNvGrpSpPr/>
          <p:nvPr/>
        </p:nvGrpSpPr>
        <p:grpSpPr>
          <a:xfrm>
            <a:off x="4369710" y="1519242"/>
            <a:ext cx="2482349" cy="1639099"/>
            <a:chOff x="1813426" y="1556792"/>
            <a:chExt cx="2482349" cy="1639099"/>
          </a:xfrm>
        </p:grpSpPr>
        <p:sp>
          <p:nvSpPr>
            <p:cNvPr id="23" name="フリーフォーム 22"/>
            <p:cNvSpPr/>
            <p:nvPr/>
          </p:nvSpPr>
          <p:spPr bwMode="auto">
            <a:xfrm>
              <a:off x="1857375" y="2314575"/>
              <a:ext cx="2438400" cy="800100"/>
            </a:xfrm>
            <a:custGeom>
              <a:avLst/>
              <a:gdLst>
                <a:gd name="connsiteX0" fmla="*/ 2438400 w 2438400"/>
                <a:gd name="connsiteY0" fmla="*/ 323850 h 800100"/>
                <a:gd name="connsiteX1" fmla="*/ 2047875 w 2438400"/>
                <a:gd name="connsiteY1" fmla="*/ 76200 h 800100"/>
                <a:gd name="connsiteX2" fmla="*/ 1752600 w 2438400"/>
                <a:gd name="connsiteY2" fmla="*/ 0 h 800100"/>
                <a:gd name="connsiteX3" fmla="*/ 1514475 w 2438400"/>
                <a:gd name="connsiteY3" fmla="*/ 76200 h 800100"/>
                <a:gd name="connsiteX4" fmla="*/ 981075 w 2438400"/>
                <a:gd name="connsiteY4" fmla="*/ 323850 h 800100"/>
                <a:gd name="connsiteX5" fmla="*/ 0 w 2438400"/>
                <a:gd name="connsiteY5" fmla="*/ 800100 h 800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38400" h="800100">
                  <a:moveTo>
                    <a:pt x="2438400" y="323850"/>
                  </a:moveTo>
                  <a:cubicBezTo>
                    <a:pt x="2300287" y="227012"/>
                    <a:pt x="2162175" y="130175"/>
                    <a:pt x="2047875" y="76200"/>
                  </a:cubicBezTo>
                  <a:cubicBezTo>
                    <a:pt x="1933575" y="22225"/>
                    <a:pt x="1841500" y="0"/>
                    <a:pt x="1752600" y="0"/>
                  </a:cubicBezTo>
                  <a:cubicBezTo>
                    <a:pt x="1663700" y="0"/>
                    <a:pt x="1643062" y="22225"/>
                    <a:pt x="1514475" y="76200"/>
                  </a:cubicBezTo>
                  <a:cubicBezTo>
                    <a:pt x="1385888" y="130175"/>
                    <a:pt x="981075" y="323850"/>
                    <a:pt x="981075" y="323850"/>
                  </a:cubicBezTo>
                  <a:lnTo>
                    <a:pt x="0" y="800100"/>
                  </a:lnTo>
                </a:path>
              </a:pathLst>
            </a:custGeom>
            <a:noFill/>
            <a:ln w="76200" cap="flat" cmpd="sng" algn="ctr">
              <a:solidFill>
                <a:srgbClr val="00B050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ＭＳ Ｐゴシック" charset="-128"/>
              </a:endParaRPr>
            </a:p>
          </p:txBody>
        </p:sp>
        <p:sp>
          <p:nvSpPr>
            <p:cNvPr id="24" name="二等辺三角形 23"/>
            <p:cNvSpPr/>
            <p:nvPr/>
          </p:nvSpPr>
          <p:spPr bwMode="auto">
            <a:xfrm rot="14437321">
              <a:off x="1776159" y="3070725"/>
              <a:ext cx="162433" cy="87899"/>
            </a:xfrm>
            <a:prstGeom prst="triangle">
              <a:avLst/>
            </a:prstGeom>
            <a:solidFill>
              <a:srgbClr val="00B050"/>
            </a:solidFill>
            <a:ln w="76200" cap="flat" cmpd="sng" algn="ctr">
              <a:solidFill>
                <a:srgbClr val="00B050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ja-JP" alt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ＭＳ Ｐゴシック" charset="-128"/>
              </a:endParaRPr>
            </a:p>
          </p:txBody>
        </p:sp>
        <p:sp>
          <p:nvSpPr>
            <p:cNvPr id="25" name="テキスト ボックス 14"/>
            <p:cNvSpPr txBox="1"/>
            <p:nvPr/>
          </p:nvSpPr>
          <p:spPr>
            <a:xfrm>
              <a:off x="2469307" y="1556792"/>
              <a:ext cx="898003" cy="830997"/>
            </a:xfrm>
            <a:prstGeom prst="rect">
              <a:avLst/>
            </a:prstGeom>
            <a:noFill/>
            <a:ln w="76200">
              <a:noFill/>
            </a:ln>
          </p:spPr>
          <p:txBody>
            <a:bodyPr wrap="none" rtlCol="0">
              <a:spAutoFit/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ja-JP" sz="4800" b="1" dirty="0" smtClean="0">
                  <a:solidFill>
                    <a:srgbClr val="00B050"/>
                  </a:solidFill>
                </a:rPr>
                <a:t>K</a:t>
              </a:r>
              <a:r>
                <a:rPr kumimoji="1" lang="en-US" altLang="ja-JP" sz="4800" b="1" baseline="30000" dirty="0" smtClean="0">
                  <a:solidFill>
                    <a:srgbClr val="00B050"/>
                  </a:solidFill>
                </a:rPr>
                <a:t>+</a:t>
              </a:r>
              <a:endParaRPr kumimoji="1" lang="ja-JP" altLang="en-US" sz="4800" b="1" baseline="30000" dirty="0">
                <a:solidFill>
                  <a:srgbClr val="00B050"/>
                </a:solidFill>
              </a:endParaRPr>
            </a:p>
          </p:txBody>
        </p:sp>
      </p:grpSp>
      <p:grpSp>
        <p:nvGrpSpPr>
          <p:cNvPr id="14" name="グループ化 13"/>
          <p:cNvGrpSpPr/>
          <p:nvPr/>
        </p:nvGrpSpPr>
        <p:grpSpPr>
          <a:xfrm>
            <a:off x="4103948" y="1015186"/>
            <a:ext cx="3279631" cy="2736304"/>
            <a:chOff x="3923928" y="1052736"/>
            <a:chExt cx="3279631" cy="2736304"/>
          </a:xfrm>
        </p:grpSpPr>
        <p:cxnSp>
          <p:nvCxnSpPr>
            <p:cNvPr id="18" name="直線コネクタ 17"/>
            <p:cNvCxnSpPr/>
            <p:nvPr/>
          </p:nvCxnSpPr>
          <p:spPr>
            <a:xfrm flipV="1">
              <a:off x="6372200" y="1052736"/>
              <a:ext cx="831359" cy="1795742"/>
            </a:xfrm>
            <a:prstGeom prst="line">
              <a:avLst/>
            </a:prstGeom>
            <a:ln>
              <a:solidFill>
                <a:srgbClr val="00B05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線コネクタ 18"/>
            <p:cNvCxnSpPr/>
            <p:nvPr/>
          </p:nvCxnSpPr>
          <p:spPr>
            <a:xfrm flipH="1">
              <a:off x="3923928" y="1052736"/>
              <a:ext cx="3279631" cy="0"/>
            </a:xfrm>
            <a:prstGeom prst="line">
              <a:avLst/>
            </a:prstGeom>
            <a:ln>
              <a:solidFill>
                <a:srgbClr val="00B05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線コネクタ 19"/>
            <p:cNvCxnSpPr/>
            <p:nvPr/>
          </p:nvCxnSpPr>
          <p:spPr>
            <a:xfrm>
              <a:off x="3923928" y="1052736"/>
              <a:ext cx="216024" cy="2736304"/>
            </a:xfrm>
            <a:prstGeom prst="line">
              <a:avLst/>
            </a:prstGeom>
            <a:ln>
              <a:solidFill>
                <a:srgbClr val="00B05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線コネクタ 20"/>
            <p:cNvCxnSpPr/>
            <p:nvPr/>
          </p:nvCxnSpPr>
          <p:spPr>
            <a:xfrm flipV="1">
              <a:off x="4155499" y="3501008"/>
              <a:ext cx="2219968" cy="288032"/>
            </a:xfrm>
            <a:prstGeom prst="line">
              <a:avLst/>
            </a:prstGeom>
            <a:ln>
              <a:solidFill>
                <a:srgbClr val="00B05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線コネクタ 21"/>
            <p:cNvCxnSpPr/>
            <p:nvPr/>
          </p:nvCxnSpPr>
          <p:spPr>
            <a:xfrm>
              <a:off x="6375467" y="2852936"/>
              <a:ext cx="0" cy="627403"/>
            </a:xfrm>
            <a:prstGeom prst="line">
              <a:avLst/>
            </a:prstGeom>
            <a:ln>
              <a:solidFill>
                <a:srgbClr val="00B05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テキスト ボックス 45"/>
          <p:cNvSpPr txBox="1"/>
          <p:nvPr/>
        </p:nvSpPr>
        <p:spPr>
          <a:xfrm>
            <a:off x="6315179" y="799162"/>
            <a:ext cx="24329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z="2400" b="1" dirty="0" smtClean="0">
                <a:solidFill>
                  <a:srgbClr val="00B050"/>
                </a:solidFill>
              </a:rPr>
              <a:t>SKS </a:t>
            </a:r>
            <a:r>
              <a:rPr lang="en-US" altLang="ja-JP" sz="2400" b="1" dirty="0" smtClean="0">
                <a:solidFill>
                  <a:srgbClr val="00B050"/>
                </a:solidFill>
              </a:rPr>
              <a:t>spectrometer</a:t>
            </a:r>
            <a:endParaRPr kumimoji="1" lang="ja-JP" altLang="en-US" sz="2400" b="1" dirty="0">
              <a:solidFill>
                <a:srgbClr val="00B050"/>
              </a:solidFill>
            </a:endParaRPr>
          </a:p>
        </p:txBody>
      </p:sp>
      <p:sp>
        <p:nvSpPr>
          <p:cNvPr id="30" name="コンテンツ プレースホルダー 2"/>
          <p:cNvSpPr txBox="1">
            <a:spLocks/>
          </p:cNvSpPr>
          <p:nvPr/>
        </p:nvSpPr>
        <p:spPr>
          <a:xfrm>
            <a:off x="0" y="980728"/>
            <a:ext cx="6624228" cy="44179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K1.8 beam line spectrometer</a:t>
            </a:r>
          </a:p>
          <a:p>
            <a:pPr lvl="1"/>
            <a:r>
              <a:rPr lang="en-US" altLang="ja-JP" sz="2400" dirty="0" smtClean="0"/>
              <a:t>1.69 GeV/c </a:t>
            </a:r>
            <a:r>
              <a:rPr lang="en-US" altLang="ja-JP" sz="2400" dirty="0" smtClean="0">
                <a:latin typeface="Symbol" panose="05050102010706020507" pitchFamily="18" charset="2"/>
                <a:ea typeface="Segoe UI" panose="020B0502040204020203" pitchFamily="34" charset="0"/>
                <a:cs typeface="Segoe UI" panose="020B0502040204020203" pitchFamily="34" charset="0"/>
              </a:rPr>
              <a:t>p</a:t>
            </a:r>
            <a:r>
              <a:rPr lang="en-US" altLang="ja-JP" sz="2400" baseline="30000" dirty="0" smtClean="0"/>
              <a:t>+</a:t>
            </a:r>
          </a:p>
          <a:p>
            <a:pPr lvl="1"/>
            <a:r>
              <a:rPr lang="en-US" altLang="ja-JP" sz="2400" dirty="0" err="1" smtClean="0">
                <a:latin typeface="Symbol" panose="05050102010706020507" pitchFamily="18" charset="2"/>
              </a:rPr>
              <a:t>D</a:t>
            </a:r>
            <a:r>
              <a:rPr lang="en-US" altLang="ja-JP" sz="2400" dirty="0" err="1" smtClean="0"/>
              <a:t>p</a:t>
            </a:r>
            <a:r>
              <a:rPr lang="en-US" altLang="ja-JP" sz="2400" dirty="0" smtClean="0"/>
              <a:t>/p ~ 2x10</a:t>
            </a:r>
            <a:r>
              <a:rPr lang="en-US" altLang="ja-JP" sz="2400" baseline="30000" dirty="0" smtClean="0"/>
              <a:t>-3</a:t>
            </a:r>
          </a:p>
          <a:p>
            <a:r>
              <a:rPr lang="en-US" altLang="ja-JP" sz="2800" b="1" dirty="0" smtClean="0">
                <a:solidFill>
                  <a:srgbClr val="00B050"/>
                </a:solidFill>
              </a:rPr>
              <a:t>SKS spectrometer</a:t>
            </a:r>
          </a:p>
          <a:p>
            <a:pPr lvl="1"/>
            <a:r>
              <a:rPr lang="en-US" altLang="ja-JP" sz="2400" dirty="0" smtClean="0"/>
              <a:t>0.8-1.3 GeV/c K</a:t>
            </a:r>
            <a:r>
              <a:rPr lang="en-US" altLang="ja-JP" sz="2400" baseline="30000" dirty="0" smtClean="0"/>
              <a:t>+</a:t>
            </a:r>
          </a:p>
          <a:p>
            <a:pPr lvl="1"/>
            <a:r>
              <a:rPr lang="en-US" altLang="ja-JP" sz="2400" dirty="0" err="1" smtClean="0">
                <a:latin typeface="Symbol" panose="05050102010706020507" pitchFamily="18" charset="2"/>
              </a:rPr>
              <a:t>D</a:t>
            </a:r>
            <a:r>
              <a:rPr lang="en-US" altLang="ja-JP" sz="2400" dirty="0" err="1" smtClean="0"/>
              <a:t>p</a:t>
            </a:r>
            <a:r>
              <a:rPr lang="en-US" altLang="ja-JP" sz="2400" dirty="0" smtClean="0"/>
              <a:t>/p ~ 2x10</a:t>
            </a:r>
            <a:r>
              <a:rPr lang="en-US" altLang="ja-JP" sz="2400" baseline="30000" dirty="0" smtClean="0"/>
              <a:t>-3</a:t>
            </a:r>
          </a:p>
          <a:p>
            <a:pPr lvl="1"/>
            <a:r>
              <a:rPr lang="en-US" altLang="ja-JP" sz="2400" dirty="0" smtClean="0">
                <a:latin typeface="Symbol" panose="05050102010706020507" pitchFamily="18" charset="2"/>
              </a:rPr>
              <a:t>DW </a:t>
            </a:r>
            <a:r>
              <a:rPr lang="el-GR" altLang="ja-JP" sz="2400" dirty="0" smtClean="0"/>
              <a:t>~</a:t>
            </a:r>
            <a:r>
              <a:rPr lang="en-US" altLang="ja-JP" sz="2400" dirty="0" smtClean="0"/>
              <a:t> </a:t>
            </a:r>
            <a:r>
              <a:rPr lang="el-GR" altLang="ja-JP" sz="2400" dirty="0" smtClean="0"/>
              <a:t>100 </a:t>
            </a:r>
            <a:r>
              <a:rPr lang="en-US" altLang="ja-JP" sz="2400" dirty="0" err="1" smtClean="0"/>
              <a:t>msr</a:t>
            </a:r>
            <a:endParaRPr lang="en-US" altLang="ja-JP" sz="2400" dirty="0" smtClean="0"/>
          </a:p>
          <a:p>
            <a:r>
              <a:rPr lang="en-US" altLang="ja-JP" sz="2800" dirty="0" smtClean="0"/>
              <a:t>Target : liquid deuterium (1.99 g/cm</a:t>
            </a:r>
            <a:r>
              <a:rPr lang="en-US" altLang="ja-JP" sz="2800" baseline="30000" dirty="0" smtClean="0"/>
              <a:t>2</a:t>
            </a:r>
            <a:r>
              <a:rPr lang="en-US" altLang="ja-JP" sz="2800" dirty="0" smtClean="0"/>
              <a:t>)</a:t>
            </a:r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8164" y="3753036"/>
            <a:ext cx="3036873" cy="304803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</p:pic>
      <p:sp>
        <p:nvSpPr>
          <p:cNvPr id="38" name="円/楕円 37"/>
          <p:cNvSpPr/>
          <p:nvPr/>
        </p:nvSpPr>
        <p:spPr>
          <a:xfrm>
            <a:off x="6351183" y="2111839"/>
            <a:ext cx="957121" cy="957121"/>
          </a:xfrm>
          <a:prstGeom prst="ellipse">
            <a:avLst/>
          </a:prstGeom>
          <a:noFill/>
          <a:ln w="3810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40" name="直線矢印コネクタ 39"/>
          <p:cNvCxnSpPr/>
          <p:nvPr/>
        </p:nvCxnSpPr>
        <p:spPr>
          <a:xfrm>
            <a:off x="6969533" y="3068960"/>
            <a:ext cx="414046" cy="682530"/>
          </a:xfrm>
          <a:prstGeom prst="straightConnector1">
            <a:avLst/>
          </a:prstGeom>
          <a:ln w="63500">
            <a:solidFill>
              <a:schemeClr val="tx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テキスト ボックス 42"/>
          <p:cNvSpPr txBox="1"/>
          <p:nvPr/>
        </p:nvSpPr>
        <p:spPr>
          <a:xfrm>
            <a:off x="5621995" y="2888940"/>
            <a:ext cx="2946449" cy="461665"/>
          </a:xfrm>
          <a:prstGeom prst="rect">
            <a:avLst/>
          </a:prstGeom>
          <a:solidFill>
            <a:schemeClr val="bg1">
              <a:alpha val="8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ja-JP" sz="2400" b="1" dirty="0" smtClean="0">
                <a:solidFill>
                  <a:srgbClr val="C00000"/>
                </a:solidFill>
              </a:rPr>
              <a:t>Range Counter Arrays</a:t>
            </a:r>
            <a:endParaRPr kumimoji="1" lang="ja-JP" altLang="en-US" sz="2400" b="1" dirty="0">
              <a:solidFill>
                <a:srgbClr val="C00000"/>
              </a:solidFill>
            </a:endParaRPr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-5942" y="6516052"/>
            <a:ext cx="11791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err="1" smtClean="0"/>
              <a:t>Y.Ichikawa</a:t>
            </a:r>
            <a:endParaRPr kumimoji="1" lang="ja-JP" altLang="en-US" b="1" dirty="0"/>
          </a:p>
        </p:txBody>
      </p:sp>
    </p:spTree>
    <p:extLst>
      <p:ext uri="{BB962C8B-B14F-4D97-AF65-F5344CB8AC3E}">
        <p14:creationId xmlns:p14="http://schemas.microsoft.com/office/powerpoint/2010/main" val="1246537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グループ化 49"/>
          <p:cNvGrpSpPr/>
          <p:nvPr/>
        </p:nvGrpSpPr>
        <p:grpSpPr>
          <a:xfrm>
            <a:off x="5202446" y="3101098"/>
            <a:ext cx="3771383" cy="3048278"/>
            <a:chOff x="5076056" y="3405058"/>
            <a:chExt cx="3771383" cy="3048278"/>
          </a:xfrm>
        </p:grpSpPr>
        <p:pic>
          <p:nvPicPr>
            <p:cNvPr id="51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6056" y="3429000"/>
              <a:ext cx="3771383" cy="3024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2" name="正方形/長方形 51"/>
            <p:cNvSpPr/>
            <p:nvPr/>
          </p:nvSpPr>
          <p:spPr>
            <a:xfrm>
              <a:off x="5772386" y="3405058"/>
              <a:ext cx="360040" cy="26447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E27: One-Proton Coincidence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63</a:t>
            </a:fld>
            <a:endParaRPr kumimoji="1" lang="ja-JP" altLang="en-US"/>
          </a:p>
        </p:txBody>
      </p:sp>
      <p:sp>
        <p:nvSpPr>
          <p:cNvPr id="9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872716"/>
            <a:ext cx="8229600" cy="1860551"/>
          </a:xfrm>
        </p:spPr>
        <p:txBody>
          <a:bodyPr>
            <a:normAutofit fontScale="92500" lnSpcReduction="20000"/>
          </a:bodyPr>
          <a:lstStyle/>
          <a:p>
            <a:r>
              <a:rPr kumimoji="1" lang="en-US" altLang="ja-JP" dirty="0" smtClean="0"/>
              <a:t>p</a:t>
            </a:r>
            <a:r>
              <a:rPr kumimoji="1" lang="en-US" altLang="ja-JP" baseline="-25000" dirty="0" smtClean="0"/>
              <a:t>p</a:t>
            </a:r>
            <a:r>
              <a:rPr kumimoji="1" lang="en-US" altLang="ja-JP" dirty="0" smtClean="0"/>
              <a:t> &gt; 250 MeV/c</a:t>
            </a:r>
          </a:p>
          <a:p>
            <a:pPr lvl="1"/>
            <a:r>
              <a:rPr lang="en-US" altLang="ja-JP" dirty="0" smtClean="0"/>
              <a:t>QFs are suppressed</a:t>
            </a:r>
          </a:p>
          <a:p>
            <a:r>
              <a:rPr kumimoji="1" lang="en-US" altLang="ja-JP" dirty="0" smtClean="0">
                <a:latin typeface="Symbol" panose="05050102010706020507" pitchFamily="18" charset="2"/>
              </a:rPr>
              <a:t>S</a:t>
            </a:r>
            <a:r>
              <a:rPr kumimoji="1" lang="en-US" altLang="ja-JP" dirty="0" smtClean="0"/>
              <a:t>N-</a:t>
            </a:r>
            <a:r>
              <a:rPr kumimoji="1" lang="en-US" altLang="ja-JP" dirty="0" smtClean="0">
                <a:latin typeface="Symbol" panose="05050102010706020507" pitchFamily="18" charset="2"/>
              </a:rPr>
              <a:t>L</a:t>
            </a:r>
            <a:r>
              <a:rPr kumimoji="1" lang="en-US" altLang="ja-JP" dirty="0" smtClean="0"/>
              <a:t>N cusp is clearly seen @ 2.13 GeV/c</a:t>
            </a:r>
            <a:r>
              <a:rPr kumimoji="1" lang="en-US" altLang="ja-JP" baseline="30000" dirty="0" smtClean="0"/>
              <a:t>2</a:t>
            </a:r>
          </a:p>
          <a:p>
            <a:r>
              <a:rPr kumimoji="1" lang="en-US" altLang="ja-JP" b="1" dirty="0" smtClean="0"/>
              <a:t>Broad enhancement is observed @ 2.28 GeV/c</a:t>
            </a:r>
            <a:r>
              <a:rPr kumimoji="1" lang="en-US" altLang="ja-JP" b="1" baseline="30000" dirty="0" smtClean="0"/>
              <a:t>2</a:t>
            </a:r>
            <a:endParaRPr kumimoji="1" lang="ja-JP" altLang="en-US" b="1" baseline="30000" dirty="0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748"/>
          <a:stretch/>
        </p:blipFill>
        <p:spPr bwMode="auto">
          <a:xfrm>
            <a:off x="-3394" y="2852936"/>
            <a:ext cx="2559367" cy="1772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テキスト ボックス 19"/>
          <p:cNvSpPr txBox="1"/>
          <p:nvPr/>
        </p:nvSpPr>
        <p:spPr>
          <a:xfrm>
            <a:off x="1937619" y="4751856"/>
            <a:ext cx="2274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&lt; Inclusive spectrum &gt;</a:t>
            </a:r>
            <a:endParaRPr kumimoji="1" lang="ja-JP" altLang="en-US" dirty="0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-25567" y="2568102"/>
            <a:ext cx="28693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&lt; 1p coincidence spectrum &gt;</a:t>
            </a:r>
            <a:endParaRPr kumimoji="1" lang="ja-JP" altLang="en-US" dirty="0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5260336" y="2924944"/>
            <a:ext cx="39913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/>
              <a:t>&lt; 1p coincidence probability &gt;</a:t>
            </a:r>
            <a:endParaRPr kumimoji="1" lang="ja-JP" altLang="en-US" sz="2400" b="1" dirty="0"/>
          </a:p>
        </p:txBody>
      </p:sp>
      <p:pic>
        <p:nvPicPr>
          <p:cNvPr id="23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81" b="51897"/>
          <a:stretch/>
        </p:blipFill>
        <p:spPr bwMode="auto">
          <a:xfrm>
            <a:off x="1727684" y="5085184"/>
            <a:ext cx="2559367" cy="175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4" name="直線コネクタ 23"/>
          <p:cNvCxnSpPr/>
          <p:nvPr/>
        </p:nvCxnSpPr>
        <p:spPr>
          <a:xfrm flipH="1">
            <a:off x="935596" y="3638919"/>
            <a:ext cx="2808312" cy="1950321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テキスト ボックス 24"/>
          <p:cNvSpPr txBox="1"/>
          <p:nvPr/>
        </p:nvSpPr>
        <p:spPr>
          <a:xfrm>
            <a:off x="4175956" y="3681028"/>
            <a:ext cx="14401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1500" b="1" dirty="0" smtClean="0"/>
              <a:t>=</a:t>
            </a:r>
            <a:endParaRPr kumimoji="1" lang="ja-JP" altLang="en-US" sz="11500" b="1" dirty="0"/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6012160" y="6021288"/>
            <a:ext cx="13420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S</a:t>
            </a:r>
            <a:r>
              <a:rPr lang="en-US" altLang="ja-JP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N-</a:t>
            </a:r>
            <a:r>
              <a:rPr lang="en-US" altLang="ja-JP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lang="en-US" altLang="ja-JP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 cusp</a:t>
            </a:r>
            <a:endParaRPr kumimoji="1" lang="ja-JP" altLang="en-US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6840252" y="6372036"/>
            <a:ext cx="13648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Broad bump</a:t>
            </a:r>
            <a:endParaRPr kumimoji="1" lang="ja-JP" altLang="en-US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29" name="直線矢印コネクタ 28"/>
          <p:cNvCxnSpPr>
            <a:stCxn id="26" idx="0"/>
          </p:cNvCxnSpPr>
          <p:nvPr/>
        </p:nvCxnSpPr>
        <p:spPr>
          <a:xfrm flipV="1">
            <a:off x="6683177" y="5457000"/>
            <a:ext cx="0" cy="564288"/>
          </a:xfrm>
          <a:prstGeom prst="straightConnector1">
            <a:avLst/>
          </a:prstGeom>
          <a:ln w="25400"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78" name="直線矢印コネクタ 3077"/>
          <p:cNvCxnSpPr>
            <a:stCxn id="27" idx="0"/>
          </p:cNvCxnSpPr>
          <p:nvPr/>
        </p:nvCxnSpPr>
        <p:spPr>
          <a:xfrm flipH="1" flipV="1">
            <a:off x="7522682" y="5121188"/>
            <a:ext cx="1" cy="1250848"/>
          </a:xfrm>
          <a:prstGeom prst="straightConnector1">
            <a:avLst/>
          </a:prstGeom>
          <a:ln w="25400"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テキスト ボックス 53"/>
          <p:cNvSpPr txBox="1"/>
          <p:nvPr/>
        </p:nvSpPr>
        <p:spPr>
          <a:xfrm>
            <a:off x="5312291" y="836712"/>
            <a:ext cx="38188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altLang="ja-JP" b="1" dirty="0" smtClean="0"/>
              <a:t>Y</a:t>
            </a:r>
            <a:r>
              <a:rPr lang="da-DK" altLang="ja-JP" b="1" dirty="0"/>
              <a:t>. Ichikawa et al., PTEP (2015) 021D01.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40364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グループ化 6"/>
          <p:cNvGrpSpPr>
            <a:grpSpLocks noChangeAspect="1"/>
          </p:cNvGrpSpPr>
          <p:nvPr/>
        </p:nvGrpSpPr>
        <p:grpSpPr>
          <a:xfrm>
            <a:off x="-18493" y="2635672"/>
            <a:ext cx="2574269" cy="2027992"/>
            <a:chOff x="-62106" y="4313660"/>
            <a:chExt cx="2653886" cy="2090713"/>
          </a:xfrm>
        </p:grpSpPr>
        <p:pic>
          <p:nvPicPr>
            <p:cNvPr id="28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62106" y="4313660"/>
              <a:ext cx="2653886" cy="2090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正方形/長方形 5"/>
            <p:cNvSpPr/>
            <p:nvPr/>
          </p:nvSpPr>
          <p:spPr>
            <a:xfrm>
              <a:off x="431540" y="4313660"/>
              <a:ext cx="252028" cy="2314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" name="グループ化 3"/>
          <p:cNvGrpSpPr/>
          <p:nvPr/>
        </p:nvGrpSpPr>
        <p:grpSpPr>
          <a:xfrm>
            <a:off x="5211537" y="3081918"/>
            <a:ext cx="3816424" cy="3086638"/>
            <a:chOff x="5220072" y="3172388"/>
            <a:chExt cx="3816424" cy="3086638"/>
          </a:xfrm>
        </p:grpSpPr>
        <p:pic>
          <p:nvPicPr>
            <p:cNvPr id="19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20072" y="3172388"/>
              <a:ext cx="3816424" cy="3086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" name="正方形/長方形 2"/>
            <p:cNvSpPr/>
            <p:nvPr/>
          </p:nvSpPr>
          <p:spPr>
            <a:xfrm>
              <a:off x="5976156" y="3248835"/>
              <a:ext cx="288032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E27: Two-Proton Coincidence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64</a:t>
            </a:fld>
            <a:endParaRPr kumimoji="1" lang="ja-JP" altLang="en-US"/>
          </a:p>
        </p:txBody>
      </p:sp>
      <p:sp>
        <p:nvSpPr>
          <p:cNvPr id="9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872716"/>
            <a:ext cx="8229600" cy="1860551"/>
          </a:xfrm>
        </p:spPr>
        <p:txBody>
          <a:bodyPr>
            <a:normAutofit fontScale="92500" lnSpcReduction="20000"/>
          </a:bodyPr>
          <a:lstStyle/>
          <a:p>
            <a:r>
              <a:rPr kumimoji="1" lang="en-US" altLang="ja-JP" dirty="0" smtClean="0"/>
              <a:t>p</a:t>
            </a:r>
            <a:r>
              <a:rPr kumimoji="1" lang="en-US" altLang="ja-JP" baseline="-25000" dirty="0" smtClean="0"/>
              <a:t>p</a:t>
            </a:r>
            <a:r>
              <a:rPr kumimoji="1" lang="en-US" altLang="ja-JP" dirty="0" smtClean="0"/>
              <a:t> &gt; 250 MeV/c</a:t>
            </a:r>
          </a:p>
          <a:p>
            <a:pPr lvl="1"/>
            <a:r>
              <a:rPr lang="en-US" altLang="ja-JP" dirty="0" smtClean="0"/>
              <a:t>QFs are suppressed</a:t>
            </a:r>
          </a:p>
          <a:p>
            <a:r>
              <a:rPr kumimoji="1" lang="en-US" altLang="ja-JP" dirty="0" smtClean="0">
                <a:latin typeface="Symbol" panose="05050102010706020507" pitchFamily="18" charset="2"/>
              </a:rPr>
              <a:t>S</a:t>
            </a:r>
            <a:r>
              <a:rPr kumimoji="1" lang="en-US" altLang="ja-JP" dirty="0" smtClean="0"/>
              <a:t>N-</a:t>
            </a:r>
            <a:r>
              <a:rPr kumimoji="1" lang="en-US" altLang="ja-JP" dirty="0" smtClean="0">
                <a:latin typeface="Symbol" panose="05050102010706020507" pitchFamily="18" charset="2"/>
              </a:rPr>
              <a:t>L</a:t>
            </a:r>
            <a:r>
              <a:rPr kumimoji="1" lang="en-US" altLang="ja-JP" dirty="0" smtClean="0"/>
              <a:t>N cusp is clearly seen @ 2.13 GeV/c</a:t>
            </a:r>
            <a:r>
              <a:rPr kumimoji="1" lang="en-US" altLang="ja-JP" baseline="30000" dirty="0" smtClean="0"/>
              <a:t>2</a:t>
            </a:r>
          </a:p>
          <a:p>
            <a:r>
              <a:rPr kumimoji="1" lang="en-US" altLang="ja-JP" b="1" dirty="0" smtClean="0"/>
              <a:t>Broad enhancement is observed @ 2.28 GeV/c</a:t>
            </a:r>
            <a:r>
              <a:rPr kumimoji="1" lang="en-US" altLang="ja-JP" b="1" baseline="30000" dirty="0" smtClean="0"/>
              <a:t>2</a:t>
            </a:r>
            <a:endParaRPr kumimoji="1" lang="ja-JP" altLang="en-US" b="1" baseline="30000" dirty="0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1937619" y="4751856"/>
            <a:ext cx="2274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&lt; Inclusive spectrum &gt;</a:t>
            </a:r>
            <a:endParaRPr kumimoji="1" lang="ja-JP" altLang="en-US" dirty="0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-25567" y="2568102"/>
            <a:ext cx="28693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&lt; 2p coincidence spectrum &gt;</a:t>
            </a:r>
            <a:endParaRPr kumimoji="1" lang="ja-JP" altLang="en-US" dirty="0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5260336" y="2924944"/>
            <a:ext cx="39913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/>
              <a:t>&lt; </a:t>
            </a:r>
            <a:r>
              <a:rPr lang="en-US" altLang="ja-JP" sz="2400" b="1" dirty="0"/>
              <a:t>2</a:t>
            </a:r>
            <a:r>
              <a:rPr kumimoji="1" lang="en-US" altLang="ja-JP" sz="2400" b="1" dirty="0" smtClean="0"/>
              <a:t>p coincidence probability &gt;</a:t>
            </a:r>
            <a:endParaRPr kumimoji="1" lang="ja-JP" altLang="en-US" sz="2400" b="1" dirty="0"/>
          </a:p>
        </p:txBody>
      </p:sp>
      <p:pic>
        <p:nvPicPr>
          <p:cNvPr id="23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81" b="51897"/>
          <a:stretch/>
        </p:blipFill>
        <p:spPr bwMode="auto">
          <a:xfrm>
            <a:off x="1727684" y="5085184"/>
            <a:ext cx="2559367" cy="175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4" name="直線コネクタ 23"/>
          <p:cNvCxnSpPr/>
          <p:nvPr/>
        </p:nvCxnSpPr>
        <p:spPr>
          <a:xfrm flipH="1">
            <a:off x="935596" y="3638919"/>
            <a:ext cx="2808312" cy="1950321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テキスト ボックス 24"/>
          <p:cNvSpPr txBox="1"/>
          <p:nvPr/>
        </p:nvSpPr>
        <p:spPr>
          <a:xfrm>
            <a:off x="4175956" y="3681028"/>
            <a:ext cx="14401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1500" b="1" dirty="0" smtClean="0"/>
              <a:t>=</a:t>
            </a:r>
            <a:endParaRPr kumimoji="1" lang="ja-JP" altLang="en-US" sz="11500" b="1" dirty="0"/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6012160" y="6021288"/>
            <a:ext cx="13420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S</a:t>
            </a:r>
            <a:r>
              <a:rPr lang="en-US" altLang="ja-JP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N-</a:t>
            </a:r>
            <a:r>
              <a:rPr lang="en-US" altLang="ja-JP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lang="en-US" altLang="ja-JP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 cusp</a:t>
            </a:r>
            <a:endParaRPr kumimoji="1" lang="ja-JP" altLang="en-US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6840252" y="6372036"/>
            <a:ext cx="13648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Broad bump</a:t>
            </a:r>
            <a:endParaRPr kumimoji="1" lang="ja-JP" altLang="en-US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29" name="直線矢印コネクタ 28"/>
          <p:cNvCxnSpPr>
            <a:stCxn id="26" idx="0"/>
          </p:cNvCxnSpPr>
          <p:nvPr/>
        </p:nvCxnSpPr>
        <p:spPr>
          <a:xfrm flipV="1">
            <a:off x="6683177" y="5457000"/>
            <a:ext cx="0" cy="564288"/>
          </a:xfrm>
          <a:prstGeom prst="straightConnector1">
            <a:avLst/>
          </a:prstGeom>
          <a:ln w="25400"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78" name="直線矢印コネクタ 3077"/>
          <p:cNvCxnSpPr>
            <a:stCxn id="27" idx="0"/>
          </p:cNvCxnSpPr>
          <p:nvPr/>
        </p:nvCxnSpPr>
        <p:spPr>
          <a:xfrm flipH="1" flipV="1">
            <a:off x="7522682" y="5121188"/>
            <a:ext cx="1" cy="1250848"/>
          </a:xfrm>
          <a:prstGeom prst="straightConnector1">
            <a:avLst/>
          </a:prstGeom>
          <a:ln w="25400"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テキスト ボックス 29"/>
          <p:cNvSpPr txBox="1"/>
          <p:nvPr/>
        </p:nvSpPr>
        <p:spPr>
          <a:xfrm>
            <a:off x="-5942" y="6516052"/>
            <a:ext cx="11791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err="1" smtClean="0"/>
              <a:t>Y.Ichikawa</a:t>
            </a:r>
            <a:endParaRPr kumimoji="1" lang="ja-JP" altLang="en-US" b="1" dirty="0"/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5312291" y="836712"/>
            <a:ext cx="38188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altLang="ja-JP" b="1" dirty="0" smtClean="0"/>
              <a:t>Y</a:t>
            </a:r>
            <a:r>
              <a:rPr lang="da-DK" altLang="ja-JP" b="1" dirty="0"/>
              <a:t>. Ichikawa et al., PTEP (2015) 021D01.</a:t>
            </a:r>
            <a:endParaRPr kumimoji="1" lang="ja-JP" altLang="en-US" dirty="0"/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0" y="4437112"/>
            <a:ext cx="18934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400" b="1" dirty="0" err="1" smtClean="0"/>
              <a:t>Y.Ichikawa</a:t>
            </a:r>
            <a:r>
              <a:rPr kumimoji="1" lang="en-US" altLang="ja-JP" sz="1400" b="1" dirty="0" smtClean="0"/>
              <a:t>, PhD-thesis.</a:t>
            </a:r>
          </a:p>
          <a:p>
            <a:pPr algn="ctr"/>
            <a:r>
              <a:rPr lang="en-US" altLang="ja-JP" sz="1400" b="1" dirty="0" smtClean="0"/>
              <a:t>Kyoto-U (2015)</a:t>
            </a:r>
            <a:endParaRPr kumimoji="1" lang="ja-JP" alt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3166021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グループ化 27"/>
          <p:cNvGrpSpPr/>
          <p:nvPr/>
        </p:nvGrpSpPr>
        <p:grpSpPr>
          <a:xfrm>
            <a:off x="4572754" y="671980"/>
            <a:ext cx="3923682" cy="3086638"/>
            <a:chOff x="2591780" y="671980"/>
            <a:chExt cx="3923682" cy="3086638"/>
          </a:xfrm>
        </p:grpSpPr>
        <p:grpSp>
          <p:nvGrpSpPr>
            <p:cNvPr id="24" name="グループ化 23"/>
            <p:cNvGrpSpPr/>
            <p:nvPr/>
          </p:nvGrpSpPr>
          <p:grpSpPr>
            <a:xfrm>
              <a:off x="2591780" y="671980"/>
              <a:ext cx="3923682" cy="3086638"/>
              <a:chOff x="2664542" y="671980"/>
              <a:chExt cx="3923682" cy="3086638"/>
            </a:xfrm>
          </p:grpSpPr>
          <p:grpSp>
            <p:nvGrpSpPr>
              <p:cNvPr id="18" name="グループ化 17"/>
              <p:cNvGrpSpPr/>
              <p:nvPr/>
            </p:nvGrpSpPr>
            <p:grpSpPr>
              <a:xfrm>
                <a:off x="2664542" y="671980"/>
                <a:ext cx="3923682" cy="3086638"/>
                <a:chOff x="2645786" y="671980"/>
                <a:chExt cx="3923682" cy="3086638"/>
              </a:xfrm>
            </p:grpSpPr>
            <p:grpSp>
              <p:nvGrpSpPr>
                <p:cNvPr id="21" name="グループ化 20"/>
                <p:cNvGrpSpPr/>
                <p:nvPr/>
              </p:nvGrpSpPr>
              <p:grpSpPr>
                <a:xfrm>
                  <a:off x="2645786" y="671980"/>
                  <a:ext cx="3923682" cy="3086638"/>
                  <a:chOff x="5220072" y="3172388"/>
                  <a:chExt cx="3816424" cy="3086638"/>
                </a:xfrm>
              </p:grpSpPr>
              <p:pic>
                <p:nvPicPr>
                  <p:cNvPr id="22" name="Picture 3"/>
                  <p:cNvPicPr>
                    <a:picLocks noChangeAspect="1" noChangeArrowheads="1"/>
                  </p:cNvPicPr>
                  <p:nvPr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220072" y="3172388"/>
                    <a:ext cx="3816424" cy="308663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23" name="正方形/長方形 22"/>
                  <p:cNvSpPr/>
                  <p:nvPr/>
                </p:nvSpPr>
                <p:spPr>
                  <a:xfrm>
                    <a:off x="5976156" y="3248835"/>
                    <a:ext cx="288032" cy="216024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  <p:sp>
              <p:nvSpPr>
                <p:cNvPr id="17" name="正方形/長方形 16"/>
                <p:cNvSpPr/>
                <p:nvPr/>
              </p:nvSpPr>
              <p:spPr>
                <a:xfrm>
                  <a:off x="5131514" y="1124744"/>
                  <a:ext cx="1168678" cy="82809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  <p:cxnSp>
            <p:nvCxnSpPr>
              <p:cNvPr id="20" name="直線コネクタ 19"/>
              <p:cNvCxnSpPr/>
              <p:nvPr/>
            </p:nvCxnSpPr>
            <p:spPr>
              <a:xfrm>
                <a:off x="5472100" y="1016732"/>
                <a:ext cx="0" cy="2268252"/>
              </a:xfrm>
              <a:prstGeom prst="line">
                <a:avLst/>
              </a:prstGeom>
              <a:ln w="25400">
                <a:solidFill>
                  <a:srgbClr val="92D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0" name="直線コネクタ 9"/>
            <p:cNvCxnSpPr/>
            <p:nvPr/>
          </p:nvCxnSpPr>
          <p:spPr>
            <a:xfrm flipV="1">
              <a:off x="4608004" y="1016732"/>
              <a:ext cx="0" cy="2268252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線コネクタ 11"/>
            <p:cNvCxnSpPr/>
            <p:nvPr/>
          </p:nvCxnSpPr>
          <p:spPr>
            <a:xfrm flipV="1">
              <a:off x="5364088" y="1016732"/>
              <a:ext cx="0" cy="2268252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テキスト ボックス 15"/>
            <p:cNvSpPr txBox="1"/>
            <p:nvPr/>
          </p:nvSpPr>
          <p:spPr>
            <a:xfrm>
              <a:off x="3714825" y="1012433"/>
              <a:ext cx="4924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2400" b="1" dirty="0"/>
                <a:t>①</a:t>
              </a:r>
              <a:endParaRPr kumimoji="1" lang="ja-JP" altLang="en-US" sz="2400" b="1" dirty="0"/>
            </a:p>
          </p:txBody>
        </p:sp>
        <p:sp>
          <p:nvSpPr>
            <p:cNvPr id="25" name="テキスト ボックス 24"/>
            <p:cNvSpPr txBox="1"/>
            <p:nvPr/>
          </p:nvSpPr>
          <p:spPr>
            <a:xfrm>
              <a:off x="4702712" y="1012435"/>
              <a:ext cx="4924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2400" b="1" dirty="0" smtClean="0"/>
                <a:t>②</a:t>
              </a:r>
              <a:endParaRPr kumimoji="1" lang="ja-JP" altLang="en-US" sz="2400" b="1" dirty="0"/>
            </a:p>
          </p:txBody>
        </p:sp>
        <p:sp>
          <p:nvSpPr>
            <p:cNvPr id="26" name="テキスト ボックス 25"/>
            <p:cNvSpPr txBox="1"/>
            <p:nvPr/>
          </p:nvSpPr>
          <p:spPr>
            <a:xfrm>
              <a:off x="5675078" y="1012434"/>
              <a:ext cx="4924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2400" b="1" dirty="0" smtClean="0"/>
                <a:t>③</a:t>
              </a:r>
              <a:endParaRPr kumimoji="1" lang="ja-JP" altLang="en-US" sz="2400" b="1" dirty="0"/>
            </a:p>
          </p:txBody>
        </p:sp>
      </p:grp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E27: Decay Mode Separation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65</a:t>
            </a:fld>
            <a:endParaRPr kumimoji="1" lang="ja-JP" altLang="en-US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9448" y="3689350"/>
            <a:ext cx="6769100" cy="316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コンテンツ プレースホルダー 2"/>
          <p:cNvSpPr>
            <a:spLocks noGrp="1"/>
          </p:cNvSpPr>
          <p:nvPr>
            <p:ph idx="1"/>
          </p:nvPr>
        </p:nvSpPr>
        <p:spPr>
          <a:xfrm>
            <a:off x="7904" y="1244102"/>
            <a:ext cx="4420080" cy="2400922"/>
          </a:xfrm>
        </p:spPr>
        <p:txBody>
          <a:bodyPr>
            <a:normAutofit fontScale="92500"/>
          </a:bodyPr>
          <a:lstStyle/>
          <a:p>
            <a:r>
              <a:rPr lang="en-US" altLang="ja-JP" dirty="0"/>
              <a:t>Decay mode can be separated with </a:t>
            </a:r>
            <a:r>
              <a:rPr lang="en-US" altLang="ja-JP" b="1" dirty="0" smtClean="0"/>
              <a:t>MM[d(</a:t>
            </a:r>
            <a:r>
              <a:rPr lang="en-US" altLang="ja-JP" b="1" dirty="0" smtClean="0">
                <a:latin typeface="Symbol" panose="05050102010706020507" pitchFamily="18" charset="2"/>
              </a:rPr>
              <a:t>p</a:t>
            </a:r>
            <a:r>
              <a:rPr lang="en-US" altLang="ja-JP" b="1" baseline="30000" dirty="0"/>
              <a:t>+</a:t>
            </a:r>
            <a:r>
              <a:rPr lang="en-US" altLang="ja-JP" b="1" dirty="0"/>
              <a:t>,</a:t>
            </a:r>
            <a:r>
              <a:rPr lang="en-US" altLang="ja-JP" b="1" dirty="0" err="1" smtClean="0"/>
              <a:t>K</a:t>
            </a:r>
            <a:r>
              <a:rPr lang="en-US" altLang="ja-JP" b="1" baseline="30000" dirty="0" err="1" smtClean="0"/>
              <a:t>+</a:t>
            </a:r>
            <a:r>
              <a:rPr lang="en-US" altLang="ja-JP" b="1" dirty="0" err="1" smtClean="0"/>
              <a:t>pp</a:t>
            </a:r>
            <a:r>
              <a:rPr lang="en-US" altLang="ja-JP" b="1" dirty="0" smtClean="0"/>
              <a:t>)X]</a:t>
            </a:r>
            <a:endParaRPr lang="ja-JP" altLang="en-US" b="1" dirty="0"/>
          </a:p>
          <a:p>
            <a:pPr lvl="1"/>
            <a:r>
              <a:rPr lang="en-US" altLang="ja-JP" dirty="0" smtClean="0"/>
              <a:t>t</a:t>
            </a:r>
            <a:r>
              <a:rPr kumimoji="1" lang="en-US" altLang="ja-JP" dirty="0" smtClean="0"/>
              <a:t>wo-protons in final state: 	</a:t>
            </a:r>
            <a:r>
              <a:rPr kumimoji="1" lang="en-US" altLang="ja-JP" b="1" dirty="0" err="1" smtClean="0"/>
              <a:t>K</a:t>
            </a:r>
            <a:r>
              <a:rPr kumimoji="1" lang="en-US" altLang="ja-JP" b="1" baseline="30000" dirty="0" err="1" smtClean="0"/>
              <a:t>+</a:t>
            </a:r>
            <a:r>
              <a:rPr kumimoji="1" lang="en-US" altLang="ja-JP" b="1" dirty="0" err="1" smtClean="0">
                <a:latin typeface="Symbol" panose="05050102010706020507" pitchFamily="18" charset="2"/>
              </a:rPr>
              <a:t>L</a:t>
            </a:r>
            <a:r>
              <a:rPr kumimoji="1" lang="en-US" altLang="ja-JP" b="1" dirty="0" err="1" smtClean="0"/>
              <a:t>p</a:t>
            </a:r>
            <a:r>
              <a:rPr kumimoji="1" lang="en-US" altLang="ja-JP" b="1" dirty="0" smtClean="0"/>
              <a:t>, K</a:t>
            </a:r>
            <a:r>
              <a:rPr kumimoji="1" lang="en-US" altLang="ja-JP" b="1" baseline="30000" dirty="0" smtClean="0"/>
              <a:t>+</a:t>
            </a:r>
            <a:r>
              <a:rPr kumimoji="1" lang="en-US" altLang="ja-JP" b="1" dirty="0" smtClean="0">
                <a:latin typeface="Symbol" panose="05050102010706020507" pitchFamily="18" charset="2"/>
              </a:rPr>
              <a:t>S</a:t>
            </a:r>
            <a:r>
              <a:rPr kumimoji="1" lang="en-US" altLang="ja-JP" b="1" baseline="30000" dirty="0" smtClean="0"/>
              <a:t>0</a:t>
            </a:r>
            <a:r>
              <a:rPr kumimoji="1" lang="en-US" altLang="ja-JP" b="1" dirty="0" smtClean="0"/>
              <a:t>p, </a:t>
            </a:r>
            <a:r>
              <a:rPr kumimoji="1" lang="en-US" altLang="ja-JP" b="1" dirty="0" err="1" smtClean="0"/>
              <a:t>K</a:t>
            </a:r>
            <a:r>
              <a:rPr kumimoji="1" lang="en-US" altLang="ja-JP" b="1" baseline="30000" dirty="0" err="1" smtClean="0"/>
              <a:t>+</a:t>
            </a:r>
            <a:r>
              <a:rPr kumimoji="1" lang="en-US" altLang="ja-JP" b="1" dirty="0" err="1" smtClean="0"/>
              <a:t>Y</a:t>
            </a:r>
            <a:r>
              <a:rPr kumimoji="1" lang="en-US" altLang="ja-JP" b="1" dirty="0" err="1" smtClean="0">
                <a:latin typeface="Symbol" panose="05050102010706020507" pitchFamily="18" charset="2"/>
              </a:rPr>
              <a:t>p</a:t>
            </a:r>
            <a:r>
              <a:rPr kumimoji="1" lang="en-US" altLang="ja-JP" b="1" dirty="0" err="1" smtClean="0"/>
              <a:t>p</a:t>
            </a:r>
            <a:endParaRPr kumimoji="1" lang="ja-JP" altLang="en-US" b="1" dirty="0"/>
          </a:p>
        </p:txBody>
      </p:sp>
      <p:cxnSp>
        <p:nvCxnSpPr>
          <p:cNvPr id="30" name="直線矢印コネクタ 29"/>
          <p:cNvCxnSpPr/>
          <p:nvPr/>
        </p:nvCxnSpPr>
        <p:spPr>
          <a:xfrm flipH="1">
            <a:off x="2699792" y="3429000"/>
            <a:ext cx="3242228" cy="756084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48" name="直線矢印コネクタ 2047"/>
          <p:cNvCxnSpPr/>
          <p:nvPr/>
        </p:nvCxnSpPr>
        <p:spPr>
          <a:xfrm flipH="1">
            <a:off x="4824029" y="3429000"/>
            <a:ext cx="2105878" cy="756084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3" name="直線矢印コネクタ 2052"/>
          <p:cNvCxnSpPr/>
          <p:nvPr/>
        </p:nvCxnSpPr>
        <p:spPr>
          <a:xfrm flipH="1">
            <a:off x="6804248" y="3429000"/>
            <a:ext cx="1098025" cy="828092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テキスト ボックス 44"/>
          <p:cNvSpPr txBox="1"/>
          <p:nvPr/>
        </p:nvSpPr>
        <p:spPr>
          <a:xfrm>
            <a:off x="1583668" y="4041068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b="1" dirty="0"/>
              <a:t>①</a:t>
            </a:r>
            <a:endParaRPr kumimoji="1" lang="ja-JP" altLang="en-US" sz="2400" b="1" dirty="0"/>
          </a:p>
        </p:txBody>
      </p:sp>
      <p:sp>
        <p:nvSpPr>
          <p:cNvPr id="46" name="テキスト ボックス 45"/>
          <p:cNvSpPr txBox="1"/>
          <p:nvPr/>
        </p:nvSpPr>
        <p:spPr>
          <a:xfrm>
            <a:off x="3899537" y="4047455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b="1" dirty="0" smtClean="0"/>
              <a:t>②</a:t>
            </a:r>
            <a:endParaRPr kumimoji="1" lang="ja-JP" altLang="en-US" sz="2400" b="1" dirty="0"/>
          </a:p>
        </p:txBody>
      </p:sp>
      <p:sp>
        <p:nvSpPr>
          <p:cNvPr id="47" name="テキスト ボックス 46"/>
          <p:cNvSpPr txBox="1"/>
          <p:nvPr/>
        </p:nvSpPr>
        <p:spPr>
          <a:xfrm>
            <a:off x="6239797" y="4031238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b="1" dirty="0" smtClean="0"/>
              <a:t>③</a:t>
            </a:r>
            <a:endParaRPr kumimoji="1" lang="ja-JP" altLang="en-US" sz="2400" b="1" dirty="0"/>
          </a:p>
        </p:txBody>
      </p:sp>
      <p:sp>
        <p:nvSpPr>
          <p:cNvPr id="49" name="テキスト ボックス 48"/>
          <p:cNvSpPr txBox="1"/>
          <p:nvPr/>
        </p:nvSpPr>
        <p:spPr>
          <a:xfrm>
            <a:off x="0" y="836712"/>
            <a:ext cx="3857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altLang="ja-JP" b="1" dirty="0" smtClean="0"/>
              <a:t>Y</a:t>
            </a:r>
            <a:r>
              <a:rPr lang="da-DK" altLang="ja-JP" b="1" dirty="0"/>
              <a:t>. Ichikawa et al., PTEP (2015) 021D01.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966464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0000"/>
        </a:solidFill>
        <a:ln>
          <a:noFill/>
        </a:ln>
      </a:spPr>
      <a:bodyPr rtlCol="0" anchor="ctr"/>
      <a:lstStyle>
        <a:defPPr algn="ctr">
          <a:defRPr kumimoji="1" sz="1200" b="1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ymbol" panose="05050102010706020507" pitchFamily="18" charset="2"/>
            <a:ea typeface="Segoe UI" panose="020B0502040204020203" pitchFamily="34" charset="0"/>
            <a:cs typeface="Segoe UI" panose="020B0502040204020203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37071</TotalTime>
  <Words>3036</Words>
  <Application>Microsoft Office PowerPoint</Application>
  <PresentationFormat>画面に合わせる (4:3)</PresentationFormat>
  <Paragraphs>790</Paragraphs>
  <Slides>65</Slides>
  <Notes>17</Notes>
  <HiddenSlides>0</HiddenSlides>
  <MMClips>0</MMClips>
  <ScaleCrop>false</ScaleCrop>
  <HeadingPairs>
    <vt:vector size="6" baseType="variant"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65</vt:i4>
      </vt:variant>
    </vt:vector>
  </HeadingPairs>
  <TitlesOfParts>
    <vt:vector size="67" baseType="lpstr">
      <vt:lpstr>Office ​​テーマ</vt:lpstr>
      <vt:lpstr>数式</vt:lpstr>
      <vt:lpstr>Experimental studies on the KbarN interaction</vt:lpstr>
      <vt:lpstr>Physics Motivation</vt:lpstr>
      <vt:lpstr>Investigation of KbarN int. @ J-PARC</vt:lpstr>
      <vt:lpstr>Kaonic-Atom Measurements</vt:lpstr>
      <vt:lpstr>KbarN Interaction at the threshold</vt:lpstr>
      <vt:lpstr>KbarN Interaction at the threshold</vt:lpstr>
      <vt:lpstr>KbarN Interaction via Kaonic-atoms</vt:lpstr>
      <vt:lpstr>E62: K-nucleus Potential</vt:lpstr>
      <vt:lpstr>E62: K3/4HeX with TES</vt:lpstr>
      <vt:lpstr>E57: KdX Measurement</vt:lpstr>
      <vt:lpstr>Commissioning Runs</vt:lpstr>
      <vt:lpstr>L(1405) Measurement</vt:lpstr>
      <vt:lpstr>KbarN Interaction below the threshold</vt:lpstr>
      <vt:lpstr>Spectral Shape of L(1405)?</vt:lpstr>
      <vt:lpstr>J-PARC E31 Experiment</vt:lpstr>
      <vt:lpstr>I = 0, 1 Mode (p±S∓)</vt:lpstr>
      <vt:lpstr>Comparison between  I = 0, 1 (p±S∓) &amp; I = 1 (p-S0)</vt:lpstr>
      <vt:lpstr>I = 0 Mode (p0S0)</vt:lpstr>
      <vt:lpstr>Kaonic-Nuclei Searches</vt:lpstr>
      <vt:lpstr>Kaonic Nuclei</vt:lpstr>
      <vt:lpstr>Theoretical Calculations on KbarNN</vt:lpstr>
      <vt:lpstr>Pioneering Experiments on KbarNN</vt:lpstr>
      <vt:lpstr>Comparison between Calcs. and Exps.</vt:lpstr>
      <vt:lpstr>Recent Measurement at J-PARC E27</vt:lpstr>
      <vt:lpstr>Recent Measurement at J-PARC E27</vt:lpstr>
      <vt:lpstr>J-PARC E15 Experiment</vt:lpstr>
      <vt:lpstr>Exclusive 3He(K-,Lp)n --- result of E15-1st in 2013 ---</vt:lpstr>
      <vt:lpstr>Experimental Setup</vt:lpstr>
      <vt:lpstr>n-ID from Inclusive 3He(K-,Lp)X</vt:lpstr>
      <vt:lpstr>Exclusive 3He(K-,Lp)n</vt:lpstr>
      <vt:lpstr>Assuming a Breit-Wigner</vt:lpstr>
      <vt:lpstr>A Theoretical Interpretation</vt:lpstr>
      <vt:lpstr>E15-2nd Experiment --- completed in Dec. 2015 ---</vt:lpstr>
      <vt:lpstr>Results of 3He(K-,Lp)n [E15-2nd]</vt:lpstr>
      <vt:lpstr>Results of 3He(K-,Lp)n [E15-2nd]</vt:lpstr>
      <vt:lpstr>Results of 3He(K-,Lp)n [E15-2nd]</vt:lpstr>
      <vt:lpstr>Results of 3He(K-,Lp)n [E15-2nd]</vt:lpstr>
      <vt:lpstr>Results of 3He(K-,Lp)n [E15-2nd]</vt:lpstr>
      <vt:lpstr>Present Status of KbarNN</vt:lpstr>
      <vt:lpstr>Summary</vt:lpstr>
      <vt:lpstr>The Collaborations @ J-PARC K1.8BR</vt:lpstr>
      <vt:lpstr>Spares</vt:lpstr>
      <vt:lpstr>KbarN Interaction below the threshold</vt:lpstr>
      <vt:lpstr>Recent Measurement at LEPS</vt:lpstr>
      <vt:lpstr>Recent Measurement at HADES</vt:lpstr>
      <vt:lpstr>E15: Publications</vt:lpstr>
      <vt:lpstr>Semi-Inclusive 3He(K-,n)X</vt:lpstr>
      <vt:lpstr>Semi-Inclusive 3He(K-,n)X</vt:lpstr>
      <vt:lpstr>Assuming a Breit-Wigner</vt:lpstr>
      <vt:lpstr>Experimental Setup</vt:lpstr>
      <vt:lpstr>A Theoretical Interpretation</vt:lpstr>
      <vt:lpstr>E15 1st vs 2nd</vt:lpstr>
      <vt:lpstr>Exclusive 3He(K-,Lp)n</vt:lpstr>
      <vt:lpstr>Exclusive 3He(K-,Lp)n</vt:lpstr>
      <vt:lpstr>KbarNN or NOT? --- Other Possibilities</vt:lpstr>
      <vt:lpstr>Exclusive 3He(K-,Lp)n</vt:lpstr>
      <vt:lpstr>3He(K-,Lp)n: Decay Channel</vt:lpstr>
      <vt:lpstr>3He(K-,Lp)n: q-dependence</vt:lpstr>
      <vt:lpstr>PowerPoint プレゼンテーション</vt:lpstr>
      <vt:lpstr>E27: Experimental Setup</vt:lpstr>
      <vt:lpstr>E27: Inclusive d(p+,K+)X</vt:lpstr>
      <vt:lpstr>E27: Experimental Setup</vt:lpstr>
      <vt:lpstr>E27: One-Proton Coincidence</vt:lpstr>
      <vt:lpstr>E27: Two-Proton Coincidence</vt:lpstr>
      <vt:lpstr>E27: Decay Mode Separation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search for deeply-bound kaonic nuclear states by in-flight   3He(K-, N) reactions at J-PARC</dc:title>
  <dc:creator>sakuma</dc:creator>
  <cp:lastModifiedBy>sakuma</cp:lastModifiedBy>
  <cp:revision>2058</cp:revision>
  <cp:lastPrinted>2017-03-06T09:39:22Z</cp:lastPrinted>
  <dcterms:created xsi:type="dcterms:W3CDTF">2013-09-03T00:26:31Z</dcterms:created>
  <dcterms:modified xsi:type="dcterms:W3CDTF">2017-03-12T23:15:07Z</dcterms:modified>
</cp:coreProperties>
</file>