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256" r:id="rId2"/>
    <p:sldId id="437" r:id="rId3"/>
    <p:sldId id="438" r:id="rId4"/>
    <p:sldId id="440" r:id="rId5"/>
    <p:sldId id="275" r:id="rId6"/>
    <p:sldId id="276" r:id="rId7"/>
    <p:sldId id="429" r:id="rId8"/>
    <p:sldId id="442" r:id="rId9"/>
    <p:sldId id="441" r:id="rId10"/>
    <p:sldId id="443" r:id="rId11"/>
    <p:sldId id="430" r:id="rId12"/>
    <p:sldId id="494" r:id="rId13"/>
    <p:sldId id="413" r:id="rId14"/>
    <p:sldId id="493" r:id="rId15"/>
    <p:sldId id="477" r:id="rId16"/>
    <p:sldId id="435" r:id="rId17"/>
    <p:sldId id="417" r:id="rId18"/>
    <p:sldId id="424" r:id="rId19"/>
    <p:sldId id="487" r:id="rId20"/>
    <p:sldId id="427" r:id="rId21"/>
    <p:sldId id="304" r:id="rId22"/>
    <p:sldId id="431" r:id="rId23"/>
    <p:sldId id="433" r:id="rId24"/>
    <p:sldId id="492" r:id="rId25"/>
    <p:sldId id="504" r:id="rId26"/>
    <p:sldId id="497" r:id="rId27"/>
    <p:sldId id="499" r:id="rId28"/>
    <p:sldId id="500" r:id="rId29"/>
    <p:sldId id="501" r:id="rId30"/>
    <p:sldId id="502" r:id="rId31"/>
    <p:sldId id="503" r:id="rId32"/>
    <p:sldId id="498" r:id="rId33"/>
    <p:sldId id="446" r:id="rId34"/>
    <p:sldId id="473" r:id="rId35"/>
    <p:sldId id="444" r:id="rId36"/>
    <p:sldId id="490" r:id="rId37"/>
    <p:sldId id="329" r:id="rId38"/>
    <p:sldId id="459" r:id="rId39"/>
    <p:sldId id="297" r:id="rId40"/>
    <p:sldId id="336" r:id="rId41"/>
    <p:sldId id="464" r:id="rId42"/>
    <p:sldId id="505" r:id="rId43"/>
    <p:sldId id="289" r:id="rId44"/>
    <p:sldId id="465" r:id="rId45"/>
    <p:sldId id="466" r:id="rId46"/>
    <p:sldId id="467" r:id="rId47"/>
    <p:sldId id="469" r:id="rId48"/>
    <p:sldId id="470" r:id="rId49"/>
    <p:sldId id="471" r:id="rId50"/>
    <p:sldId id="495" r:id="rId51"/>
    <p:sldId id="436" r:id="rId52"/>
    <p:sldId id="496" r:id="rId53"/>
    <p:sldId id="445" r:id="rId54"/>
    <p:sldId id="422" r:id="rId55"/>
    <p:sldId id="447" r:id="rId56"/>
    <p:sldId id="476" r:id="rId57"/>
    <p:sldId id="480" r:id="rId58"/>
    <p:sldId id="415" r:id="rId59"/>
  </p:sldIdLst>
  <p:sldSz cx="9144000" cy="6858000" type="screen4x3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kuma fuminori" initials="sf" lastIdx="3" clrIdx="0">
    <p:extLst>
      <p:ext uri="{19B8F6BF-5375-455C-9EA6-DF929625EA0E}">
        <p15:presenceInfo xmlns:p15="http://schemas.microsoft.com/office/powerpoint/2012/main" userId="289d416634db11f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2" autoAdjust="0"/>
    <p:restoredTop sz="94660"/>
  </p:normalViewPr>
  <p:slideViewPr>
    <p:cSldViewPr showGuides="1">
      <p:cViewPr varScale="1">
        <p:scale>
          <a:sx n="104" d="100"/>
          <a:sy n="104" d="100"/>
        </p:scale>
        <p:origin x="1476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microsoft.com/office/2016/11/relationships/changesInfo" Target="changesInfos/changesInfo1.xml"/><Relationship Id="rId5" Type="http://schemas.openxmlformats.org/officeDocument/2006/relationships/slide" Target="slides/slide4.xml"/><Relationship Id="rId61" Type="http://schemas.openxmlformats.org/officeDocument/2006/relationships/commentAuthors" Target="commentAuthor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kuma fuminori" userId="289d416634db11fc" providerId="LiveId" clId="{E6D79361-B19C-480A-A78B-07BFF16A5701}"/>
    <pc:docChg chg="undo custSel modSld">
      <pc:chgData name="sakuma fuminori" userId="289d416634db11fc" providerId="LiveId" clId="{E6D79361-B19C-480A-A78B-07BFF16A5701}" dt="2021-02-26T02:28:23.945" v="641"/>
      <pc:docMkLst>
        <pc:docMk/>
      </pc:docMkLst>
      <pc:sldChg chg="modSp">
        <pc:chgData name="sakuma fuminori" userId="289d416634db11fc" providerId="LiveId" clId="{E6D79361-B19C-480A-A78B-07BFF16A5701}" dt="2021-02-22T03:27:06.438" v="58" actId="14100"/>
        <pc:sldMkLst>
          <pc:docMk/>
          <pc:sldMk cId="599787472" sldId="257"/>
        </pc:sldMkLst>
        <pc:spChg chg="mod">
          <ac:chgData name="sakuma fuminori" userId="289d416634db11fc" providerId="LiveId" clId="{E6D79361-B19C-480A-A78B-07BFF16A5701}" dt="2021-02-22T03:27:06.438" v="58" actId="14100"/>
          <ac:spMkLst>
            <pc:docMk/>
            <pc:sldMk cId="599787472" sldId="257"/>
            <ac:spMk id="25" creationId="{00000000-0000-0000-0000-000000000000}"/>
          </ac:spMkLst>
        </pc:spChg>
      </pc:sldChg>
      <pc:sldChg chg="modSp">
        <pc:chgData name="sakuma fuminori" userId="289d416634db11fc" providerId="LiveId" clId="{E6D79361-B19C-480A-A78B-07BFF16A5701}" dt="2021-02-22T04:08:53.555" v="126" actId="1076"/>
        <pc:sldMkLst>
          <pc:docMk/>
          <pc:sldMk cId="441156812" sldId="261"/>
        </pc:sldMkLst>
        <pc:spChg chg="mod">
          <ac:chgData name="sakuma fuminori" userId="289d416634db11fc" providerId="LiveId" clId="{E6D79361-B19C-480A-A78B-07BFF16A5701}" dt="2021-02-22T03:58:56.948" v="91" actId="1037"/>
          <ac:spMkLst>
            <pc:docMk/>
            <pc:sldMk cId="441156812" sldId="261"/>
            <ac:spMk id="4" creationId="{AE2735EF-57F5-48C0-B93D-BCD9898B5679}"/>
          </ac:spMkLst>
        </pc:spChg>
        <pc:spChg chg="mod">
          <ac:chgData name="sakuma fuminori" userId="289d416634db11fc" providerId="LiveId" clId="{E6D79361-B19C-480A-A78B-07BFF16A5701}" dt="2021-02-22T04:08:53.555" v="126" actId="1076"/>
          <ac:spMkLst>
            <pc:docMk/>
            <pc:sldMk cId="441156812" sldId="261"/>
            <ac:spMk id="18" creationId="{00000000-0000-0000-0000-000000000000}"/>
          </ac:spMkLst>
        </pc:spChg>
        <pc:picChg chg="ord">
          <ac:chgData name="sakuma fuminori" userId="289d416634db11fc" providerId="LiveId" clId="{E6D79361-B19C-480A-A78B-07BFF16A5701}" dt="2021-02-22T04:08:40.011" v="124" actId="167"/>
          <ac:picMkLst>
            <pc:docMk/>
            <pc:sldMk cId="441156812" sldId="261"/>
            <ac:picMk id="25" creationId="{00000000-0000-0000-0000-000000000000}"/>
          </ac:picMkLst>
        </pc:picChg>
      </pc:sldChg>
      <pc:sldChg chg="addSp modSp">
        <pc:chgData name="sakuma fuminori" userId="289d416634db11fc" providerId="LiveId" clId="{E6D79361-B19C-480A-A78B-07BFF16A5701}" dt="2021-02-24T07:48:51.865" v="626" actId="1076"/>
        <pc:sldMkLst>
          <pc:docMk/>
          <pc:sldMk cId="3250199709" sldId="413"/>
        </pc:sldMkLst>
        <pc:spChg chg="mod">
          <ac:chgData name="sakuma fuminori" userId="289d416634db11fc" providerId="LiveId" clId="{E6D79361-B19C-480A-A78B-07BFF16A5701}" dt="2021-02-24T07:16:17.786" v="372" actId="1076"/>
          <ac:spMkLst>
            <pc:docMk/>
            <pc:sldMk cId="3250199709" sldId="413"/>
            <ac:spMk id="2" creationId="{6B92F5B2-A1C9-47BB-AC49-00E12C327F32}"/>
          </ac:spMkLst>
        </pc:spChg>
        <pc:spChg chg="mod">
          <ac:chgData name="sakuma fuminori" userId="289d416634db11fc" providerId="LiveId" clId="{E6D79361-B19C-480A-A78B-07BFF16A5701}" dt="2021-02-24T07:21:38.002" v="570" actId="20577"/>
          <ac:spMkLst>
            <pc:docMk/>
            <pc:sldMk cId="3250199709" sldId="413"/>
            <ac:spMk id="3" creationId="{F6C944B5-0C05-48FD-A811-884E143C7A8D}"/>
          </ac:spMkLst>
        </pc:spChg>
        <pc:spChg chg="add mod">
          <ac:chgData name="sakuma fuminori" userId="289d416634db11fc" providerId="LiveId" clId="{E6D79361-B19C-480A-A78B-07BFF16A5701}" dt="2021-02-24T07:18:42.880" v="473" actId="1037"/>
          <ac:spMkLst>
            <pc:docMk/>
            <pc:sldMk cId="3250199709" sldId="413"/>
            <ac:spMk id="4" creationId="{26C69EA8-4AC4-4A60-A2C3-D51ECAA78D4A}"/>
          </ac:spMkLst>
        </pc:spChg>
        <pc:spChg chg="mod">
          <ac:chgData name="sakuma fuminori" userId="289d416634db11fc" providerId="LiveId" clId="{E6D79361-B19C-480A-A78B-07BFF16A5701}" dt="2021-02-24T07:19:25.411" v="476" actId="1076"/>
          <ac:spMkLst>
            <pc:docMk/>
            <pc:sldMk cId="3250199709" sldId="413"/>
            <ac:spMk id="7" creationId="{D4617B6C-958E-4E88-8317-F786811634FB}"/>
          </ac:spMkLst>
        </pc:spChg>
        <pc:spChg chg="mod">
          <ac:chgData name="sakuma fuminori" userId="289d416634db11fc" providerId="LiveId" clId="{E6D79361-B19C-480A-A78B-07BFF16A5701}" dt="2021-02-24T07:44:40.941" v="605" actId="1037"/>
          <ac:spMkLst>
            <pc:docMk/>
            <pc:sldMk cId="3250199709" sldId="413"/>
            <ac:spMk id="8" creationId="{FE242040-8881-48F2-86A4-12D7D8819CDA}"/>
          </ac:spMkLst>
        </pc:spChg>
        <pc:spChg chg="add mod">
          <ac:chgData name="sakuma fuminori" userId="289d416634db11fc" providerId="LiveId" clId="{E6D79361-B19C-480A-A78B-07BFF16A5701}" dt="2021-02-24T07:18:39.755" v="466" actId="1037"/>
          <ac:spMkLst>
            <pc:docMk/>
            <pc:sldMk cId="3250199709" sldId="413"/>
            <ac:spMk id="11" creationId="{2821880C-C811-4164-A8F3-9EAB2462A1D2}"/>
          </ac:spMkLst>
        </pc:spChg>
        <pc:spChg chg="add mod">
          <ac:chgData name="sakuma fuminori" userId="289d416634db11fc" providerId="LiveId" clId="{E6D79361-B19C-480A-A78B-07BFF16A5701}" dt="2021-02-24T07:18:23.601" v="438" actId="1038"/>
          <ac:spMkLst>
            <pc:docMk/>
            <pc:sldMk cId="3250199709" sldId="413"/>
            <ac:spMk id="12" creationId="{1FFA463D-9F49-4011-B1C7-AC555BE18C9F}"/>
          </ac:spMkLst>
        </pc:spChg>
        <pc:spChg chg="add mod">
          <ac:chgData name="sakuma fuminori" userId="289d416634db11fc" providerId="LiveId" clId="{E6D79361-B19C-480A-A78B-07BFF16A5701}" dt="2021-02-24T07:18:27.654" v="444" actId="1037"/>
          <ac:spMkLst>
            <pc:docMk/>
            <pc:sldMk cId="3250199709" sldId="413"/>
            <ac:spMk id="13" creationId="{8E0C5A9B-12F4-44C2-A877-55F378F7FB55}"/>
          </ac:spMkLst>
        </pc:spChg>
        <pc:spChg chg="add mod">
          <ac:chgData name="sakuma fuminori" userId="289d416634db11fc" providerId="LiveId" clId="{E6D79361-B19C-480A-A78B-07BFF16A5701}" dt="2021-02-24T07:18:10.345" v="433" actId="1076"/>
          <ac:spMkLst>
            <pc:docMk/>
            <pc:sldMk cId="3250199709" sldId="413"/>
            <ac:spMk id="14" creationId="{5B415633-E24E-451E-A0E4-CDCE064CC1EA}"/>
          </ac:spMkLst>
        </pc:spChg>
        <pc:spChg chg="add mod">
          <ac:chgData name="sakuma fuminori" userId="289d416634db11fc" providerId="LiveId" clId="{E6D79361-B19C-480A-A78B-07BFF16A5701}" dt="2021-02-24T07:18:18.515" v="436" actId="1076"/>
          <ac:spMkLst>
            <pc:docMk/>
            <pc:sldMk cId="3250199709" sldId="413"/>
            <ac:spMk id="15" creationId="{E2DD252E-5F45-4E34-BE1B-7F5F1FBA4D8B}"/>
          </ac:spMkLst>
        </pc:spChg>
        <pc:spChg chg="add mod">
          <ac:chgData name="sakuma fuminori" userId="289d416634db11fc" providerId="LiveId" clId="{E6D79361-B19C-480A-A78B-07BFF16A5701}" dt="2021-02-24T07:48:51.865" v="626" actId="1076"/>
          <ac:spMkLst>
            <pc:docMk/>
            <pc:sldMk cId="3250199709" sldId="413"/>
            <ac:spMk id="16" creationId="{6058A2F8-020A-43F6-BC41-62BA3A1AD42C}"/>
          </ac:spMkLst>
        </pc:spChg>
        <pc:picChg chg="mod">
          <ac:chgData name="sakuma fuminori" userId="289d416634db11fc" providerId="LiveId" clId="{E6D79361-B19C-480A-A78B-07BFF16A5701}" dt="2021-02-24T07:18:13.725" v="435" actId="1076"/>
          <ac:picMkLst>
            <pc:docMk/>
            <pc:sldMk cId="3250199709" sldId="413"/>
            <ac:picMk id="6" creationId="{08F8AEEB-4269-4C04-8411-B9E82610EDA1}"/>
          </ac:picMkLst>
        </pc:picChg>
      </pc:sldChg>
      <pc:sldChg chg="modSp">
        <pc:chgData name="sakuma fuminori" userId="289d416634db11fc" providerId="LiveId" clId="{E6D79361-B19C-480A-A78B-07BFF16A5701}" dt="2021-02-22T09:19:12.785" v="255" actId="6549"/>
        <pc:sldMkLst>
          <pc:docMk/>
          <pc:sldMk cId="3699682833" sldId="424"/>
        </pc:sldMkLst>
        <pc:spChg chg="mod">
          <ac:chgData name="sakuma fuminori" userId="289d416634db11fc" providerId="LiveId" clId="{E6D79361-B19C-480A-A78B-07BFF16A5701}" dt="2021-02-22T09:19:12.785" v="255" actId="6549"/>
          <ac:spMkLst>
            <pc:docMk/>
            <pc:sldMk cId="3699682833" sldId="424"/>
            <ac:spMk id="20" creationId="{7B635298-BED7-423A-BD22-C482FFF5842D}"/>
          </ac:spMkLst>
        </pc:spChg>
      </pc:sldChg>
      <pc:sldChg chg="modSp">
        <pc:chgData name="sakuma fuminori" userId="289d416634db11fc" providerId="LiveId" clId="{E6D79361-B19C-480A-A78B-07BFF16A5701}" dt="2021-02-22T09:18:42.851" v="253" actId="313"/>
        <pc:sldMkLst>
          <pc:docMk/>
          <pc:sldMk cId="1716809324" sldId="427"/>
        </pc:sldMkLst>
        <pc:spChg chg="mod">
          <ac:chgData name="sakuma fuminori" userId="289d416634db11fc" providerId="LiveId" clId="{E6D79361-B19C-480A-A78B-07BFF16A5701}" dt="2021-02-22T09:18:42.851" v="253" actId="313"/>
          <ac:spMkLst>
            <pc:docMk/>
            <pc:sldMk cId="1716809324" sldId="427"/>
            <ac:spMk id="3" creationId="{F6C944B5-0C05-48FD-A811-884E143C7A8D}"/>
          </ac:spMkLst>
        </pc:spChg>
      </pc:sldChg>
      <pc:sldChg chg="addSp modSp modAnim">
        <pc:chgData name="sakuma fuminori" userId="289d416634db11fc" providerId="LiveId" clId="{E6D79361-B19C-480A-A78B-07BFF16A5701}" dt="2021-02-26T02:28:23.945" v="641"/>
        <pc:sldMkLst>
          <pc:docMk/>
          <pc:sldMk cId="2137316026" sldId="446"/>
        </pc:sldMkLst>
        <pc:spChg chg="add mod">
          <ac:chgData name="sakuma fuminori" userId="289d416634db11fc" providerId="LiveId" clId="{E6D79361-B19C-480A-A78B-07BFF16A5701}" dt="2021-02-24T00:40:10.093" v="257" actId="20577"/>
          <ac:spMkLst>
            <pc:docMk/>
            <pc:sldMk cId="2137316026" sldId="446"/>
            <ac:spMk id="11" creationId="{8645AE4D-22CA-4FB6-8FAA-632796581D49}"/>
          </ac:spMkLst>
        </pc:spChg>
        <pc:spChg chg="mod">
          <ac:chgData name="sakuma fuminori" userId="289d416634db11fc" providerId="LiveId" clId="{E6D79361-B19C-480A-A78B-07BFF16A5701}" dt="2021-02-26T02:28:23.945" v="641"/>
          <ac:spMkLst>
            <pc:docMk/>
            <pc:sldMk cId="2137316026" sldId="446"/>
            <ac:spMk id="50" creationId="{72E72DEE-C83B-472C-8476-749B1E694799}"/>
          </ac:spMkLst>
        </pc:spChg>
      </pc:sldChg>
      <pc:sldChg chg="modSp">
        <pc:chgData name="sakuma fuminori" userId="289d416634db11fc" providerId="LiveId" clId="{E6D79361-B19C-480A-A78B-07BFF16A5701}" dt="2021-02-24T09:55:56.088" v="636" actId="27636"/>
        <pc:sldMkLst>
          <pc:docMk/>
          <pc:sldMk cId="258923641" sldId="477"/>
        </pc:sldMkLst>
        <pc:spChg chg="mod">
          <ac:chgData name="sakuma fuminori" userId="289d416634db11fc" providerId="LiveId" clId="{E6D79361-B19C-480A-A78B-07BFF16A5701}" dt="2021-02-24T09:55:56.088" v="636" actId="27636"/>
          <ac:spMkLst>
            <pc:docMk/>
            <pc:sldMk cId="258923641" sldId="477"/>
            <ac:spMk id="2" creationId="{78516F50-6394-4D61-A42B-CB9FCE13F6AC}"/>
          </ac:spMkLst>
        </pc:spChg>
      </pc:sldChg>
      <pc:sldChg chg="modSp">
        <pc:chgData name="sakuma fuminori" userId="289d416634db11fc" providerId="LiveId" clId="{E6D79361-B19C-480A-A78B-07BFF16A5701}" dt="2021-02-24T06:46:34.161" v="282" actId="27636"/>
        <pc:sldMkLst>
          <pc:docMk/>
          <pc:sldMk cId="316632251" sldId="494"/>
        </pc:sldMkLst>
        <pc:spChg chg="mod">
          <ac:chgData name="sakuma fuminori" userId="289d416634db11fc" providerId="LiveId" clId="{E6D79361-B19C-480A-A78B-07BFF16A5701}" dt="2021-02-24T06:46:34.161" v="282" actId="27636"/>
          <ac:spMkLst>
            <pc:docMk/>
            <pc:sldMk cId="316632251" sldId="494"/>
            <ac:spMk id="3" creationId="{0E5AE437-68AB-42E3-B2EA-EDA759CCFC9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FC6C88-65FE-42DA-A6F9-69121F6E3BB5}" type="datetimeFigureOut">
              <a:rPr kumimoji="1" lang="ja-JP" altLang="en-US" smtClean="0"/>
              <a:t>2021/12/14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712330-C050-49DA-AFDF-FB7BE36F503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64592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8488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8475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90C00-EA69-4F0C-909F-E277F70E84B9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8164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69E9-AE89-4472-93C5-87429294717C}" type="datetime1">
              <a:rPr kumimoji="1" lang="ja-JP" altLang="en-US" smtClean="0"/>
              <a:t>2021/12/14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8671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D2024-A985-4731-8193-15F6D11C8820}" type="datetime1">
              <a:rPr kumimoji="1" lang="ja-JP" altLang="en-US" smtClean="0"/>
              <a:t>2021/12/14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EA32CA84-0364-4DAD-A1EA-1C1900C68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600" y="3175"/>
            <a:ext cx="2057400" cy="365125"/>
          </a:xfrm>
        </p:spPr>
        <p:txBody>
          <a:bodyPr/>
          <a:lstStyle>
            <a:lvl1pPr>
              <a:defRPr sz="2400"/>
            </a:lvl1pPr>
          </a:lstStyle>
          <a:p>
            <a:fld id="{2F12FD73-3B79-4649-AE7F-26B9A55D462C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32708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C8025-76DB-47DE-9567-17E2A51FCF67}" type="datetime1">
              <a:rPr kumimoji="1" lang="ja-JP" altLang="en-US" smtClean="0"/>
              <a:t>2021/12/14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53226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F326C-3831-44A1-A31F-28913C2E7D7D}" type="datetime1">
              <a:rPr kumimoji="1" lang="ja-JP" altLang="en-US" smtClean="0"/>
              <a:t>2021/12/14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4890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577F3-9DFF-499C-BE0B-5622684DB3CD}" type="datetime1">
              <a:rPr kumimoji="1" lang="ja-JP" altLang="en-US" smtClean="0"/>
              <a:t>2021/12/14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3900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6E58B-30BB-4275-AFD9-6242FE7C9CDE}" type="datetime1">
              <a:rPr kumimoji="1" lang="ja-JP" altLang="en-US" smtClean="0"/>
              <a:t>2021/12/14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C5DB70-FD1F-442A-84F4-385C49219524}"/>
              </a:ext>
            </a:extLst>
          </p:cNvPr>
          <p:cNvSpPr txBox="1">
            <a:spLocks/>
          </p:cNvSpPr>
          <p:nvPr userDrawn="1"/>
        </p:nvSpPr>
        <p:spPr>
          <a:xfrm>
            <a:off x="7086600" y="31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F12FD73-3B79-4649-AE7F-26B9A55D462C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15618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9ABC1-AA7A-49F2-B587-9BC17AF243F3}" type="datetime1">
              <a:rPr kumimoji="1" lang="ja-JP" altLang="en-US" smtClean="0"/>
              <a:t>2021/12/14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5">
            <a:extLst>
              <a:ext uri="{FF2B5EF4-FFF2-40B4-BE49-F238E27FC236}">
                <a16:creationId xmlns:a16="http://schemas.microsoft.com/office/drawing/2014/main" id="{F3EBCEFB-B2A4-43E9-B292-53B9C6C69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600" y="3175"/>
            <a:ext cx="2057400" cy="365125"/>
          </a:xfrm>
        </p:spPr>
        <p:txBody>
          <a:bodyPr/>
          <a:lstStyle>
            <a:lvl1pPr>
              <a:defRPr sz="2400"/>
            </a:lvl1pPr>
          </a:lstStyle>
          <a:p>
            <a:fld id="{2F12FD73-3B79-4649-AE7F-26B9A55D462C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36380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709101-7F40-433C-A49D-86BB09E1D76C}" type="datetime1">
              <a:rPr kumimoji="1" lang="ja-JP" altLang="en-US" smtClean="0"/>
              <a:t>2021/12/14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0384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4F8DF-86DB-4845-9684-6BDF50950474}" type="datetime1">
              <a:rPr kumimoji="1" lang="ja-JP" altLang="en-US" smtClean="0"/>
              <a:t>2021/12/14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9025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11902-62EE-490B-B1D0-D3F2AD4306CD}" type="datetime1">
              <a:rPr kumimoji="1" lang="ja-JP" altLang="en-US" smtClean="0"/>
              <a:t>2021/12/14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7773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04925-6883-4754-BA7F-45316B1F02C6}" type="datetime1">
              <a:rPr kumimoji="1" lang="ja-JP" altLang="en-US" smtClean="0"/>
              <a:t>2021/12/14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0459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C5A83-D895-4D71-B814-F4AB934C77E7}" type="datetime1">
              <a:rPr kumimoji="1" lang="ja-JP" altLang="en-US" smtClean="0"/>
              <a:t>2021/12/14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6616A-6552-4B74-988A-CC4A057EE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0270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1.png"/><Relationship Id="rId5" Type="http://schemas.openxmlformats.org/officeDocument/2006/relationships/image" Target="../media/image7.png"/><Relationship Id="rId4" Type="http://schemas.openxmlformats.org/officeDocument/2006/relationships/image" Target="../media/image6.emf"/><Relationship Id="rId9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5" Type="http://schemas.openxmlformats.org/officeDocument/2006/relationships/image" Target="../media/image2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5" Type="http://schemas.openxmlformats.org/officeDocument/2006/relationships/image" Target="../media/image2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5" Type="http://schemas.openxmlformats.org/officeDocument/2006/relationships/image" Target="../media/image220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4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0.png"/><Relationship Id="rId5" Type="http://schemas.openxmlformats.org/officeDocument/2006/relationships/image" Target="../media/image2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6.emf"/><Relationship Id="rId4" Type="http://schemas.openxmlformats.org/officeDocument/2006/relationships/image" Target="../media/image29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6.emf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emf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gif"/><Relationship Id="rId3" Type="http://schemas.openxmlformats.org/officeDocument/2006/relationships/image" Target="../media/image1.png"/><Relationship Id="rId7" Type="http://schemas.openxmlformats.org/officeDocument/2006/relationships/image" Target="../media/image48.png"/><Relationship Id="rId12" Type="http://schemas.openxmlformats.org/officeDocument/2006/relationships/image" Target="../media/image55.pn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11" Type="http://schemas.openxmlformats.org/officeDocument/2006/relationships/image" Target="../media/image53.jpeg"/><Relationship Id="rId5" Type="http://schemas.openxmlformats.org/officeDocument/2006/relationships/image" Target="../media/image46.png"/><Relationship Id="rId10" Type="http://schemas.openxmlformats.org/officeDocument/2006/relationships/image" Target="../media/image52.png"/><Relationship Id="rId4" Type="http://schemas.openxmlformats.org/officeDocument/2006/relationships/image" Target="../media/image45.jpeg"/><Relationship Id="rId9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jpeg"/><Relationship Id="rId4" Type="http://schemas.openxmlformats.org/officeDocument/2006/relationships/image" Target="../media/image57.e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kds.kek.jp/event/38719/" TargetMode="External"/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kds.kek.jp/event/38719/" TargetMode="External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kds.kek.jp/event/38719/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kds.kek.jp/event/38719/" TargetMode="Externa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kds.kek.jp/event/38719/" TargetMode="Externa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kds.kek.jp/event/38719/" TargetMode="External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0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111.png"/><Relationship Id="rId4" Type="http://schemas.openxmlformats.org/officeDocument/2006/relationships/image" Target="../media/image12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11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0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0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0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emf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20.png"/><Relationship Id="rId4" Type="http://schemas.openxmlformats.org/officeDocument/2006/relationships/image" Target="../media/image8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emf"/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emf"/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emf"/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emf"/><Relationship Id="rId4" Type="http://schemas.openxmlformats.org/officeDocument/2006/relationships/image" Target="../media/image98.e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image" Target="../media/image100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04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emf"/><Relationship Id="rId4" Type="http://schemas.openxmlformats.org/officeDocument/2006/relationships/image" Target="../media/image104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/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emf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5" Type="http://schemas.openxmlformats.org/officeDocument/2006/relationships/image" Target="../media/image106.emf"/><Relationship Id="rId4" Type="http://schemas.openxmlformats.org/officeDocument/2006/relationships/image" Target="../media/image106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0.png"/><Relationship Id="rId7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image" Target="../media/image970.png"/><Relationship Id="rId4" Type="http://schemas.openxmlformats.org/officeDocument/2006/relationships/image" Target="../media/image9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51520" y="332656"/>
            <a:ext cx="8640960" cy="2843616"/>
          </a:xfrm>
        </p:spPr>
        <p:txBody>
          <a:bodyPr>
            <a:noAutofit/>
          </a:bodyPr>
          <a:lstStyle/>
          <a:p>
            <a:r>
              <a:rPr lang="en-US" altLang="ja-JP" sz="5400" b="1" dirty="0"/>
              <a:t>Light kaonic nuclei at J-PARC</a:t>
            </a:r>
            <a:endParaRPr kumimoji="1" lang="ja-JP" altLang="en-US" sz="7200" dirty="0"/>
          </a:p>
        </p:txBody>
      </p:sp>
      <p:sp>
        <p:nvSpPr>
          <p:cNvPr id="4" name="サブタイトル 3"/>
          <p:cNvSpPr>
            <a:spLocks noGrp="1"/>
          </p:cNvSpPr>
          <p:nvPr>
            <p:ph type="subTitle" idx="1"/>
          </p:nvPr>
        </p:nvSpPr>
        <p:spPr>
          <a:xfrm>
            <a:off x="903548" y="3263320"/>
            <a:ext cx="7340860" cy="1752600"/>
          </a:xfrm>
        </p:spPr>
        <p:txBody>
          <a:bodyPr>
            <a:noAutofit/>
          </a:bodyPr>
          <a:lstStyle/>
          <a:p>
            <a:r>
              <a:rPr lang="en-US" altLang="ja-JP" sz="4000" b="1" dirty="0">
                <a:solidFill>
                  <a:schemeClr val="tx1"/>
                </a:solidFill>
              </a:rPr>
              <a:t>F. Sakuma, RIKEN</a:t>
            </a:r>
            <a:endParaRPr lang="en-US" altLang="ja-JP" sz="2000" b="1" dirty="0">
              <a:solidFill>
                <a:schemeClr val="tx1"/>
              </a:solidFill>
            </a:endParaRPr>
          </a:p>
          <a:p>
            <a:r>
              <a:rPr lang="en-US" altLang="ja-JP" sz="3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on behalf of the J-PARC E15/E80 collaborations</a:t>
            </a:r>
            <a:endParaRPr lang="ja-JP" altLang="en-US" sz="3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Picture 4" descr="グループロゴ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68"/>
          <a:stretch/>
        </p:blipFill>
        <p:spPr bwMode="auto">
          <a:xfrm>
            <a:off x="1619672" y="2996952"/>
            <a:ext cx="835383" cy="98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/>
          <p:cNvSpPr txBox="1"/>
          <p:nvPr/>
        </p:nvSpPr>
        <p:spPr>
          <a:xfrm>
            <a:off x="467544" y="5890410"/>
            <a:ext cx="820891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/>
              <a:t>Strangeness Nuclear Physics Workshop, 2021</a:t>
            </a:r>
            <a:endParaRPr lang="en-US" altLang="ja-JP" b="1" dirty="0"/>
          </a:p>
          <a:p>
            <a:pPr algn="ctr"/>
            <a:r>
              <a:rPr lang="en-US" altLang="ja-JP" b="1" dirty="0"/>
              <a:t>18-19 December 2021, Online</a:t>
            </a:r>
            <a:endParaRPr lang="en-US" altLang="ja-JP" dirty="0"/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CC352583-3A0E-41F7-9BB8-6F7B82E58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60955" y="2997677"/>
            <a:ext cx="1071563" cy="903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0632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oup 90"/>
          <p:cNvGraphicFramePr>
            <a:graphicFrameLocks noGrp="1"/>
          </p:cNvGraphicFramePr>
          <p:nvPr/>
        </p:nvGraphicFramePr>
        <p:xfrm>
          <a:off x="251521" y="1570349"/>
          <a:ext cx="4541950" cy="2773109"/>
        </p:xfrm>
        <a:graphic>
          <a:graphicData uri="http://schemas.openxmlformats.org/drawingml/2006/table">
            <a:tbl>
              <a:tblPr/>
              <a:tblGrid>
                <a:gridCol w="15155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3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31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8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Kaonic Nuclei</a:t>
                      </a:r>
                      <a:endParaRPr kumimoji="1" lang="ja-JP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Binding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Energy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[MeV]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Width</a:t>
                      </a:r>
                      <a:endParaRPr kumimoji="1" lang="ja-JP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[MeV]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3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anose="05050102010706020507" pitchFamily="18" charset="2"/>
                          <a:ea typeface="ＭＳ Ｐゴシック" charset="-128"/>
                        </a:rPr>
                        <a:t>L</a:t>
                      </a: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(1405) = K</a:t>
                      </a:r>
                      <a:r>
                        <a:rPr kumimoji="1" lang="en-US" altLang="ja-JP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-</a:t>
                      </a:r>
                      <a:r>
                        <a:rPr kumimoji="1" lang="en-US" altLang="ja-JP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</a:t>
                      </a:r>
                      <a:endParaRPr kumimoji="1" lang="en-US" altLang="ja-JP" sz="16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ymbol" pitchFamily="18" charset="2"/>
                        <a:ea typeface="ＭＳ Ｐゴシック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40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1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</a:t>
                      </a:r>
                      <a:r>
                        <a:rPr kumimoji="1" lang="en-US" altLang="ja-JP" sz="16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-</a:t>
                      </a:r>
                      <a:r>
                        <a:rPr kumimoji="1" lang="en-US" altLang="ja-JP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pp</a:t>
                      </a:r>
                      <a:endParaRPr kumimoji="1" lang="en-US" altLang="ja-JP" sz="1600" b="1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ymbol" pitchFamily="18" charset="2"/>
                        <a:ea typeface="ＭＳ Ｐゴシック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48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61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3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</a:t>
                      </a:r>
                      <a:r>
                        <a:rPr kumimoji="1" lang="en-US" altLang="ja-JP" sz="16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-</a:t>
                      </a:r>
                      <a:r>
                        <a:rPr kumimoji="1" lang="en-US" altLang="ja-JP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ppp</a:t>
                      </a:r>
                      <a:endParaRPr kumimoji="1" lang="en-US" altLang="ja-JP" sz="1600" b="1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ymbol" pitchFamily="18" charset="2"/>
                        <a:ea typeface="ＭＳ Ｐゴシック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97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13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3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K</a:t>
                      </a:r>
                      <a:r>
                        <a:rPr kumimoji="1" lang="en-US" altLang="ja-JP" sz="16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pitchFamily="18" charset="2"/>
                          <a:ea typeface="ＭＳ Ｐゴシック" charset="-128"/>
                        </a:rPr>
                        <a:t>-</a:t>
                      </a:r>
                      <a:r>
                        <a:rPr kumimoji="1" lang="en-US" altLang="ja-JP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ppn</a:t>
                      </a:r>
                      <a:endParaRPr kumimoji="1" lang="en-US" altLang="ja-JP" sz="1600" b="1" i="0" u="none" strike="noStrike" cap="none" normalizeH="0" baseline="30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Symbol" pitchFamily="18" charset="2"/>
                        <a:ea typeface="ＭＳ Ｐゴシック" charset="-12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118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ja-JP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</a:rPr>
                        <a:t>21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4" name="Picture 1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50" y="4581128"/>
            <a:ext cx="8112714" cy="2307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/>
              <p:cNvSpPr txBox="1"/>
              <p:nvPr/>
            </p:nvSpPr>
            <p:spPr>
              <a:xfrm>
                <a:off x="405667" y="872716"/>
                <a:ext cx="837966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3200" dirty="0"/>
                  <a:t>Predicted from </a:t>
                </a:r>
                <a:r>
                  <a:rPr lang="en-US" altLang="ja-JP" sz="32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attractive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sz="3200" b="1" i="1" smtClean="0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3200" b="1" i="1">
                            <a:solidFill>
                              <a:schemeClr val="tx1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sz="3200" b="1" i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𝑵</m:t>
                    </m:r>
                  </m:oMath>
                </a14:m>
                <a:r>
                  <a:rPr lang="en-US" altLang="ja-JP" sz="3200" b="1" dirty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interaction in I=0</a:t>
                </a:r>
                <a:endParaRPr lang="en-US" altLang="ja-JP" sz="32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6" name="テキスト ボックス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67" y="872716"/>
                <a:ext cx="8379666" cy="584775"/>
              </a:xfrm>
              <a:prstGeom prst="rect">
                <a:avLst/>
              </a:prstGeom>
              <a:blipFill>
                <a:blip r:embed="rId4"/>
                <a:stretch>
                  <a:fillRect l="-1892" t="-13542" b="-4062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タイトル 1"/>
          <p:cNvSpPr>
            <a:spLocks noGrp="1"/>
          </p:cNvSpPr>
          <p:nvPr>
            <p:ph type="title"/>
          </p:nvPr>
        </p:nvSpPr>
        <p:spPr>
          <a:xfrm>
            <a:off x="1096367" y="-90264"/>
            <a:ext cx="6951267" cy="1143000"/>
          </a:xfrm>
        </p:spPr>
        <p:txBody>
          <a:bodyPr>
            <a:normAutofit/>
          </a:bodyPr>
          <a:lstStyle/>
          <a:p>
            <a:pPr algn="ctr"/>
            <a:r>
              <a:rPr lang="en-US" altLang="ja-JP" b="1" dirty="0"/>
              <a:t>Kaonic Nuclei</a:t>
            </a:r>
            <a:endParaRPr kumimoji="1" lang="ja-JP" altLang="en-US" dirty="0"/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6748608B-0743-4EBF-AAC3-D3012A0ED2C9}"/>
              </a:ext>
            </a:extLst>
          </p:cNvPr>
          <p:cNvSpPr/>
          <p:nvPr/>
        </p:nvSpPr>
        <p:spPr>
          <a:xfrm>
            <a:off x="1920240" y="1626326"/>
            <a:ext cx="1188720" cy="2651760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5" name="Picture 6" descr="https://upload.wikimedia.org/wikipedia/commons/thumb/5/53/Binding_energy_curve_-_common_isotopes.svg/800px-Binding_energy_curve_-_common_isotopes.svg.png?1505957508882">
            <a:extLst>
              <a:ext uri="{FF2B5EF4-FFF2-40B4-BE49-F238E27FC236}">
                <a16:creationId xmlns:a16="http://schemas.microsoft.com/office/drawing/2014/main" id="{07CE9E72-E329-4420-81C4-EBA784011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331" y="1837777"/>
            <a:ext cx="4005910" cy="2633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C850F58-2E70-480A-9B7B-338EB7499C27}"/>
              </a:ext>
            </a:extLst>
          </p:cNvPr>
          <p:cNvSpPr txBox="1"/>
          <p:nvPr/>
        </p:nvSpPr>
        <p:spPr>
          <a:xfrm>
            <a:off x="5580112" y="3037307"/>
            <a:ext cx="26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c.f. Nuclear Binding Energy</a:t>
            </a:r>
            <a:endParaRPr kumimoji="1" lang="ja-JP" altLang="en-US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7CB8B74-0A3F-460F-86CD-758305413339}"/>
              </a:ext>
            </a:extLst>
          </p:cNvPr>
          <p:cNvSpPr txBox="1"/>
          <p:nvPr/>
        </p:nvSpPr>
        <p:spPr>
          <a:xfrm>
            <a:off x="6341179" y="3349945"/>
            <a:ext cx="22106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>
                <a:solidFill>
                  <a:srgbClr val="FF0000"/>
                </a:solidFill>
              </a:rPr>
              <a:t>few MeV @ A = 2,3</a:t>
            </a:r>
            <a:endParaRPr kumimoji="1" lang="ja-JP" altLang="en-US" sz="2000" b="1" i="1" dirty="0">
              <a:solidFill>
                <a:srgbClr val="FF0000"/>
              </a:solidFill>
            </a:endParaRPr>
          </a:p>
        </p:txBody>
      </p:sp>
      <p:sp>
        <p:nvSpPr>
          <p:cNvPr id="28" name="Rectangle 11">
            <a:extLst>
              <a:ext uri="{FF2B5EF4-FFF2-40B4-BE49-F238E27FC236}">
                <a16:creationId xmlns:a16="http://schemas.microsoft.com/office/drawing/2014/main" id="{4767FEDD-B4A1-45BB-8FC0-DF2FF943A875}"/>
              </a:ext>
            </a:extLst>
          </p:cNvPr>
          <p:cNvSpPr>
            <a:spLocks/>
          </p:cNvSpPr>
          <p:nvPr/>
        </p:nvSpPr>
        <p:spPr bwMode="auto">
          <a:xfrm>
            <a:off x="5257638" y="1539352"/>
            <a:ext cx="3540808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2575" bIns="0" anchor="ctr">
            <a:spAutoFit/>
          </a:bodyPr>
          <a:lstStyle/>
          <a:p>
            <a:pPr marL="42097"/>
            <a:r>
              <a:rPr lang="nn-NO" altLang="ja-JP" sz="1600" dirty="0">
                <a:ea typeface="ＭＳ Ｐゴシック" pitchFamily="50" charset="-128"/>
                <a:sym typeface="Verdana Bold" charset="0"/>
              </a:rPr>
              <a:t>PL7(1963)288., </a:t>
            </a:r>
            <a:r>
              <a:rPr lang="en-US" altLang="ja-JP" sz="1600" dirty="0">
                <a:ea typeface="ＭＳ Ｐゴシック" pitchFamily="50" charset="-128"/>
                <a:sym typeface="Verdana Bold" charset="0"/>
              </a:rPr>
              <a:t>PRC65(2002)044005</a:t>
            </a:r>
            <a:r>
              <a:rPr lang="en-US" altLang="ja-JP" sz="1600" dirty="0">
                <a:solidFill>
                  <a:schemeClr val="tx1"/>
                </a:solidFill>
                <a:ea typeface="ＭＳ Ｐゴシック" pitchFamily="50" charset="-128"/>
                <a:sym typeface="Verdana Bold" charset="0"/>
              </a:rPr>
              <a:t>., </a:t>
            </a:r>
            <a:r>
              <a:rPr lang="en-US" altLang="ja-JP" sz="1600" dirty="0">
                <a:ea typeface="ＭＳ Ｐゴシック" pitchFamily="50" charset="-128"/>
                <a:sym typeface="Verdana Bold" charset="0"/>
              </a:rPr>
              <a:t>etc.</a:t>
            </a:r>
            <a:endParaRPr lang="en-US" altLang="ja-JP" sz="1600" dirty="0">
              <a:solidFill>
                <a:schemeClr val="tx1"/>
              </a:solidFill>
              <a:ea typeface="ＭＳ Ｐゴシック" pitchFamily="50" charset="-128"/>
              <a:sym typeface="Verdana Bold" charset="0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B867BCAD-2F30-4142-BFD3-9184C3629D7E}"/>
              </a:ext>
            </a:extLst>
          </p:cNvPr>
          <p:cNvGrpSpPr/>
          <p:nvPr/>
        </p:nvGrpSpPr>
        <p:grpSpPr>
          <a:xfrm>
            <a:off x="1338943" y="872717"/>
            <a:ext cx="6483441" cy="5895132"/>
            <a:chOff x="3409081" y="1017271"/>
            <a:chExt cx="6483441" cy="5895132"/>
          </a:xfrm>
        </p:grpSpPr>
        <p:sp>
          <p:nvSpPr>
            <p:cNvPr id="13" name="四角形: 角を丸くする 12">
              <a:extLst>
                <a:ext uri="{FF2B5EF4-FFF2-40B4-BE49-F238E27FC236}">
                  <a16:creationId xmlns:a16="http://schemas.microsoft.com/office/drawing/2014/main" id="{5AF88655-0DD1-42C6-A607-60FD082DE74C}"/>
                </a:ext>
              </a:extLst>
            </p:cNvPr>
            <p:cNvSpPr/>
            <p:nvPr/>
          </p:nvSpPr>
          <p:spPr>
            <a:xfrm>
              <a:off x="3409081" y="1017271"/>
              <a:ext cx="6459583" cy="5895132"/>
            </a:xfrm>
            <a:prstGeom prst="roundRect">
              <a:avLst>
                <a:gd name="adj" fmla="val 9741"/>
              </a:avLst>
            </a:prstGeom>
            <a:solidFill>
              <a:schemeClr val="bg1">
                <a:alpha val="9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936F6BE2-AD8D-4024-BC13-29035CE0909E}"/>
                </a:ext>
              </a:extLst>
            </p:cNvPr>
            <p:cNvGrpSpPr/>
            <p:nvPr/>
          </p:nvGrpSpPr>
          <p:grpSpPr>
            <a:xfrm>
              <a:off x="3432939" y="1197290"/>
              <a:ext cx="6459583" cy="5597595"/>
              <a:chOff x="3309581" y="1772407"/>
              <a:chExt cx="6770554" cy="5867067"/>
            </a:xfrm>
          </p:grpSpPr>
          <p:pic>
            <p:nvPicPr>
              <p:cNvPr id="18" name="Picture 2">
                <a:extLst>
                  <a:ext uri="{FF2B5EF4-FFF2-40B4-BE49-F238E27FC236}">
                    <a16:creationId xmlns:a16="http://schemas.microsoft.com/office/drawing/2014/main" id="{283F5AF4-A606-4D46-8F62-8297B01591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66072" y="1772407"/>
                <a:ext cx="3457575" cy="41719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FC7CB017-4C3E-40C6-A234-A790798CF0F2}"/>
                  </a:ext>
                </a:extLst>
              </p:cNvPr>
              <p:cNvSpPr txBox="1"/>
              <p:nvPr/>
            </p:nvSpPr>
            <p:spPr>
              <a:xfrm>
                <a:off x="5249789" y="5164800"/>
                <a:ext cx="27603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400" b="1" dirty="0"/>
                  <a:t>0</a:t>
                </a:r>
                <a:endParaRPr kumimoji="1" lang="ja-JP" altLang="en-US" sz="1400" b="1" dirty="0"/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3D883921-7661-468F-A18E-1EDBA6A0E6D4}"/>
                  </a:ext>
                </a:extLst>
              </p:cNvPr>
              <p:cNvSpPr txBox="1"/>
              <p:nvPr/>
            </p:nvSpPr>
            <p:spPr>
              <a:xfrm>
                <a:off x="6197887" y="5148541"/>
                <a:ext cx="27603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400" b="1" dirty="0"/>
                  <a:t>1</a:t>
                </a:r>
                <a:endParaRPr kumimoji="1" lang="ja-JP" altLang="en-US" sz="1400" b="1" dirty="0"/>
              </a:p>
            </p:txBody>
          </p:sp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911AB7A4-56A1-4B22-9BCF-26B11B618EEF}"/>
                  </a:ext>
                </a:extLst>
              </p:cNvPr>
              <p:cNvSpPr txBox="1"/>
              <p:nvPr/>
            </p:nvSpPr>
            <p:spPr>
              <a:xfrm>
                <a:off x="7230009" y="5148541"/>
                <a:ext cx="27603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400" b="1"/>
                  <a:t>2</a:t>
                </a:r>
                <a:endParaRPr kumimoji="1" lang="ja-JP" altLang="en-US" sz="1400" b="1" dirty="0"/>
              </a:p>
            </p:txBody>
          </p:sp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B8A78247-E1DE-4966-A40C-9CAF1784608E}"/>
                  </a:ext>
                </a:extLst>
              </p:cNvPr>
              <p:cNvSpPr txBox="1"/>
              <p:nvPr/>
            </p:nvSpPr>
            <p:spPr>
              <a:xfrm>
                <a:off x="8166113" y="5148541"/>
                <a:ext cx="276038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400" b="1" dirty="0"/>
                  <a:t>3</a:t>
                </a:r>
                <a:endParaRPr kumimoji="1" lang="ja-JP" altLang="en-US" sz="1400" b="1" dirty="0"/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13E0F611-F961-406D-9A76-5A33DCE2E55E}"/>
                  </a:ext>
                </a:extLst>
              </p:cNvPr>
              <p:cNvSpPr txBox="1"/>
              <p:nvPr/>
            </p:nvSpPr>
            <p:spPr>
              <a:xfrm>
                <a:off x="3309581" y="5994249"/>
                <a:ext cx="6770554" cy="16452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r>
                  <a:rPr lang="en-US" altLang="ja-JP" sz="3200" b="1" spc="50" dirty="0">
                    <a:ln w="11430"/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An important probe to investigate</a:t>
                </a:r>
              </a:p>
              <a:p>
                <a:pPr algn="ctr"/>
                <a:r>
                  <a:rPr lang="en-US" altLang="ja-JP" sz="3200" b="1" spc="50" dirty="0">
                    <a:ln w="11430"/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 changes of meson property</a:t>
                </a:r>
              </a:p>
              <a:p>
                <a:pPr algn="ctr"/>
                <a:r>
                  <a:rPr lang="en-US" altLang="ja-JP" sz="3200" b="1" spc="50" dirty="0">
                    <a:ln w="11430"/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 in nuclear media</a:t>
                </a:r>
                <a:endParaRPr kumimoji="1" lang="ja-JP" altLang="en-US" sz="3200" b="1" spc="50" dirty="0">
                  <a:ln w="11430"/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</p:grpSp>
      </p:grpSp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2DC1F5BD-64BB-4C49-B948-542DC4C1A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2</a:t>
            </a:fld>
            <a:endParaRPr lang="ja-JP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432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5448"/>
    </mc:Choice>
    <mc:Fallback xmlns="">
      <p:transition advTm="654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>
            <a:extLst>
              <a:ext uri="{FF2B5EF4-FFF2-40B4-BE49-F238E27FC236}">
                <a16:creationId xmlns:a16="http://schemas.microsoft.com/office/drawing/2014/main" id="{AFEF2E5C-5B3E-4D07-9B69-8DE9C96EB7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144" r="51195"/>
          <a:stretch/>
        </p:blipFill>
        <p:spPr>
          <a:xfrm>
            <a:off x="35434" y="31377"/>
            <a:ext cx="1146220" cy="1022504"/>
          </a:xfrm>
          <a:prstGeom prst="rect">
            <a:avLst/>
          </a:prstGeom>
          <a:ln>
            <a:noFill/>
          </a:ln>
        </p:spPr>
      </p:pic>
      <p:pic>
        <p:nvPicPr>
          <p:cNvPr id="8" name="図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2" y="4014740"/>
            <a:ext cx="9113520" cy="283464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35596" y="78656"/>
            <a:ext cx="8208404" cy="758056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Theoretical Calculations on “K</a:t>
            </a:r>
            <a:r>
              <a:rPr lang="en-US" altLang="ja-JP" b="1" baseline="30000" dirty="0"/>
              <a:t>-</a:t>
            </a:r>
            <a:r>
              <a:rPr lang="en-US" altLang="ja-JP" b="1" dirty="0"/>
              <a:t>pp”</a:t>
            </a:r>
            <a:endParaRPr kumimoji="1" lang="ja-JP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表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2945110"/>
                  </p:ext>
                </p:extLst>
              </p:nvPr>
            </p:nvGraphicFramePr>
            <p:xfrm>
              <a:off x="18572" y="1356296"/>
              <a:ext cx="8965000" cy="82296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99611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98444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984445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41049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ja-JP" sz="1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sz="1800" b="1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𝑲</m:t>
                                  </m:r>
                                </m:e>
                              </m:acc>
                              <m:r>
                                <a:rPr lang="en-US" altLang="ja-JP" sz="18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𝑵</m:t>
                              </m:r>
                            </m:oMath>
                          </a14:m>
                          <a:r>
                            <a:rPr kumimoji="1" lang="en-US" altLang="ja-JP" sz="1800" baseline="0" dirty="0">
                              <a:solidFill>
                                <a:schemeClr val="tx1"/>
                              </a:solidFill>
                            </a:rPr>
                            <a:t> int.</a:t>
                          </a:r>
                          <a:endParaRPr kumimoji="1" lang="ja-JP" altLang="en-US" sz="18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bg1">
                            <a:lumMod val="7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400" dirty="0"/>
                            <a:t>Chiral SU(3)</a:t>
                          </a:r>
                          <a:endParaRPr kumimoji="1" lang="en-US" altLang="ja-JP" sz="2400" baseline="0" dirty="0"/>
                        </a:p>
                        <a:p>
                          <a:pPr algn="ctr"/>
                          <a:r>
                            <a:rPr kumimoji="1" lang="en-US" altLang="ja-JP" sz="2400" baseline="0" dirty="0"/>
                            <a:t>(</a:t>
                          </a:r>
                          <a:r>
                            <a:rPr kumimoji="1" lang="en-US" altLang="ja-JP" sz="2400" dirty="0"/>
                            <a:t>energy dependent)</a:t>
                          </a:r>
                          <a:endParaRPr kumimoji="1" lang="ja-JP" altLang="en-US" sz="2400" dirty="0"/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400" dirty="0"/>
                            <a:t>Phenomenological</a:t>
                          </a:r>
                        </a:p>
                        <a:p>
                          <a:pPr algn="ctr"/>
                          <a:r>
                            <a:rPr kumimoji="1" lang="en-US" altLang="ja-JP" sz="2400" dirty="0"/>
                            <a:t>(energy independent)</a:t>
                          </a:r>
                          <a:endParaRPr kumimoji="1" lang="ja-JP" altLang="en-US" sz="2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表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82945110"/>
                  </p:ext>
                </p:extLst>
              </p:nvPr>
            </p:nvGraphicFramePr>
            <p:xfrm>
              <a:off x="18572" y="1356296"/>
              <a:ext cx="8965000" cy="82296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99611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398444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3984445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822960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 anchor="ctr">
                        <a:blipFill>
                          <a:blip r:embed="rId6"/>
                          <a:stretch>
                            <a:fillRect l="-613" t="-5882" r="-804908" b="-1617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400" dirty="0"/>
                            <a:t>Chiral SU(3)</a:t>
                          </a:r>
                          <a:endParaRPr kumimoji="1" lang="en-US" altLang="ja-JP" sz="2400" baseline="0" dirty="0"/>
                        </a:p>
                        <a:p>
                          <a:pPr algn="ctr"/>
                          <a:r>
                            <a:rPr kumimoji="1" lang="en-US" altLang="ja-JP" sz="2400" baseline="0" dirty="0"/>
                            <a:t>(</a:t>
                          </a:r>
                          <a:r>
                            <a:rPr kumimoji="1" lang="en-US" altLang="ja-JP" sz="2400" dirty="0"/>
                            <a:t>energy dependent)</a:t>
                          </a:r>
                          <a:endParaRPr kumimoji="1" lang="ja-JP" altLang="en-US" sz="2400" dirty="0"/>
                        </a:p>
                      </a:txBody>
                      <a:tcPr anchor="ctr"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1" lang="en-US" altLang="ja-JP" sz="2400" dirty="0"/>
                            <a:t>Phenomenological</a:t>
                          </a:r>
                        </a:p>
                        <a:p>
                          <a:pPr algn="ctr"/>
                          <a:r>
                            <a:rPr kumimoji="1" lang="en-US" altLang="ja-JP" sz="2400" dirty="0"/>
                            <a:t>(energy independent)</a:t>
                          </a:r>
                          <a:endParaRPr kumimoji="1" lang="ja-JP" altLang="en-US" sz="2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1" name="直線矢印コネクタ 10"/>
          <p:cNvCxnSpPr>
            <a:cxnSpLocks/>
            <a:stCxn id="10" idx="2"/>
          </p:cNvCxnSpPr>
          <p:nvPr/>
        </p:nvCxnSpPr>
        <p:spPr>
          <a:xfrm flipH="1">
            <a:off x="2130273" y="4075174"/>
            <a:ext cx="610294" cy="1346611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矢印コネクタ 14"/>
          <p:cNvCxnSpPr>
            <a:cxnSpLocks/>
            <a:stCxn id="26" idx="2"/>
          </p:cNvCxnSpPr>
          <p:nvPr/>
        </p:nvCxnSpPr>
        <p:spPr>
          <a:xfrm flipH="1">
            <a:off x="5786846" y="4080821"/>
            <a:ext cx="1067600" cy="134096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テキスト ボックス 5"/>
          <p:cNvSpPr txBox="1"/>
          <p:nvPr/>
        </p:nvSpPr>
        <p:spPr>
          <a:xfrm>
            <a:off x="1527733" y="4393672"/>
            <a:ext cx="1951175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B.E. ~ 20 MeV</a:t>
            </a:r>
            <a:endParaRPr kumimoji="1" lang="ja-JP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5190603" y="4393672"/>
            <a:ext cx="242566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B.E.</a:t>
            </a:r>
            <a:r>
              <a:rPr kumimoji="1" lang="en-US" altLang="ja-JP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~ 40-70 MeV</a:t>
            </a:r>
            <a:endParaRPr kumimoji="1" lang="ja-JP" alt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5CA179CA-8D99-43A6-93CB-B7E6DF654AE5}"/>
                  </a:ext>
                </a:extLst>
              </p:cNvPr>
              <p:cNvSpPr txBox="1"/>
              <p:nvPr/>
            </p:nvSpPr>
            <p:spPr>
              <a:xfrm>
                <a:off x="1118319" y="841937"/>
                <a:ext cx="700634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kumimoji="1" lang="en-US" altLang="ja-JP" sz="2800" b="1" i="1" dirty="0"/>
                  <a:t>The simplest kaonic nuclei,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sz="28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800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sz="2800" b="1" i="1">
                        <a:latin typeface="Cambria Math" panose="02040503050406030204" pitchFamily="18" charset="0"/>
                      </a:rPr>
                      <m:t>𝑵𝑵</m:t>
                    </m:r>
                  </m:oMath>
                </a14:m>
                <a:r>
                  <a:rPr kumimoji="1" lang="en-US" altLang="ja-JP" sz="2800" b="1" i="1" dirty="0"/>
                  <a:t> (J</a:t>
                </a:r>
                <a:r>
                  <a:rPr kumimoji="1" lang="en-US" altLang="ja-JP" sz="2800" b="1" i="1" baseline="30000" dirty="0"/>
                  <a:t>P</a:t>
                </a:r>
                <a:r>
                  <a:rPr kumimoji="1" lang="en-US" altLang="ja-JP" sz="2800" b="1" i="1" dirty="0"/>
                  <a:t>=0</a:t>
                </a:r>
                <a:r>
                  <a:rPr kumimoji="1" lang="en-US" altLang="ja-JP" sz="2800" b="1" i="1" baseline="30000" dirty="0"/>
                  <a:t>-</a:t>
                </a:r>
                <a:r>
                  <a:rPr kumimoji="1" lang="en-US" altLang="ja-JP" sz="2800" b="1" i="1" dirty="0"/>
                  <a:t>, I=1/2)</a:t>
                </a:r>
                <a:endParaRPr kumimoji="1" lang="ja-JP" altLang="en-US" sz="2800" b="1" i="1" dirty="0"/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5CA179CA-8D99-43A6-93CB-B7E6DF654A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8319" y="841937"/>
                <a:ext cx="7006342" cy="523220"/>
              </a:xfrm>
              <a:prstGeom prst="rect">
                <a:avLst/>
              </a:prstGeom>
              <a:blipFill>
                <a:blip r:embed="rId7"/>
                <a:stretch>
                  <a:fillRect l="-1130" t="-10465" r="-1130" b="-3255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図 9">
            <a:extLst>
              <a:ext uri="{FF2B5EF4-FFF2-40B4-BE49-F238E27FC236}">
                <a16:creationId xmlns:a16="http://schemas.microsoft.com/office/drawing/2014/main" id="{0B819058-4FC1-485B-B818-1BCDEDEAC7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544" y="2492622"/>
            <a:ext cx="4264046" cy="1582552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2578C22-25AF-4C69-A42C-BA7956DFAEC0}"/>
              </a:ext>
            </a:extLst>
          </p:cNvPr>
          <p:cNvSpPr txBox="1"/>
          <p:nvPr/>
        </p:nvSpPr>
        <p:spPr>
          <a:xfrm>
            <a:off x="2076197" y="2635915"/>
            <a:ext cx="15897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/>
              <a:t>NPA881(2012)98</a:t>
            </a:r>
            <a:endParaRPr kumimoji="1" lang="ja-JP" altLang="en-US" sz="1600" dirty="0"/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8F5C0D14-0A0A-4007-98B0-3228D1453F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5657" y="2449113"/>
            <a:ext cx="2757578" cy="1631708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05C29330-5D83-489E-AE0A-21D7932D9C31}"/>
              </a:ext>
            </a:extLst>
          </p:cNvPr>
          <p:cNvSpPr txBox="1"/>
          <p:nvPr/>
        </p:nvSpPr>
        <p:spPr>
          <a:xfrm>
            <a:off x="6075835" y="3530787"/>
            <a:ext cx="16937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/>
              <a:t>JPhys17(1991)289</a:t>
            </a:r>
            <a:endParaRPr kumimoji="1" lang="ja-JP" altLang="en-US" sz="1600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2C110C4-1D52-4FFB-97A2-44EC7657F693}"/>
              </a:ext>
            </a:extLst>
          </p:cNvPr>
          <p:cNvSpPr txBox="1"/>
          <p:nvPr/>
        </p:nvSpPr>
        <p:spPr>
          <a:xfrm>
            <a:off x="5715935" y="2117012"/>
            <a:ext cx="2621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FF0000"/>
                </a:solidFill>
              </a:rPr>
              <a:t>M</a:t>
            </a:r>
            <a:r>
              <a:rPr kumimoji="1" lang="en-US" altLang="ja-JP" b="1" baseline="-25000" dirty="0">
                <a:solidFill>
                  <a:srgbClr val="FF000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b="1" baseline="-25000" dirty="0">
                <a:solidFill>
                  <a:srgbClr val="FF0000"/>
                </a:solidFill>
              </a:rPr>
              <a:t>(1405)</a:t>
            </a:r>
            <a:r>
              <a:rPr kumimoji="1" lang="en-US" altLang="ja-JP" b="1" dirty="0">
                <a:solidFill>
                  <a:srgbClr val="FF0000"/>
                </a:solidFill>
              </a:rPr>
              <a:t>~1405, single pole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BF9A7AB-C245-41B3-A95B-756CC88A13DA}"/>
              </a:ext>
            </a:extLst>
          </p:cNvPr>
          <p:cNvSpPr txBox="1"/>
          <p:nvPr/>
        </p:nvSpPr>
        <p:spPr>
          <a:xfrm>
            <a:off x="1609358" y="2143136"/>
            <a:ext cx="2709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0070C0"/>
                </a:solidFill>
              </a:rPr>
              <a:t>M</a:t>
            </a:r>
            <a:r>
              <a:rPr kumimoji="1" lang="en-US" altLang="ja-JP" b="1" baseline="-25000" dirty="0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b="1" baseline="-25000" dirty="0">
                <a:solidFill>
                  <a:srgbClr val="0070C0"/>
                </a:solidFill>
              </a:rPr>
              <a:t>(1405)</a:t>
            </a:r>
            <a:r>
              <a:rPr kumimoji="1" lang="en-US" altLang="ja-JP" b="1" dirty="0">
                <a:solidFill>
                  <a:srgbClr val="0070C0"/>
                </a:solidFill>
              </a:rPr>
              <a:t>~1420, double pole</a:t>
            </a:r>
            <a:endParaRPr kumimoji="1" lang="ja-JP" altLang="en-US" b="1" dirty="0">
              <a:solidFill>
                <a:srgbClr val="0070C0"/>
              </a:solidFill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B6DC69F-3209-4EFA-8857-ECE8141E4F50}"/>
              </a:ext>
            </a:extLst>
          </p:cNvPr>
          <p:cNvSpPr txBox="1"/>
          <p:nvPr/>
        </p:nvSpPr>
        <p:spPr>
          <a:xfrm>
            <a:off x="6233380" y="4790945"/>
            <a:ext cx="28312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compact &amp; dense system</a:t>
            </a:r>
            <a:endParaRPr kumimoji="1" lang="ja-JP" altLang="en-US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98C2A07-E5C1-4296-8889-7E1CC0824CBD}"/>
              </a:ext>
            </a:extLst>
          </p:cNvPr>
          <p:cNvSpPr txBox="1"/>
          <p:nvPr/>
        </p:nvSpPr>
        <p:spPr>
          <a:xfrm>
            <a:off x="2381582" y="4694357"/>
            <a:ext cx="27071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compact</a:t>
            </a:r>
            <a:r>
              <a:rPr lang="ja-JP" altLang="en-US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ja-JP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compared</a:t>
            </a:r>
            <a:r>
              <a:rPr lang="ja-JP" altLang="en-US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kumimoji="1" lang="en-US" altLang="ja-JP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kumimoji="1" lang="en-US" altLang="ja-JP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kumimoji="1" lang="en-US" altLang="ja-JP" sz="2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pheno</a:t>
            </a:r>
            <a:r>
              <a:rPr lang="en-US" altLang="ja-JP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models</a:t>
            </a:r>
            <a:endParaRPr kumimoji="1" lang="ja-JP" altLang="en-US" sz="2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41163FC-0D40-4456-8966-3461C8ACB5EE}"/>
              </a:ext>
            </a:extLst>
          </p:cNvPr>
          <p:cNvSpPr txBox="1"/>
          <p:nvPr/>
        </p:nvSpPr>
        <p:spPr>
          <a:xfrm>
            <a:off x="2339752" y="5812417"/>
            <a:ext cx="4469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The b</a:t>
            </a:r>
            <a:r>
              <a:rPr kumimoji="1" lang="en-US" altLang="ja-JP" sz="3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ound state exists</a:t>
            </a:r>
            <a:endParaRPr kumimoji="1" lang="ja-JP" altLang="en-US" sz="36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B1878B7B-86E8-478A-9C3F-AEC559836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3</a:t>
            </a:fld>
            <a:endParaRPr lang="ja-JP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3153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図 32">
            <a:extLst>
              <a:ext uri="{FF2B5EF4-FFF2-40B4-BE49-F238E27FC236}">
                <a16:creationId xmlns:a16="http://schemas.microsoft.com/office/drawing/2014/main" id="{B8E1C0F6-93D5-4A80-AC62-D28C2405EC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144" r="51195"/>
          <a:stretch/>
        </p:blipFill>
        <p:spPr>
          <a:xfrm>
            <a:off x="35434" y="31377"/>
            <a:ext cx="1146220" cy="1022504"/>
          </a:xfrm>
          <a:prstGeom prst="rect">
            <a:avLst/>
          </a:prstGeom>
          <a:ln>
            <a:noFill/>
          </a:ln>
        </p:spPr>
      </p:pic>
      <p:pic>
        <p:nvPicPr>
          <p:cNvPr id="21" name="図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2" y="4014740"/>
            <a:ext cx="9113520" cy="283464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71600" y="78656"/>
            <a:ext cx="8136966" cy="758056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Experimental Situation “before E15”</a:t>
            </a:r>
            <a:endParaRPr kumimoji="1" lang="ja-JP" altLang="en-US" b="1" dirty="0"/>
          </a:p>
        </p:txBody>
      </p:sp>
      <p:sp>
        <p:nvSpPr>
          <p:cNvPr id="29" name="Text Box 21"/>
          <p:cNvSpPr txBox="1">
            <a:spLocks noChangeArrowheads="1"/>
          </p:cNvSpPr>
          <p:nvPr/>
        </p:nvSpPr>
        <p:spPr bwMode="auto">
          <a:xfrm>
            <a:off x="4345198" y="3153423"/>
            <a:ext cx="21755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>
                <a:latin typeface="Tahoma" pitchFamily="34" charset="0"/>
              </a:rPr>
              <a:t>E27@J-PARC</a:t>
            </a:r>
          </a:p>
        </p:txBody>
      </p:sp>
      <p:sp>
        <p:nvSpPr>
          <p:cNvPr id="30" name="正方形/長方形 29"/>
          <p:cNvSpPr/>
          <p:nvPr/>
        </p:nvSpPr>
        <p:spPr>
          <a:xfrm>
            <a:off x="6520794" y="3224615"/>
            <a:ext cx="18364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B050"/>
                </a:solidFill>
              </a:rPr>
              <a:t>PTEP(2015)021D01.</a:t>
            </a:r>
            <a:endParaRPr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4391512" y="3505860"/>
            <a:ext cx="2955553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rgbClr val="7030A0"/>
                </a:solidFill>
              </a:rPr>
              <a:t>d(</a:t>
            </a:r>
            <a:r>
              <a:rPr kumimoji="1" lang="en-US" altLang="ja-JP" sz="2000" b="1" dirty="0">
                <a:solidFill>
                  <a:srgbClr val="7030A0"/>
                </a:solidFill>
                <a:latin typeface="Symbol" panose="05050102010706020507" pitchFamily="18" charset="2"/>
              </a:rPr>
              <a:t>p</a:t>
            </a:r>
            <a:r>
              <a:rPr kumimoji="1" lang="en-US" altLang="ja-JP" sz="2000" b="1" baseline="30000" dirty="0">
                <a:solidFill>
                  <a:srgbClr val="7030A0"/>
                </a:solidFill>
              </a:rPr>
              <a:t>+</a:t>
            </a:r>
            <a:r>
              <a:rPr kumimoji="1" lang="en-US" altLang="ja-JP" sz="2000" b="1" dirty="0">
                <a:solidFill>
                  <a:srgbClr val="7030A0"/>
                </a:solidFill>
              </a:rPr>
              <a:t>, K</a:t>
            </a:r>
            <a:r>
              <a:rPr kumimoji="1" lang="en-US" altLang="ja-JP" sz="2000" b="1" baseline="30000" dirty="0">
                <a:solidFill>
                  <a:srgbClr val="7030A0"/>
                </a:solidFill>
              </a:rPr>
              <a:t>+</a:t>
            </a:r>
            <a:r>
              <a:rPr lang="en-US" altLang="ja-JP" sz="2000" b="1" dirty="0">
                <a:solidFill>
                  <a:srgbClr val="7030A0"/>
                </a:solidFill>
                <a:sym typeface="Wingdings" pitchFamily="2" charset="2"/>
              </a:rPr>
              <a:t>)</a:t>
            </a:r>
            <a:r>
              <a:rPr lang="en-US" altLang="ja-JP" sz="2000" b="1" dirty="0">
                <a:solidFill>
                  <a:srgbClr val="7030A0"/>
                </a:solidFill>
                <a:latin typeface="Symbol" panose="05050102010706020507" pitchFamily="18" charset="2"/>
                <a:sym typeface="Wingdings" pitchFamily="2" charset="2"/>
              </a:rPr>
              <a:t>S</a:t>
            </a:r>
            <a:r>
              <a:rPr lang="en-US" altLang="ja-JP" sz="2000" b="1" baseline="30000" dirty="0">
                <a:solidFill>
                  <a:srgbClr val="7030A0"/>
                </a:solidFill>
                <a:sym typeface="Wingdings" pitchFamily="2" charset="2"/>
              </a:rPr>
              <a:t>0</a:t>
            </a:r>
            <a:r>
              <a:rPr lang="en-US" altLang="ja-JP" sz="2000" b="1" dirty="0">
                <a:solidFill>
                  <a:srgbClr val="7030A0"/>
                </a:solidFill>
                <a:sym typeface="Wingdings" pitchFamily="2" charset="2"/>
              </a:rPr>
              <a:t>p @ 1.69 GeV/c</a:t>
            </a:r>
            <a:endParaRPr kumimoji="1" lang="ja-JP" altLang="en-US" sz="2000" b="1" dirty="0">
              <a:solidFill>
                <a:srgbClr val="7030A0"/>
              </a:solidFill>
            </a:endParaRP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7C04EED8-8CA1-4F1F-A381-DA712DAFB3B5}"/>
              </a:ext>
            </a:extLst>
          </p:cNvPr>
          <p:cNvSpPr/>
          <p:nvPr/>
        </p:nvSpPr>
        <p:spPr>
          <a:xfrm>
            <a:off x="7157949" y="1479054"/>
            <a:ext cx="18646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B050"/>
                </a:solidFill>
              </a:rPr>
              <a:t>PRL</a:t>
            </a:r>
            <a:r>
              <a:rPr lang="en-US" altLang="ja-JP" sz="1600" b="1" dirty="0">
                <a:solidFill>
                  <a:srgbClr val="00B050"/>
                </a:solidFill>
              </a:rPr>
              <a:t>94</a:t>
            </a:r>
            <a:r>
              <a:rPr lang="en-US" altLang="ja-JP" sz="1600" dirty="0">
                <a:solidFill>
                  <a:srgbClr val="00B050"/>
                </a:solidFill>
              </a:rPr>
              <a:t>(2005)212303</a:t>
            </a:r>
            <a:endParaRPr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0FEE9768-94CF-4333-9FB8-9F8F76867093}"/>
              </a:ext>
            </a:extLst>
          </p:cNvPr>
          <p:cNvSpPr txBox="1"/>
          <p:nvPr/>
        </p:nvSpPr>
        <p:spPr>
          <a:xfrm>
            <a:off x="4391276" y="1792674"/>
            <a:ext cx="235166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b="1" baseline="30000" dirty="0">
                <a:solidFill>
                  <a:srgbClr val="7030A0"/>
                </a:solidFill>
              </a:rPr>
              <a:t>6</a:t>
            </a:r>
            <a:r>
              <a:rPr lang="en-US" altLang="ja-JP" b="1" dirty="0">
                <a:solidFill>
                  <a:srgbClr val="7030A0"/>
                </a:solidFill>
              </a:rPr>
              <a:t>Li/</a:t>
            </a:r>
            <a:r>
              <a:rPr lang="en-US" altLang="ja-JP" b="1" baseline="30000" dirty="0">
                <a:solidFill>
                  <a:srgbClr val="7030A0"/>
                </a:solidFill>
              </a:rPr>
              <a:t>7</a:t>
            </a:r>
            <a:r>
              <a:rPr lang="en-US" altLang="ja-JP" b="1" dirty="0">
                <a:solidFill>
                  <a:srgbClr val="7030A0"/>
                </a:solidFill>
              </a:rPr>
              <a:t>Li/</a:t>
            </a:r>
            <a:r>
              <a:rPr lang="en-US" altLang="ja-JP" b="1" baseline="30000" dirty="0">
                <a:solidFill>
                  <a:srgbClr val="7030A0"/>
                </a:solidFill>
              </a:rPr>
              <a:t>12</a:t>
            </a:r>
            <a:r>
              <a:rPr lang="en-US" altLang="ja-JP" b="1" dirty="0">
                <a:solidFill>
                  <a:srgbClr val="7030A0"/>
                </a:solidFill>
              </a:rPr>
              <a:t>C</a:t>
            </a:r>
            <a:r>
              <a:rPr kumimoji="1" lang="en-US" altLang="ja-JP" b="1" dirty="0">
                <a:solidFill>
                  <a:srgbClr val="7030A0"/>
                </a:solidFill>
              </a:rPr>
              <a:t>(K</a:t>
            </a:r>
            <a:r>
              <a:rPr kumimoji="1" lang="en-US" altLang="ja-JP" b="1" baseline="30000" dirty="0">
                <a:solidFill>
                  <a:srgbClr val="7030A0"/>
                </a:solidFill>
              </a:rPr>
              <a:t>-</a:t>
            </a:r>
            <a:r>
              <a:rPr lang="en-US" altLang="ja-JP" b="1" i="1" baseline="-25000" dirty="0">
                <a:solidFill>
                  <a:srgbClr val="7030A0"/>
                </a:solidFill>
              </a:rPr>
              <a:t>stopped</a:t>
            </a:r>
            <a:r>
              <a:rPr kumimoji="1" lang="en-US" altLang="ja-JP" b="1" dirty="0">
                <a:solidFill>
                  <a:srgbClr val="7030A0"/>
                </a:solidFill>
              </a:rPr>
              <a:t>, </a:t>
            </a:r>
            <a:r>
              <a:rPr lang="en-US" altLang="ja-JP" b="1" dirty="0" err="1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lang="en-US" altLang="ja-JP" b="1" dirty="0" err="1">
                <a:solidFill>
                  <a:srgbClr val="7030A0"/>
                </a:solidFill>
                <a:sym typeface="Wingdings" pitchFamily="2" charset="2"/>
              </a:rPr>
              <a:t>p</a:t>
            </a:r>
            <a:r>
              <a:rPr lang="en-US" altLang="ja-JP" b="1" dirty="0">
                <a:solidFill>
                  <a:srgbClr val="7030A0"/>
                </a:solidFill>
                <a:sym typeface="Wingdings" pitchFamily="2" charset="2"/>
              </a:rPr>
              <a:t>)</a:t>
            </a:r>
            <a:endParaRPr kumimoji="1" lang="ja-JP" altLang="en-US" b="1" dirty="0">
              <a:solidFill>
                <a:srgbClr val="7030A0"/>
              </a:solidFill>
            </a:endParaRPr>
          </a:p>
        </p:txBody>
      </p:sp>
      <p:sp>
        <p:nvSpPr>
          <p:cNvPr id="44" name="Text Box 21">
            <a:extLst>
              <a:ext uri="{FF2B5EF4-FFF2-40B4-BE49-F238E27FC236}">
                <a16:creationId xmlns:a16="http://schemas.microsoft.com/office/drawing/2014/main" id="{D8D69FD9-ABD9-4D34-A033-8CA4364EDA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8587" y="1426112"/>
            <a:ext cx="280878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>
                <a:latin typeface="Tahoma" pitchFamily="34" charset="0"/>
              </a:rPr>
              <a:t>FINUDA@DA</a:t>
            </a:r>
            <a:r>
              <a:rPr lang="en-US" altLang="ja-JP" sz="2400" b="1" dirty="0">
                <a:latin typeface="Symbol" pitchFamily="18" charset="2"/>
              </a:rPr>
              <a:t>F</a:t>
            </a:r>
            <a:r>
              <a:rPr lang="en-US" altLang="ja-JP" sz="2400" b="1" dirty="0">
                <a:latin typeface="Tahoma" pitchFamily="34" charset="0"/>
              </a:rPr>
              <a:t>NE</a:t>
            </a:r>
          </a:p>
        </p:txBody>
      </p:sp>
      <p:sp>
        <p:nvSpPr>
          <p:cNvPr id="45" name="Text Box 21">
            <a:extLst>
              <a:ext uri="{FF2B5EF4-FFF2-40B4-BE49-F238E27FC236}">
                <a16:creationId xmlns:a16="http://schemas.microsoft.com/office/drawing/2014/main" id="{285C4AF8-6BE6-4DDB-81AD-1376B7E07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9" y="1453655"/>
            <a:ext cx="311174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>
                <a:latin typeface="Tahoma" pitchFamily="34" charset="0"/>
              </a:rPr>
              <a:t>AMADEUS@DA</a:t>
            </a:r>
            <a:r>
              <a:rPr lang="en-US" altLang="ja-JP" sz="2400" b="1" dirty="0">
                <a:latin typeface="Symbol" pitchFamily="18" charset="2"/>
              </a:rPr>
              <a:t>F</a:t>
            </a:r>
            <a:r>
              <a:rPr lang="en-US" altLang="ja-JP" sz="2400" b="1" dirty="0">
                <a:latin typeface="Tahoma" pitchFamily="34" charset="0"/>
              </a:rPr>
              <a:t>NE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1207E44-335B-43D3-A8AB-214640CE8044}"/>
              </a:ext>
            </a:extLst>
          </p:cNvPr>
          <p:cNvSpPr txBox="1"/>
          <p:nvPr/>
        </p:nvSpPr>
        <p:spPr>
          <a:xfrm>
            <a:off x="76215" y="1807970"/>
            <a:ext cx="168802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b="1" baseline="30000" dirty="0">
                <a:solidFill>
                  <a:srgbClr val="7030A0"/>
                </a:solidFill>
              </a:rPr>
              <a:t>12</a:t>
            </a:r>
            <a:r>
              <a:rPr lang="en-US" altLang="ja-JP" b="1" dirty="0">
                <a:solidFill>
                  <a:srgbClr val="7030A0"/>
                </a:solidFill>
              </a:rPr>
              <a:t>C</a:t>
            </a:r>
            <a:r>
              <a:rPr kumimoji="1" lang="en-US" altLang="ja-JP" b="1" dirty="0">
                <a:solidFill>
                  <a:srgbClr val="7030A0"/>
                </a:solidFill>
              </a:rPr>
              <a:t>(K</a:t>
            </a:r>
            <a:r>
              <a:rPr kumimoji="1" lang="en-US" altLang="ja-JP" b="1" baseline="30000" dirty="0">
                <a:solidFill>
                  <a:srgbClr val="7030A0"/>
                </a:solidFill>
              </a:rPr>
              <a:t>-</a:t>
            </a:r>
            <a:r>
              <a:rPr lang="en-US" altLang="ja-JP" b="1" i="1" baseline="-25000" dirty="0">
                <a:solidFill>
                  <a:srgbClr val="7030A0"/>
                </a:solidFill>
              </a:rPr>
              <a:t>stopped</a:t>
            </a:r>
            <a:r>
              <a:rPr kumimoji="1" lang="en-US" altLang="ja-JP" b="1" dirty="0">
                <a:solidFill>
                  <a:srgbClr val="7030A0"/>
                </a:solidFill>
              </a:rPr>
              <a:t>, </a:t>
            </a:r>
            <a:r>
              <a:rPr lang="en-US" altLang="ja-JP" b="1" dirty="0" err="1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lang="en-US" altLang="ja-JP" b="1" dirty="0" err="1">
                <a:solidFill>
                  <a:srgbClr val="7030A0"/>
                </a:solidFill>
                <a:sym typeface="Wingdings" pitchFamily="2" charset="2"/>
              </a:rPr>
              <a:t>p</a:t>
            </a:r>
            <a:r>
              <a:rPr lang="en-US" altLang="ja-JP" b="1" dirty="0">
                <a:solidFill>
                  <a:srgbClr val="7030A0"/>
                </a:solidFill>
                <a:sym typeface="Wingdings" pitchFamily="2" charset="2"/>
              </a:rPr>
              <a:t>)</a:t>
            </a:r>
            <a:endParaRPr kumimoji="1" lang="ja-JP" altLang="en-US" b="1" dirty="0">
              <a:solidFill>
                <a:srgbClr val="7030A0"/>
              </a:solidFill>
            </a:endParaRP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61E9C0C4-0F6D-466A-A46A-8CB98D0BC427}"/>
              </a:ext>
            </a:extLst>
          </p:cNvPr>
          <p:cNvSpPr/>
          <p:nvPr/>
        </p:nvSpPr>
        <p:spPr>
          <a:xfrm>
            <a:off x="2071890" y="1879664"/>
            <a:ext cx="16614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B050"/>
                </a:solidFill>
              </a:rPr>
              <a:t>EPJ</a:t>
            </a:r>
            <a:r>
              <a:rPr lang="en-US" altLang="ja-JP" sz="1600" b="1" dirty="0">
                <a:solidFill>
                  <a:srgbClr val="00B050"/>
                </a:solidFill>
              </a:rPr>
              <a:t>C79</a:t>
            </a:r>
            <a:r>
              <a:rPr lang="en-US" altLang="ja-JP" sz="1600" dirty="0">
                <a:solidFill>
                  <a:srgbClr val="00B050"/>
                </a:solidFill>
              </a:rPr>
              <a:t>(2019)190</a:t>
            </a:r>
            <a:endParaRPr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48" name="Text Box 22">
            <a:extLst>
              <a:ext uri="{FF2B5EF4-FFF2-40B4-BE49-F238E27FC236}">
                <a16:creationId xmlns:a16="http://schemas.microsoft.com/office/drawing/2014/main" id="{EC5DDB2B-1861-4335-BC35-F9C6BE73C9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5198" y="2227041"/>
            <a:ext cx="29434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>
                <a:latin typeface="Tahoma" pitchFamily="34" charset="0"/>
              </a:rPr>
              <a:t>DISTO@SATURNE</a:t>
            </a: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E4AB8E14-5CA2-472F-A032-B2284F65A698}"/>
              </a:ext>
            </a:extLst>
          </p:cNvPr>
          <p:cNvSpPr/>
          <p:nvPr/>
        </p:nvSpPr>
        <p:spPr>
          <a:xfrm>
            <a:off x="7228314" y="2281026"/>
            <a:ext cx="19688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B050"/>
                </a:solidFill>
              </a:rPr>
              <a:t>PRL</a:t>
            </a:r>
            <a:r>
              <a:rPr lang="en-US" altLang="ja-JP" sz="1600" b="1" dirty="0">
                <a:solidFill>
                  <a:srgbClr val="00B050"/>
                </a:solidFill>
              </a:rPr>
              <a:t>104</a:t>
            </a:r>
            <a:r>
              <a:rPr lang="en-US" altLang="ja-JP" sz="1600" dirty="0">
                <a:solidFill>
                  <a:srgbClr val="00B050"/>
                </a:solidFill>
              </a:rPr>
              <a:t>(2010)132502</a:t>
            </a:r>
            <a:endParaRPr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B277658A-D850-4299-B302-794FD87E020D}"/>
              </a:ext>
            </a:extLst>
          </p:cNvPr>
          <p:cNvSpPr txBox="1"/>
          <p:nvPr/>
        </p:nvSpPr>
        <p:spPr>
          <a:xfrm>
            <a:off x="4375827" y="2554908"/>
            <a:ext cx="318067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7030A0"/>
                </a:solidFill>
              </a:rPr>
              <a:t>p + p </a:t>
            </a:r>
            <a:r>
              <a:rPr kumimoji="1" lang="en-US" altLang="ja-JP" b="1" dirty="0">
                <a:solidFill>
                  <a:srgbClr val="7030A0"/>
                </a:solidFill>
                <a:sym typeface="Wingdings" pitchFamily="2" charset="2"/>
              </a:rPr>
              <a:t> (</a:t>
            </a:r>
            <a:r>
              <a:rPr kumimoji="1" lang="en-US" altLang="ja-JP" b="1" dirty="0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kumimoji="1" lang="en-US" altLang="ja-JP" b="1" dirty="0">
                <a:solidFill>
                  <a:srgbClr val="7030A0"/>
                </a:solidFill>
                <a:sym typeface="Wingdings" pitchFamily="2" charset="2"/>
              </a:rPr>
              <a:t> + p) + K</a:t>
            </a:r>
            <a:r>
              <a:rPr kumimoji="1" lang="en-US" altLang="ja-JP" b="1" baseline="30000" dirty="0">
                <a:solidFill>
                  <a:srgbClr val="7030A0"/>
                </a:solidFill>
                <a:sym typeface="Wingdings" pitchFamily="2" charset="2"/>
              </a:rPr>
              <a:t>+</a:t>
            </a:r>
            <a:r>
              <a:rPr kumimoji="1" lang="en-US" altLang="ja-JP" b="1" dirty="0">
                <a:solidFill>
                  <a:srgbClr val="7030A0"/>
                </a:solidFill>
                <a:sym typeface="Wingdings" pitchFamily="2" charset="2"/>
              </a:rPr>
              <a:t> @ </a:t>
            </a:r>
            <a:r>
              <a:rPr lang="en-US" altLang="ja-JP" b="1" dirty="0">
                <a:solidFill>
                  <a:srgbClr val="7030A0"/>
                </a:solidFill>
              </a:rPr>
              <a:t>2.85GeV</a:t>
            </a:r>
            <a:endParaRPr kumimoji="1" lang="ja-JP" altLang="en-US" b="1" baseline="30000" dirty="0">
              <a:solidFill>
                <a:srgbClr val="7030A0"/>
              </a:solidFill>
            </a:endParaRPr>
          </a:p>
        </p:txBody>
      </p:sp>
      <p:sp>
        <p:nvSpPr>
          <p:cNvPr id="51" name="Text Box 22">
            <a:extLst>
              <a:ext uri="{FF2B5EF4-FFF2-40B4-BE49-F238E27FC236}">
                <a16:creationId xmlns:a16="http://schemas.microsoft.com/office/drawing/2014/main" id="{A5693637-7F82-4552-B9AF-9CB11080C0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26" y="2251931"/>
            <a:ext cx="21050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>
                <a:latin typeface="Tahoma" pitchFamily="34" charset="0"/>
              </a:rPr>
              <a:t>HADES@GSI</a:t>
            </a:r>
          </a:p>
        </p:txBody>
      </p: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D98888B0-3488-4FDF-97FF-DA3AC124B4D1}"/>
              </a:ext>
            </a:extLst>
          </p:cNvPr>
          <p:cNvSpPr/>
          <p:nvPr/>
        </p:nvSpPr>
        <p:spPr>
          <a:xfrm>
            <a:off x="1932878" y="2840901"/>
            <a:ext cx="16562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B050"/>
                </a:solidFill>
              </a:rPr>
              <a:t>PL</a:t>
            </a:r>
            <a:r>
              <a:rPr lang="en-US" altLang="ja-JP" sz="1600" b="1" dirty="0">
                <a:solidFill>
                  <a:srgbClr val="00B050"/>
                </a:solidFill>
              </a:rPr>
              <a:t>B742</a:t>
            </a:r>
            <a:r>
              <a:rPr lang="en-US" altLang="ja-JP" sz="1600" dirty="0">
                <a:solidFill>
                  <a:srgbClr val="00B050"/>
                </a:solidFill>
              </a:rPr>
              <a:t>(2015)242</a:t>
            </a:r>
            <a:endParaRPr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2AFC8B2D-C7BB-40AC-BFF5-018A17DC64D4}"/>
              </a:ext>
            </a:extLst>
          </p:cNvPr>
          <p:cNvSpPr txBox="1"/>
          <p:nvPr/>
        </p:nvSpPr>
        <p:spPr>
          <a:xfrm>
            <a:off x="137245" y="2554908"/>
            <a:ext cx="3063659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rgbClr val="7030A0"/>
                </a:solidFill>
              </a:rPr>
              <a:t>p + p </a:t>
            </a:r>
            <a:r>
              <a:rPr kumimoji="1" lang="en-US" altLang="ja-JP" b="1" dirty="0">
                <a:solidFill>
                  <a:srgbClr val="7030A0"/>
                </a:solidFill>
                <a:sym typeface="Wingdings" pitchFamily="2" charset="2"/>
              </a:rPr>
              <a:t> (</a:t>
            </a:r>
            <a:r>
              <a:rPr kumimoji="1" lang="en-US" altLang="ja-JP" b="1" dirty="0">
                <a:solidFill>
                  <a:srgbClr val="7030A0"/>
                </a:solidFill>
                <a:latin typeface="Symbol" pitchFamily="18" charset="2"/>
                <a:sym typeface="Wingdings" pitchFamily="2" charset="2"/>
              </a:rPr>
              <a:t>L</a:t>
            </a:r>
            <a:r>
              <a:rPr kumimoji="1" lang="en-US" altLang="ja-JP" b="1" dirty="0">
                <a:solidFill>
                  <a:srgbClr val="7030A0"/>
                </a:solidFill>
                <a:sym typeface="Wingdings" pitchFamily="2" charset="2"/>
              </a:rPr>
              <a:t> + p) + K</a:t>
            </a:r>
            <a:r>
              <a:rPr kumimoji="1" lang="en-US" altLang="ja-JP" b="1" baseline="30000" dirty="0">
                <a:solidFill>
                  <a:srgbClr val="7030A0"/>
                </a:solidFill>
                <a:sym typeface="Wingdings" pitchFamily="2" charset="2"/>
              </a:rPr>
              <a:t>+</a:t>
            </a:r>
            <a:r>
              <a:rPr kumimoji="1" lang="en-US" altLang="ja-JP" b="1" dirty="0">
                <a:solidFill>
                  <a:srgbClr val="7030A0"/>
                </a:solidFill>
                <a:sym typeface="Wingdings" pitchFamily="2" charset="2"/>
              </a:rPr>
              <a:t> @ 3.5</a:t>
            </a:r>
            <a:r>
              <a:rPr lang="en-US" altLang="ja-JP" b="1" dirty="0">
                <a:solidFill>
                  <a:srgbClr val="7030A0"/>
                </a:solidFill>
              </a:rPr>
              <a:t>GeV</a:t>
            </a:r>
            <a:endParaRPr kumimoji="1" lang="ja-JP" altLang="en-US" b="1" baseline="30000" dirty="0">
              <a:solidFill>
                <a:srgbClr val="7030A0"/>
              </a:solidFill>
            </a:endParaRPr>
          </a:p>
        </p:txBody>
      </p:sp>
      <p:sp>
        <p:nvSpPr>
          <p:cNvPr id="54" name="Text Box 22">
            <a:extLst>
              <a:ext uri="{FF2B5EF4-FFF2-40B4-BE49-F238E27FC236}">
                <a16:creationId xmlns:a16="http://schemas.microsoft.com/office/drawing/2014/main" id="{A65B09F5-2AEF-42D2-BFA8-B064A65BCF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30" y="3151902"/>
            <a:ext cx="25747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altLang="ja-JP" sz="2400" b="1" dirty="0">
                <a:latin typeface="Tahoma" pitchFamily="34" charset="0"/>
              </a:rPr>
              <a:t>LEPS@SPring-8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2226D023-DAB6-47EE-AD24-9F4DE8122D24}"/>
              </a:ext>
            </a:extLst>
          </p:cNvPr>
          <p:cNvSpPr txBox="1"/>
          <p:nvPr/>
        </p:nvSpPr>
        <p:spPr>
          <a:xfrm>
            <a:off x="132927" y="3505860"/>
            <a:ext cx="2858475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rgbClr val="7030A0"/>
                </a:solidFill>
              </a:rPr>
              <a:t>d(</a:t>
            </a:r>
            <a:r>
              <a:rPr kumimoji="1" lang="en-US" altLang="ja-JP" sz="2000" b="1" dirty="0">
                <a:solidFill>
                  <a:srgbClr val="7030A0"/>
                </a:solidFill>
                <a:latin typeface="Symbol" panose="05050102010706020507" pitchFamily="18" charset="2"/>
              </a:rPr>
              <a:t>g</a:t>
            </a:r>
            <a:r>
              <a:rPr kumimoji="1" lang="en-US" altLang="ja-JP" sz="2000" b="1" dirty="0">
                <a:solidFill>
                  <a:srgbClr val="7030A0"/>
                </a:solidFill>
              </a:rPr>
              <a:t>, </a:t>
            </a:r>
            <a:r>
              <a:rPr kumimoji="1" lang="en-US" altLang="ja-JP" sz="2000" b="1" dirty="0">
                <a:solidFill>
                  <a:srgbClr val="7030A0"/>
                </a:solidFill>
                <a:latin typeface="Symbol" panose="05050102010706020507" pitchFamily="18" charset="2"/>
              </a:rPr>
              <a:t>p</a:t>
            </a:r>
            <a:r>
              <a:rPr kumimoji="1" lang="en-US" altLang="ja-JP" sz="2000" b="1" baseline="30000" dirty="0">
                <a:solidFill>
                  <a:srgbClr val="7030A0"/>
                </a:solidFill>
              </a:rPr>
              <a:t>-</a:t>
            </a:r>
            <a:r>
              <a:rPr kumimoji="1" lang="en-US" altLang="ja-JP" sz="2000" b="1" dirty="0">
                <a:solidFill>
                  <a:srgbClr val="7030A0"/>
                </a:solidFill>
              </a:rPr>
              <a:t>K</a:t>
            </a:r>
            <a:r>
              <a:rPr kumimoji="1" lang="en-US" altLang="ja-JP" sz="2000" b="1" baseline="30000" dirty="0">
                <a:solidFill>
                  <a:srgbClr val="7030A0"/>
                </a:solidFill>
              </a:rPr>
              <a:t>+</a:t>
            </a:r>
            <a:r>
              <a:rPr lang="en-US" altLang="ja-JP" sz="2000" b="1" dirty="0">
                <a:solidFill>
                  <a:srgbClr val="7030A0"/>
                </a:solidFill>
                <a:sym typeface="Wingdings" pitchFamily="2" charset="2"/>
              </a:rPr>
              <a:t>)X @ 1.5-2.4 GeV</a:t>
            </a:r>
            <a:endParaRPr kumimoji="1" lang="ja-JP" altLang="en-US" sz="2000" b="1" dirty="0">
              <a:solidFill>
                <a:srgbClr val="7030A0"/>
              </a:solidFill>
            </a:endParaRPr>
          </a:p>
        </p:txBody>
      </p: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BEB4BE91-A30D-47BD-A108-7C591381C142}"/>
              </a:ext>
            </a:extLst>
          </p:cNvPr>
          <p:cNvSpPr/>
          <p:nvPr/>
        </p:nvSpPr>
        <p:spPr>
          <a:xfrm>
            <a:off x="2202719" y="3833596"/>
            <a:ext cx="165942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600" dirty="0">
                <a:solidFill>
                  <a:srgbClr val="00B050"/>
                </a:solidFill>
              </a:rPr>
              <a:t>PL</a:t>
            </a:r>
            <a:r>
              <a:rPr lang="en-US" altLang="ja-JP" sz="1600" b="1" dirty="0">
                <a:solidFill>
                  <a:srgbClr val="00B050"/>
                </a:solidFill>
              </a:rPr>
              <a:t>B728</a:t>
            </a:r>
            <a:r>
              <a:rPr lang="en-US" altLang="ja-JP" sz="1600" dirty="0">
                <a:solidFill>
                  <a:srgbClr val="00B050"/>
                </a:solidFill>
              </a:rPr>
              <a:t>(2014)616</a:t>
            </a:r>
            <a:endParaRPr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8667401-307B-43C3-BDB6-591742E28F0A}"/>
              </a:ext>
            </a:extLst>
          </p:cNvPr>
          <p:cNvSpPr txBox="1"/>
          <p:nvPr/>
        </p:nvSpPr>
        <p:spPr>
          <a:xfrm>
            <a:off x="4401861" y="869802"/>
            <a:ext cx="2415085" cy="523220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Positive results</a:t>
            </a:r>
            <a:endParaRPr kumimoji="1" lang="ja-JP" altLang="en-US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FC87CED-916D-4BB2-BD0E-793229303368}"/>
              </a:ext>
            </a:extLst>
          </p:cNvPr>
          <p:cNvSpPr txBox="1"/>
          <p:nvPr/>
        </p:nvSpPr>
        <p:spPr>
          <a:xfrm>
            <a:off x="104370" y="913624"/>
            <a:ext cx="2601994" cy="52322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Negative results</a:t>
            </a:r>
            <a:endParaRPr kumimoji="1" lang="ja-JP" altLang="en-US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「両矢印」の画像検索結果">
            <a:extLst>
              <a:ext uri="{FF2B5EF4-FFF2-40B4-BE49-F238E27FC236}">
                <a16:creationId xmlns:a16="http://schemas.microsoft.com/office/drawing/2014/main" id="{32AD5FFD-D049-4C04-BD3A-60C8DA9CEF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70" b="27230"/>
          <a:stretch/>
        </p:blipFill>
        <p:spPr bwMode="auto">
          <a:xfrm>
            <a:off x="3289957" y="1455494"/>
            <a:ext cx="927860" cy="43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" descr="「両矢印」の画像検索結果">
            <a:extLst>
              <a:ext uri="{FF2B5EF4-FFF2-40B4-BE49-F238E27FC236}">
                <a16:creationId xmlns:a16="http://schemas.microsoft.com/office/drawing/2014/main" id="{29D5EF34-2714-4823-8B50-F944930FBC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70" b="27230"/>
          <a:stretch/>
        </p:blipFill>
        <p:spPr bwMode="auto">
          <a:xfrm>
            <a:off x="3309692" y="2245384"/>
            <a:ext cx="927860" cy="43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「両矢印」の画像検索結果">
            <a:extLst>
              <a:ext uri="{FF2B5EF4-FFF2-40B4-BE49-F238E27FC236}">
                <a16:creationId xmlns:a16="http://schemas.microsoft.com/office/drawing/2014/main" id="{D4D988DF-D00C-4C9B-B3C9-D0B0D2A809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651" b="28482"/>
          <a:stretch/>
        </p:blipFill>
        <p:spPr bwMode="auto">
          <a:xfrm>
            <a:off x="3244368" y="3233840"/>
            <a:ext cx="1055854" cy="38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1AE8D113-D42A-4B93-9A3E-BF642F006824}"/>
              </a:ext>
            </a:extLst>
          </p:cNvPr>
          <p:cNvSpPr txBox="1"/>
          <p:nvPr/>
        </p:nvSpPr>
        <p:spPr>
          <a:xfrm>
            <a:off x="921609" y="4134008"/>
            <a:ext cx="524073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Controversial</a:t>
            </a:r>
          </a:p>
          <a:p>
            <a:r>
              <a:rPr kumimoji="1" lang="en-US" altLang="ja-JP" sz="3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sym typeface="Wingdings" panose="05000000000000000000" pitchFamily="2" charset="2"/>
              </a:rPr>
              <a:t>  </a:t>
            </a:r>
            <a:r>
              <a:rPr kumimoji="1" lang="en-US" altLang="ja-JP" sz="3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J-PARC E15 experiment</a:t>
            </a:r>
            <a:endParaRPr kumimoji="1" lang="ja-JP" altLang="en-US" sz="36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61" name="角丸四角形 27">
            <a:extLst>
              <a:ext uri="{FF2B5EF4-FFF2-40B4-BE49-F238E27FC236}">
                <a16:creationId xmlns:a16="http://schemas.microsoft.com/office/drawing/2014/main" id="{2C8BD891-935F-4626-9ABD-5202157AB292}"/>
              </a:ext>
            </a:extLst>
          </p:cNvPr>
          <p:cNvSpPr/>
          <p:nvPr/>
        </p:nvSpPr>
        <p:spPr>
          <a:xfrm>
            <a:off x="6732240" y="2879648"/>
            <a:ext cx="2379533" cy="36933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Intermediate N</a:t>
            </a:r>
            <a:r>
              <a:rPr kumimoji="1" lang="en-US" altLang="ja-JP" baseline="30000" dirty="0"/>
              <a:t>*</a:t>
            </a:r>
            <a:r>
              <a:rPr kumimoji="1" lang="en-US" altLang="ja-JP" dirty="0">
                <a:sym typeface="Wingdings" panose="05000000000000000000" pitchFamily="2" charset="2"/>
              </a:rPr>
              <a:t></a:t>
            </a:r>
            <a:r>
              <a:rPr kumimoji="1" lang="en-US" altLang="ja-JP" dirty="0" err="1">
                <a:sym typeface="Wingdings" panose="05000000000000000000" pitchFamily="2" charset="2"/>
              </a:rPr>
              <a:t>pK</a:t>
            </a:r>
            <a:r>
              <a:rPr kumimoji="1" lang="en-US" altLang="ja-JP" baseline="30000" dirty="0">
                <a:sym typeface="Wingdings" panose="05000000000000000000" pitchFamily="2" charset="2"/>
              </a:rPr>
              <a:t>+</a:t>
            </a:r>
            <a:r>
              <a:rPr kumimoji="1" lang="en-US" altLang="ja-JP" dirty="0"/>
              <a:t>?</a:t>
            </a:r>
            <a:endParaRPr kumimoji="1" lang="ja-JP" altLang="en-US" dirty="0"/>
          </a:p>
        </p:txBody>
      </p:sp>
      <p:sp>
        <p:nvSpPr>
          <p:cNvPr id="62" name="角丸四角形 27">
            <a:extLst>
              <a:ext uri="{FF2B5EF4-FFF2-40B4-BE49-F238E27FC236}">
                <a16:creationId xmlns:a16="http://schemas.microsoft.com/office/drawing/2014/main" id="{71D09FC0-6CF4-4C9A-9812-C6C99DCCB034}"/>
              </a:ext>
            </a:extLst>
          </p:cNvPr>
          <p:cNvSpPr/>
          <p:nvPr/>
        </p:nvSpPr>
        <p:spPr>
          <a:xfrm>
            <a:off x="6732240" y="1837538"/>
            <a:ext cx="2379533" cy="36933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Multi-NA processes?</a:t>
            </a:r>
            <a:endParaRPr kumimoji="1" lang="ja-JP" altLang="en-US" dirty="0"/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ED3F56F1-CB38-4D2C-9F64-95C442364148}"/>
              </a:ext>
            </a:extLst>
          </p:cNvPr>
          <p:cNvSpPr/>
          <p:nvPr/>
        </p:nvSpPr>
        <p:spPr>
          <a:xfrm rot="1591857">
            <a:off x="6048951" y="4196259"/>
            <a:ext cx="3273621" cy="1748007"/>
          </a:xfrm>
          <a:prstGeom prst="ellipse">
            <a:avLst/>
          </a:prstGeom>
          <a:solidFill>
            <a:srgbClr val="FFC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3" name="角丸四角形 27">
            <a:extLst>
              <a:ext uri="{FF2B5EF4-FFF2-40B4-BE49-F238E27FC236}">
                <a16:creationId xmlns:a16="http://schemas.microsoft.com/office/drawing/2014/main" id="{E0E0396A-E611-4674-90C4-D5BE88D7DD61}"/>
              </a:ext>
            </a:extLst>
          </p:cNvPr>
          <p:cNvSpPr/>
          <p:nvPr/>
        </p:nvSpPr>
        <p:spPr>
          <a:xfrm>
            <a:off x="6732240" y="3833596"/>
            <a:ext cx="2379533" cy="36933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Need more data</a:t>
            </a:r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6ABD7D5-432A-4414-9EB0-28B68376C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4</a:t>
            </a:fld>
            <a:endParaRPr lang="ja-JP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6743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51" grpId="0"/>
      <p:bldP spid="52" grpId="0"/>
      <p:bldP spid="53" grpId="0"/>
      <p:bldP spid="54" grpId="0"/>
      <p:bldP spid="55" grpId="0"/>
      <p:bldP spid="56" grpId="0"/>
      <p:bldP spid="57" grpId="0" animBg="1"/>
      <p:bldP spid="60" grpId="0"/>
      <p:bldP spid="61" grpId="0" animBg="1"/>
      <p:bldP spid="62" grpId="0" animBg="1"/>
      <p:bldP spid="6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altLang="ja-JP" b="1" dirty="0"/>
              <a:t>J-PARC E15 Experiment</a:t>
            </a:r>
            <a:endParaRPr kumimoji="1" lang="ja-JP" altLang="en-US" b="1" dirty="0"/>
          </a:p>
        </p:txBody>
      </p:sp>
      <p:sp>
        <p:nvSpPr>
          <p:cNvPr id="9" name="コンテンツ プレースホルダー 3"/>
          <p:cNvSpPr>
            <a:spLocks noGrp="1"/>
          </p:cNvSpPr>
          <p:nvPr>
            <p:ph idx="1"/>
          </p:nvPr>
        </p:nvSpPr>
        <p:spPr>
          <a:xfrm>
            <a:off x="179511" y="1016732"/>
            <a:ext cx="8968945" cy="1332148"/>
          </a:xfrm>
        </p:spPr>
        <p:txBody>
          <a:bodyPr>
            <a:normAutofit/>
          </a:bodyPr>
          <a:lstStyle/>
          <a:p>
            <a:r>
              <a:rPr lang="en-US" altLang="ja-JP" baseline="30000" dirty="0"/>
              <a:t>3</a:t>
            </a:r>
            <a:r>
              <a:rPr lang="en-US" altLang="ja-JP" dirty="0"/>
              <a:t>He(</a:t>
            </a:r>
            <a:r>
              <a:rPr lang="en-US" altLang="ja-JP" i="1" dirty="0"/>
              <a:t>in-flight</a:t>
            </a:r>
            <a:r>
              <a:rPr lang="en-US" altLang="ja-JP" dirty="0"/>
              <a:t> K</a:t>
            </a:r>
            <a:r>
              <a:rPr lang="en-US" altLang="ja-JP" baseline="30000" dirty="0"/>
              <a:t>-</a:t>
            </a:r>
            <a:r>
              <a:rPr lang="en-US" altLang="ja-JP" dirty="0"/>
              <a:t>,n) reaction @ 1.0 GeV/c</a:t>
            </a:r>
            <a:endParaRPr lang="ja-JP" altLang="en-US" dirty="0"/>
          </a:p>
          <a:p>
            <a:pPr lvl="1"/>
            <a:r>
              <a:rPr lang="en-US" altLang="ja-JP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2NA and Y decays can be discriminated </a:t>
            </a:r>
            <a:r>
              <a:rPr lang="en-US" altLang="ja-JP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kinematically</a:t>
            </a:r>
            <a:endParaRPr kumimoji="1" lang="en-US" altLang="ja-JP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25" b="19813"/>
          <a:stretch/>
        </p:blipFill>
        <p:spPr bwMode="auto">
          <a:xfrm>
            <a:off x="107504" y="2292591"/>
            <a:ext cx="8891629" cy="3988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 rot="21031993">
            <a:off x="5429555" y="3554108"/>
            <a:ext cx="3680688" cy="769441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semi-inclusive </a:t>
            </a:r>
            <a:r>
              <a:rPr lang="en-US" altLang="ja-JP" sz="28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He(K</a:t>
            </a:r>
            <a:r>
              <a:rPr lang="en-US" altLang="ja-JP" sz="28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,n)</a:t>
            </a:r>
          </a:p>
          <a:p>
            <a:pPr algn="ctr"/>
            <a:r>
              <a:rPr lang="da-DK" altLang="ja-JP" sz="1600" b="1" i="1" dirty="0">
                <a:solidFill>
                  <a:schemeClr val="bg1"/>
                </a:solidFill>
              </a:rPr>
              <a:t>PTEP (2015) 061D01.</a:t>
            </a:r>
          </a:p>
        </p:txBody>
      </p:sp>
      <p:sp>
        <p:nvSpPr>
          <p:cNvPr id="4" name="AutoShape 4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" name="AutoShape 6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" name="AutoShape 8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1" name="AutoShape 10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2" name="AutoShape 12" descr="「ニコちゃんマーク」の画像検索結果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5133" name="Picture 13" descr="C:\Users\sakuma\Desktop\ダウンロード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066" y="1599964"/>
            <a:ext cx="441509" cy="441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スライド番号プレースホルダー 12">
            <a:extLst>
              <a:ext uri="{FF2B5EF4-FFF2-40B4-BE49-F238E27FC236}">
                <a16:creationId xmlns:a16="http://schemas.microsoft.com/office/drawing/2014/main" id="{B801B4DC-E615-48DB-8BCC-5AEFF9FD7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5</a:t>
            </a:fld>
            <a:endParaRPr lang="ja-JP" altLang="en-US" dirty="0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A34F7C32-EDE3-4B11-AEF2-850E0EC28A41}"/>
              </a:ext>
            </a:extLst>
          </p:cNvPr>
          <p:cNvSpPr/>
          <p:nvPr/>
        </p:nvSpPr>
        <p:spPr>
          <a:xfrm rot="21083074">
            <a:off x="390319" y="4313668"/>
            <a:ext cx="2890664" cy="10285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3387AE28-C6B2-439C-86C7-084880937A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504" y="4316695"/>
            <a:ext cx="5896264" cy="2112515"/>
          </a:xfrm>
          <a:prstGeom prst="rect">
            <a:avLst/>
          </a:prstGeom>
          <a:effectLst>
            <a:outerShdw blurRad="50800" dist="38100" dir="13500000" sx="101000" sy="101000" algn="br" rotWithShape="0">
              <a:prstClr val="black">
                <a:alpha val="40000"/>
              </a:prstClr>
            </a:outerShdw>
          </a:effectLst>
        </p:spPr>
      </p:pic>
      <p:sp>
        <p:nvSpPr>
          <p:cNvPr id="7" name="テキスト ボックス 6"/>
          <p:cNvSpPr txBox="1"/>
          <p:nvPr/>
        </p:nvSpPr>
        <p:spPr>
          <a:xfrm rot="21031993">
            <a:off x="5434680" y="5408306"/>
            <a:ext cx="3685754" cy="1015663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exclusive (K</a:t>
            </a:r>
            <a:r>
              <a:rPr lang="en-US" altLang="ja-JP" sz="2800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en-US" altLang="ja-JP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lang="en-US" altLang="ja-JP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ja-JP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r>
              <a:rPr lang="en-US" altLang="ja-JP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lang="en-US" altLang="ja-JP" sz="2800" b="1" baseline="-25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missing</a:t>
            </a:r>
            <a:endParaRPr lang="en-US" altLang="ja-JP" sz="2800" b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da-DK" altLang="ja-JP" sz="1600" b="1" i="1" dirty="0">
                <a:solidFill>
                  <a:schemeClr val="bg1"/>
                </a:solidFill>
              </a:rPr>
              <a:t>PTEP (2016) 051D01.,</a:t>
            </a:r>
          </a:p>
          <a:p>
            <a:pPr algn="ctr"/>
            <a:r>
              <a:rPr lang="en-US" altLang="ja-JP" sz="1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PLB789(2019)620., PRC102(2020)044002.</a:t>
            </a:r>
            <a:endParaRPr lang="ja-JP" altLang="en-US" sz="1600" i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229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78656"/>
            <a:ext cx="8229600" cy="758056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kumimoji="1" lang="en-US" altLang="ja-JP" b="1" dirty="0"/>
              <a:t>Experimental Setup @ K1.8BR</a:t>
            </a:r>
            <a:endParaRPr kumimoji="1" lang="ja-JP" altLang="en-US" b="1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" b="2637"/>
          <a:stretch/>
        </p:blipFill>
        <p:spPr bwMode="auto">
          <a:xfrm>
            <a:off x="179512" y="872716"/>
            <a:ext cx="8781644" cy="598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 rot="19700995">
            <a:off x="5186727" y="2147741"/>
            <a:ext cx="841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solidFill>
                  <a:srgbClr val="FFFF00"/>
                </a:solidFill>
              </a:rPr>
              <a:t>15m</a:t>
            </a:r>
            <a:endParaRPr kumimoji="1" lang="ja-JP" altLang="en-US" sz="2800" b="1" dirty="0">
              <a:solidFill>
                <a:srgbClr val="FFFF00"/>
              </a:solidFill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3034" y="3496459"/>
            <a:ext cx="3535450" cy="2992882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31FC6BA-B770-46A3-A5CB-1AA33E6EC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6</a:t>
            </a:fld>
            <a:endParaRPr lang="ja-JP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69755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6EEE2E2B-E68C-467D-9C18-19D817010F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" y="1939646"/>
            <a:ext cx="5122407" cy="430427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Exclusive </a:t>
            </a:r>
            <a:r>
              <a:rPr kumimoji="1" lang="en-US" altLang="ja-JP" b="1" baseline="30000" dirty="0"/>
              <a:t>3</a:t>
            </a:r>
            <a:r>
              <a:rPr kumimoji="1" lang="en-US" altLang="ja-JP" b="1" dirty="0"/>
              <a:t>He(K</a:t>
            </a:r>
            <a:r>
              <a:rPr kumimoji="1" lang="en-US" altLang="ja-JP" b="1" baseline="30000" dirty="0"/>
              <a:t>-</a:t>
            </a:r>
            <a:r>
              <a:rPr kumimoji="1" lang="en-US" altLang="ja-JP" b="1" dirty="0"/>
              <a:t>,</a:t>
            </a:r>
            <a:r>
              <a:rPr kumimoji="1" lang="en-US" altLang="ja-JP" b="1" dirty="0" err="1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/>
              <a:t>p</a:t>
            </a:r>
            <a:r>
              <a:rPr kumimoji="1" lang="en-US" altLang="ja-JP" b="1" dirty="0"/>
              <a:t>)n</a:t>
            </a:r>
            <a:endParaRPr kumimoji="1" lang="ja-JP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F6C944B5-0C05-48FD-A811-884E143C7A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90153" y="2925081"/>
                <a:ext cx="4127668" cy="2962979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altLang="ja-JP" b="1" dirty="0"/>
                  <a:t>Momentum transfer analysis using the   (K</a:t>
                </a:r>
                <a:r>
                  <a:rPr lang="en-US" altLang="ja-JP" b="1" baseline="30000" dirty="0"/>
                  <a:t>-</a:t>
                </a:r>
                <a:r>
                  <a:rPr lang="en-US" altLang="ja-JP" b="1" dirty="0"/>
                  <a:t>,n) reaction</a:t>
                </a:r>
                <a:endParaRPr lang="en-US" altLang="ja-JP" dirty="0"/>
              </a:p>
              <a:p>
                <a:pPr marL="536575" lvl="1">
                  <a:buFont typeface="Wingdings" panose="05000000000000000000" pitchFamily="2" charset="2"/>
                  <a:buChar char="ü"/>
                </a:pPr>
                <a:r>
                  <a:rPr kumimoji="1" lang="en-US" altLang="ja-JP" dirty="0"/>
                  <a:t>M(</a:t>
                </a:r>
                <a:r>
                  <a:rPr kumimoji="1" lang="en-US" altLang="ja-JP" dirty="0" err="1">
                    <a:latin typeface="Symbol" panose="05050102010706020507" pitchFamily="18" charset="2"/>
                  </a:rPr>
                  <a:t>L</a:t>
                </a:r>
                <a:r>
                  <a:rPr kumimoji="1" lang="en-US" altLang="ja-JP" dirty="0" err="1"/>
                  <a:t>p</a:t>
                </a:r>
                <a:r>
                  <a:rPr kumimoji="1" lang="en-US" altLang="ja-JP" dirty="0"/>
                  <a:t>) vs.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kumimoji="1" lang="en-US" altLang="ja-JP" dirty="0"/>
              </a:p>
              <a:p>
                <a:pPr marL="536575" lvl="1">
                  <a:buFont typeface="Wingdings" panose="05000000000000000000" pitchFamily="2" charset="2"/>
                  <a:buChar char="ü"/>
                </a:pPr>
                <a:r>
                  <a:rPr lang="en-US" altLang="ja-JP" dirty="0"/>
                  <a:t>give a clear information on reaction processes</a:t>
                </a:r>
                <a:endParaRPr kumimoji="1" lang="en-US" altLang="ja-JP" dirty="0"/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F6C944B5-0C05-48FD-A811-884E143C7A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90153" y="2925081"/>
                <a:ext cx="4127668" cy="2962979"/>
              </a:xfrm>
              <a:blipFill>
                <a:blip r:embed="rId3"/>
                <a:stretch>
                  <a:fillRect l="-3397" t="-4321" r="-472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F53FCA-2F33-4762-A595-839E06CB3D7E}"/>
              </a:ext>
            </a:extLst>
          </p:cNvPr>
          <p:cNvSpPr txBox="1"/>
          <p:nvPr/>
        </p:nvSpPr>
        <p:spPr>
          <a:xfrm>
            <a:off x="873083" y="4869950"/>
            <a:ext cx="12223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i="1" dirty="0"/>
              <a:t>acceptance &amp; </a:t>
            </a:r>
          </a:p>
          <a:p>
            <a:pPr algn="ctr"/>
            <a:r>
              <a:rPr lang="en-US" altLang="ja-JP" sz="1400" b="1" i="1" dirty="0"/>
              <a:t>efficiency</a:t>
            </a:r>
          </a:p>
          <a:p>
            <a:pPr algn="ctr"/>
            <a:r>
              <a:rPr lang="en-US" altLang="ja-JP" sz="1400" b="1" i="1" dirty="0"/>
              <a:t>corrected</a:t>
            </a:r>
            <a:endParaRPr kumimoji="1" lang="ja-JP" altLang="en-US" sz="1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E6EE28F8-42CE-46BF-ACF1-798CFAC780B3}"/>
                  </a:ext>
                </a:extLst>
              </p:cNvPr>
              <p:cNvSpPr txBox="1"/>
              <p:nvPr/>
            </p:nvSpPr>
            <p:spPr>
              <a:xfrm>
                <a:off x="534971" y="6218107"/>
                <a:ext cx="323639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ja-JP" b="1" i="1" smtClean="0">
                        <a:latin typeface="Cambria Math" panose="02040503050406030204" pitchFamily="18" charset="0"/>
                      </a:rPr>
                      <m:t>𝒒</m:t>
                    </m:r>
                    <m:r>
                      <a:rPr lang="en-US" altLang="ja-JP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ja-JP" i="1" dirty="0"/>
                  <a:t>:  momentum transfer of (K-,n)</a:t>
                </a:r>
              </a:p>
              <a:p>
                <a14:m>
                  <m:oMath xmlns:m="http://schemas.openxmlformats.org/officeDocument/2006/math">
                    <m:r>
                      <a:rPr lang="en-US" altLang="ja-JP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ja-JP" i="1" dirty="0"/>
                  <a:t>: invariant mass of </a:t>
                </a:r>
                <a:r>
                  <a:rPr lang="en-US" altLang="ja-JP" i="1" dirty="0" err="1">
                    <a:latin typeface="Symbol" panose="05050102010706020507" pitchFamily="18" charset="2"/>
                  </a:rPr>
                  <a:t>L</a:t>
                </a:r>
                <a:r>
                  <a:rPr lang="en-US" altLang="ja-JP" i="1" dirty="0" err="1"/>
                  <a:t>p</a:t>
                </a:r>
                <a:endParaRPr kumimoji="1" lang="ja-JP" altLang="en-US" i="1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E6EE28F8-42CE-46BF-ACF1-798CFAC780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71" y="6218107"/>
                <a:ext cx="3236399" cy="646331"/>
              </a:xfrm>
              <a:prstGeom prst="rect">
                <a:avLst/>
              </a:prstGeom>
              <a:blipFill>
                <a:blip r:embed="rId5"/>
                <a:stretch>
                  <a:fillRect t="-4717" r="-753" b="-1415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AC630D2-2227-4802-98C7-CC1CFDE1EE9B}"/>
              </a:ext>
            </a:extLst>
          </p:cNvPr>
          <p:cNvSpPr txBox="1"/>
          <p:nvPr/>
        </p:nvSpPr>
        <p:spPr>
          <a:xfrm>
            <a:off x="725499" y="1253109"/>
            <a:ext cx="42712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b="1" dirty="0" err="1">
                <a:solidFill>
                  <a:srgbClr val="0070C0"/>
                </a:solidFill>
              </a:rPr>
              <a:t>T.Yamaga</a:t>
            </a:r>
            <a:r>
              <a:rPr lang="en-US" altLang="ja-JP" sz="2000" b="1" dirty="0">
                <a:solidFill>
                  <a:srgbClr val="0070C0"/>
                </a:solidFill>
              </a:rPr>
              <a:t> et. al., PRC102(2020)044002.</a:t>
            </a:r>
          </a:p>
        </p:txBody>
      </p:sp>
      <p:sp>
        <p:nvSpPr>
          <p:cNvPr id="14" name="矢印: 右 13">
            <a:extLst>
              <a:ext uri="{FF2B5EF4-FFF2-40B4-BE49-F238E27FC236}">
                <a16:creationId xmlns:a16="http://schemas.microsoft.com/office/drawing/2014/main" id="{4A69DE05-AE53-40E6-B991-3544E02B34CB}"/>
              </a:ext>
            </a:extLst>
          </p:cNvPr>
          <p:cNvSpPr/>
          <p:nvPr/>
        </p:nvSpPr>
        <p:spPr>
          <a:xfrm>
            <a:off x="2419629" y="2592701"/>
            <a:ext cx="1302365" cy="484632"/>
          </a:xfrm>
          <a:prstGeom prst="rightArrow">
            <a:avLst/>
          </a:prstGeom>
          <a:solidFill>
            <a:srgbClr val="C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Un-bound</a:t>
            </a:r>
            <a:endParaRPr kumimoji="1" lang="ja-JP" alt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矢印: 右 14">
            <a:extLst>
              <a:ext uri="{FF2B5EF4-FFF2-40B4-BE49-F238E27FC236}">
                <a16:creationId xmlns:a16="http://schemas.microsoft.com/office/drawing/2014/main" id="{5AEDE6F8-C332-4699-8C00-68AADC5500CD}"/>
              </a:ext>
            </a:extLst>
          </p:cNvPr>
          <p:cNvSpPr/>
          <p:nvPr/>
        </p:nvSpPr>
        <p:spPr>
          <a:xfrm flipH="1">
            <a:off x="1182510" y="2592701"/>
            <a:ext cx="1075058" cy="484632"/>
          </a:xfrm>
          <a:prstGeom prst="rightArrow">
            <a:avLst/>
          </a:prstGeom>
          <a:solidFill>
            <a:srgbClr val="FFFF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</a:t>
            </a:r>
            <a:endParaRPr kumimoji="1" lang="ja-JP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12FBCFE-C1C9-46AC-86D4-4D4F036B4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7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FF9C2B1D-5713-459A-8379-94EA382EE176}"/>
                  </a:ext>
                </a:extLst>
              </p:cNvPr>
              <p:cNvSpPr txBox="1"/>
              <p:nvPr/>
            </p:nvSpPr>
            <p:spPr>
              <a:xfrm>
                <a:off x="3448628" y="1624260"/>
                <a:ext cx="163025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1" lang="ja-JP" altLang="en-US" sz="1600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/(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𝑑𝑀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𝑑𝑞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1" lang="en-US" altLang="ja-JP" sz="16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𝑛𝑏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/(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𝑀𝑒𝑉</m:t>
                      </m:r>
                      <m:r>
                        <a:rPr lang="en-US" altLang="ja-JP" sz="1600" i="1" baseline="3000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altLang="ja-JP" sz="1600" i="1" baseline="3000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)]</m:t>
                      </m:r>
                    </m:oMath>
                  </m:oMathPara>
                </a14:m>
                <a:endParaRPr lang="ja-JP" altLang="en-US" sz="16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FF9C2B1D-5713-459A-8379-94EA382EE1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8628" y="1624260"/>
                <a:ext cx="1630254" cy="584775"/>
              </a:xfrm>
              <a:prstGeom prst="rect">
                <a:avLst/>
              </a:prstGeom>
              <a:blipFill>
                <a:blip r:embed="rId6"/>
                <a:stretch>
                  <a:fillRect b="-520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9708EFB6-4614-4958-BFD9-0CD6FD8DA4EB}"/>
              </a:ext>
            </a:extLst>
          </p:cNvPr>
          <p:cNvGrpSpPr/>
          <p:nvPr/>
        </p:nvGrpSpPr>
        <p:grpSpPr>
          <a:xfrm>
            <a:off x="4932636" y="1382531"/>
            <a:ext cx="4185185" cy="1475894"/>
            <a:chOff x="5051923" y="3252997"/>
            <a:chExt cx="4185185" cy="1475894"/>
          </a:xfrm>
        </p:grpSpPr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96B9A38A-0E64-4CB7-B0CA-8D38CF7DEE2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1923" y="3252997"/>
              <a:ext cx="4185185" cy="1475894"/>
            </a:xfrm>
            <a:prstGeom prst="rect">
              <a:avLst/>
            </a:prstGeom>
          </p:spPr>
        </p:pic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58029E97-A752-404E-B376-EF6568B04E50}"/>
                </a:ext>
              </a:extLst>
            </p:cNvPr>
            <p:cNvSpPr/>
            <p:nvPr/>
          </p:nvSpPr>
          <p:spPr>
            <a:xfrm>
              <a:off x="7704348" y="3537013"/>
              <a:ext cx="199944" cy="1440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E68D51B1-A59C-4F23-AF8A-31790637FE5F}"/>
                </a:ext>
              </a:extLst>
            </p:cNvPr>
            <p:cNvSpPr/>
            <p:nvPr/>
          </p:nvSpPr>
          <p:spPr>
            <a:xfrm>
              <a:off x="8928484" y="4329100"/>
              <a:ext cx="199944" cy="1800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20622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6EEE2E2B-E68C-467D-9C18-19D817010F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" y="1939646"/>
            <a:ext cx="5122407" cy="430427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Exclusive </a:t>
            </a:r>
            <a:r>
              <a:rPr kumimoji="1" lang="en-US" altLang="ja-JP" b="1" baseline="30000" dirty="0"/>
              <a:t>3</a:t>
            </a:r>
            <a:r>
              <a:rPr kumimoji="1" lang="en-US" altLang="ja-JP" b="1" dirty="0"/>
              <a:t>He(K</a:t>
            </a:r>
            <a:r>
              <a:rPr kumimoji="1" lang="en-US" altLang="ja-JP" b="1" baseline="30000" dirty="0"/>
              <a:t>-</a:t>
            </a:r>
            <a:r>
              <a:rPr kumimoji="1" lang="en-US" altLang="ja-JP" b="1" dirty="0"/>
              <a:t>,</a:t>
            </a:r>
            <a:r>
              <a:rPr kumimoji="1" lang="en-US" altLang="ja-JP" b="1" dirty="0" err="1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/>
              <a:t>p</a:t>
            </a:r>
            <a:r>
              <a:rPr kumimoji="1" lang="en-US" altLang="ja-JP" b="1" dirty="0"/>
              <a:t>)n</a:t>
            </a:r>
            <a:endParaRPr kumimoji="1" lang="ja-JP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F6C944B5-0C05-48FD-A811-884E143C7A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010320" y="1412261"/>
                <a:ext cx="4145922" cy="5442563"/>
              </a:xfrm>
            </p:spPr>
            <p:txBody>
              <a:bodyPr>
                <a:normAutofit/>
              </a:bodyPr>
              <a:lstStyle/>
              <a:p>
                <a:r>
                  <a:rPr lang="en-US" altLang="ja-JP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highlight>
                      <a:srgbClr val="FFFF00"/>
                    </a:highlight>
                  </a:rPr>
                  <a:t>“K</a:t>
                </a:r>
                <a:r>
                  <a:rPr lang="en-US" altLang="ja-JP" b="1" baseline="30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highlight>
                      <a:srgbClr val="FFFF00"/>
                    </a:highlight>
                  </a:rPr>
                  <a:t>-</a:t>
                </a:r>
                <a:r>
                  <a:rPr lang="en-US" altLang="ja-JP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highlight>
                      <a:srgbClr val="FFFF00"/>
                    </a:highlight>
                  </a:rPr>
                  <a:t>pp” bound state exists</a:t>
                </a:r>
              </a:p>
              <a:p>
                <a:pPr lvl="1"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kumimoji="1" lang="en-US" altLang="ja-JP" dirty="0"/>
                  <a:t>-</a:t>
                </a:r>
                <a:r>
                  <a:rPr kumimoji="1" lang="en-US" altLang="ja-JP" u="sng" dirty="0"/>
                  <a:t>independent</a:t>
                </a:r>
              </a:p>
              <a:p>
                <a:endParaRPr kumimoji="1" lang="en-US" altLang="ja-JP" sz="1050" dirty="0"/>
              </a:p>
              <a:p>
                <a:pPr marL="457200" lvl="1" indent="0">
                  <a:buNone/>
                </a:pPr>
                <a:endParaRPr kumimoji="1" lang="en-US" altLang="ja-JP" u="sng" dirty="0"/>
              </a:p>
              <a:p>
                <a:pPr lvl="1">
                  <a:buFont typeface="Wingdings" panose="05000000000000000000" pitchFamily="2" charset="2"/>
                  <a:buChar char="ü"/>
                </a:pPr>
                <a:endParaRPr kumimoji="1" lang="en-US" altLang="ja-JP" dirty="0"/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F6C944B5-0C05-48FD-A811-884E143C7A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10320" y="1412261"/>
                <a:ext cx="4145922" cy="5442563"/>
              </a:xfrm>
              <a:blipFill>
                <a:blip r:embed="rId3"/>
                <a:stretch>
                  <a:fillRect l="-3529" t="-157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C86A0FCE-3E25-4BC9-A574-FBDE15C3A920}"/>
              </a:ext>
            </a:extLst>
          </p:cNvPr>
          <p:cNvSpPr/>
          <p:nvPr/>
        </p:nvSpPr>
        <p:spPr>
          <a:xfrm>
            <a:off x="1906083" y="4028661"/>
            <a:ext cx="457200" cy="841289"/>
          </a:xfrm>
          <a:prstGeom prst="roundRect">
            <a:avLst/>
          </a:prstGeom>
          <a:noFill/>
          <a:ln w="635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F53FCA-2F33-4762-A595-839E06CB3D7E}"/>
              </a:ext>
            </a:extLst>
          </p:cNvPr>
          <p:cNvSpPr txBox="1"/>
          <p:nvPr/>
        </p:nvSpPr>
        <p:spPr>
          <a:xfrm>
            <a:off x="873083" y="4869950"/>
            <a:ext cx="12223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i="1" dirty="0"/>
              <a:t>acceptance &amp; </a:t>
            </a:r>
          </a:p>
          <a:p>
            <a:pPr algn="ctr"/>
            <a:r>
              <a:rPr lang="en-US" altLang="ja-JP" sz="1400" b="1" i="1" dirty="0"/>
              <a:t>efficiency</a:t>
            </a:r>
          </a:p>
          <a:p>
            <a:pPr algn="ctr"/>
            <a:r>
              <a:rPr lang="en-US" altLang="ja-JP" sz="1400" b="1" i="1" dirty="0"/>
              <a:t>corrected</a:t>
            </a:r>
            <a:endParaRPr kumimoji="1" lang="ja-JP" altLang="en-US" sz="1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E6EE28F8-42CE-46BF-ACF1-798CFAC780B3}"/>
                  </a:ext>
                </a:extLst>
              </p:cNvPr>
              <p:cNvSpPr txBox="1"/>
              <p:nvPr/>
            </p:nvSpPr>
            <p:spPr>
              <a:xfrm>
                <a:off x="534971" y="6218107"/>
                <a:ext cx="323639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ja-JP" b="1" i="1" smtClean="0">
                        <a:latin typeface="Cambria Math" panose="02040503050406030204" pitchFamily="18" charset="0"/>
                      </a:rPr>
                      <m:t>𝒒</m:t>
                    </m:r>
                    <m:r>
                      <a:rPr lang="en-US" altLang="ja-JP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ja-JP" i="1" dirty="0"/>
                  <a:t>:  momentum transfer of (K-,n)</a:t>
                </a:r>
              </a:p>
              <a:p>
                <a14:m>
                  <m:oMath xmlns:m="http://schemas.openxmlformats.org/officeDocument/2006/math">
                    <m:r>
                      <a:rPr lang="en-US" altLang="ja-JP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ja-JP" i="1" dirty="0"/>
                  <a:t>: invariant mass of </a:t>
                </a:r>
                <a:r>
                  <a:rPr lang="en-US" altLang="ja-JP" i="1" dirty="0" err="1">
                    <a:latin typeface="Symbol" panose="05050102010706020507" pitchFamily="18" charset="2"/>
                  </a:rPr>
                  <a:t>L</a:t>
                </a:r>
                <a:r>
                  <a:rPr lang="en-US" altLang="ja-JP" i="1" dirty="0" err="1"/>
                  <a:t>p</a:t>
                </a:r>
                <a:endParaRPr kumimoji="1" lang="ja-JP" altLang="en-US" i="1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E6EE28F8-42CE-46BF-ACF1-798CFAC780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71" y="6218107"/>
                <a:ext cx="3236399" cy="646331"/>
              </a:xfrm>
              <a:prstGeom prst="rect">
                <a:avLst/>
              </a:prstGeom>
              <a:blipFill>
                <a:blip r:embed="rId5"/>
                <a:stretch>
                  <a:fillRect t="-4717" r="-753" b="-1415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AC630D2-2227-4802-98C7-CC1CFDE1EE9B}"/>
              </a:ext>
            </a:extLst>
          </p:cNvPr>
          <p:cNvSpPr txBox="1"/>
          <p:nvPr/>
        </p:nvSpPr>
        <p:spPr>
          <a:xfrm>
            <a:off x="725499" y="1253109"/>
            <a:ext cx="42712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b="1" dirty="0" err="1">
                <a:solidFill>
                  <a:srgbClr val="0070C0"/>
                </a:solidFill>
              </a:rPr>
              <a:t>T.Yamaga</a:t>
            </a:r>
            <a:r>
              <a:rPr lang="en-US" altLang="ja-JP" sz="2000" b="1" dirty="0">
                <a:solidFill>
                  <a:srgbClr val="0070C0"/>
                </a:solidFill>
              </a:rPr>
              <a:t> et. al., PRC102(2020)044002.</a:t>
            </a:r>
          </a:p>
        </p:txBody>
      </p:sp>
      <p:sp>
        <p:nvSpPr>
          <p:cNvPr id="14" name="矢印: 右 13">
            <a:extLst>
              <a:ext uri="{FF2B5EF4-FFF2-40B4-BE49-F238E27FC236}">
                <a16:creationId xmlns:a16="http://schemas.microsoft.com/office/drawing/2014/main" id="{4A69DE05-AE53-40E6-B991-3544E02B34CB}"/>
              </a:ext>
            </a:extLst>
          </p:cNvPr>
          <p:cNvSpPr/>
          <p:nvPr/>
        </p:nvSpPr>
        <p:spPr>
          <a:xfrm>
            <a:off x="2419629" y="2592701"/>
            <a:ext cx="1302365" cy="484632"/>
          </a:xfrm>
          <a:prstGeom prst="rightArrow">
            <a:avLst/>
          </a:prstGeom>
          <a:solidFill>
            <a:srgbClr val="C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Un-bound</a:t>
            </a:r>
            <a:endParaRPr kumimoji="1" lang="ja-JP" alt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矢印: 右 14">
            <a:extLst>
              <a:ext uri="{FF2B5EF4-FFF2-40B4-BE49-F238E27FC236}">
                <a16:creationId xmlns:a16="http://schemas.microsoft.com/office/drawing/2014/main" id="{5AEDE6F8-C332-4699-8C00-68AADC5500CD}"/>
              </a:ext>
            </a:extLst>
          </p:cNvPr>
          <p:cNvSpPr/>
          <p:nvPr/>
        </p:nvSpPr>
        <p:spPr>
          <a:xfrm flipH="1">
            <a:off x="1182510" y="2592701"/>
            <a:ext cx="1075058" cy="484632"/>
          </a:xfrm>
          <a:prstGeom prst="rightArrow">
            <a:avLst/>
          </a:prstGeom>
          <a:solidFill>
            <a:srgbClr val="FFFF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</a:t>
            </a:r>
            <a:endParaRPr kumimoji="1" lang="ja-JP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12FBCFE-C1C9-46AC-86D4-4D4F036B4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8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FF9C2B1D-5713-459A-8379-94EA382EE176}"/>
                  </a:ext>
                </a:extLst>
              </p:cNvPr>
              <p:cNvSpPr txBox="1"/>
              <p:nvPr/>
            </p:nvSpPr>
            <p:spPr>
              <a:xfrm>
                <a:off x="3448628" y="1624260"/>
                <a:ext cx="163025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1" lang="ja-JP" altLang="en-US" sz="1600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/(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𝑑𝑀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𝑑𝑞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1" lang="en-US" altLang="ja-JP" sz="16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𝑛𝑏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/(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𝑀𝑒𝑉</m:t>
                      </m:r>
                      <m:r>
                        <a:rPr lang="en-US" altLang="ja-JP" sz="1600" i="1" baseline="3000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altLang="ja-JP" sz="1600" i="1" baseline="3000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)]</m:t>
                      </m:r>
                    </m:oMath>
                  </m:oMathPara>
                </a14:m>
                <a:endParaRPr lang="ja-JP" altLang="en-US" sz="16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FF9C2B1D-5713-459A-8379-94EA382EE1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8628" y="1624260"/>
                <a:ext cx="1630254" cy="584775"/>
              </a:xfrm>
              <a:prstGeom prst="rect">
                <a:avLst/>
              </a:prstGeom>
              <a:blipFill>
                <a:blip r:embed="rId6"/>
                <a:stretch>
                  <a:fillRect b="-520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A6477659-0C99-4177-BF42-D444B327A44D}"/>
              </a:ext>
            </a:extLst>
          </p:cNvPr>
          <p:cNvGrpSpPr/>
          <p:nvPr/>
        </p:nvGrpSpPr>
        <p:grpSpPr>
          <a:xfrm>
            <a:off x="6103302" y="3212976"/>
            <a:ext cx="1850376" cy="3566765"/>
            <a:chOff x="4139952" y="1499628"/>
            <a:chExt cx="2304548" cy="4442221"/>
          </a:xfrm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6C6471AF-9B1B-41F6-81F2-30DA21C15471}"/>
                </a:ext>
              </a:extLst>
            </p:cNvPr>
            <p:cNvSpPr/>
            <p:nvPr/>
          </p:nvSpPr>
          <p:spPr>
            <a:xfrm>
              <a:off x="4139952" y="1511931"/>
              <a:ext cx="2304548" cy="442991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07E4394A-8313-4841-B280-A520D09DDD6A}"/>
                </a:ext>
              </a:extLst>
            </p:cNvPr>
            <p:cNvGrpSpPr/>
            <p:nvPr/>
          </p:nvGrpSpPr>
          <p:grpSpPr>
            <a:xfrm>
              <a:off x="4139952" y="1499628"/>
              <a:ext cx="2265506" cy="4442221"/>
              <a:chOff x="6842998" y="1615071"/>
              <a:chExt cx="2265506" cy="4442221"/>
            </a:xfrm>
          </p:grpSpPr>
          <p:grpSp>
            <p:nvGrpSpPr>
              <p:cNvPr id="21" name="グループ化 20">
                <a:extLst>
                  <a:ext uri="{FF2B5EF4-FFF2-40B4-BE49-F238E27FC236}">
                    <a16:creationId xmlns:a16="http://schemas.microsoft.com/office/drawing/2014/main" id="{30935BCB-0DB2-4337-B45F-B57079E9B287}"/>
                  </a:ext>
                </a:extLst>
              </p:cNvPr>
              <p:cNvGrpSpPr/>
              <p:nvPr/>
            </p:nvGrpSpPr>
            <p:grpSpPr>
              <a:xfrm>
                <a:off x="6842998" y="1615071"/>
                <a:ext cx="2109105" cy="1057845"/>
                <a:chOff x="1493658" y="956793"/>
                <a:chExt cx="2109105" cy="1057845"/>
              </a:xfrm>
            </p:grpSpPr>
            <p:sp>
              <p:nvSpPr>
                <p:cNvPr id="40" name="円/楕円 37">
                  <a:extLst>
                    <a:ext uri="{FF2B5EF4-FFF2-40B4-BE49-F238E27FC236}">
                      <a16:creationId xmlns:a16="http://schemas.microsoft.com/office/drawing/2014/main" id="{C5B1D81E-623B-4847-925C-CF9FFB973E40}"/>
                    </a:ext>
                  </a:extLst>
                </p:cNvPr>
                <p:cNvSpPr/>
                <p:nvPr/>
              </p:nvSpPr>
              <p:spPr>
                <a:xfrm>
                  <a:off x="3208158" y="1355288"/>
                  <a:ext cx="357187" cy="357187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1" name="円/楕円 38">
                  <a:extLst>
                    <a:ext uri="{FF2B5EF4-FFF2-40B4-BE49-F238E27FC236}">
                      <a16:creationId xmlns:a16="http://schemas.microsoft.com/office/drawing/2014/main" id="{144940F6-A795-409E-8767-FB32C38448B0}"/>
                    </a:ext>
                  </a:extLst>
                </p:cNvPr>
                <p:cNvSpPr/>
                <p:nvPr/>
              </p:nvSpPr>
              <p:spPr>
                <a:xfrm>
                  <a:off x="2993845" y="1498163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2" name="円/楕円 39">
                  <a:extLst>
                    <a:ext uri="{FF2B5EF4-FFF2-40B4-BE49-F238E27FC236}">
                      <a16:creationId xmlns:a16="http://schemas.microsoft.com/office/drawing/2014/main" id="{AAD00D13-C42E-4BAA-B42F-D00634E7D1D8}"/>
                    </a:ext>
                  </a:extLst>
                </p:cNvPr>
                <p:cNvSpPr/>
                <p:nvPr/>
              </p:nvSpPr>
              <p:spPr>
                <a:xfrm>
                  <a:off x="1707970" y="1426725"/>
                  <a:ext cx="214313" cy="214313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43" name="直線矢印コネクタ 42">
                  <a:extLst>
                    <a:ext uri="{FF2B5EF4-FFF2-40B4-BE49-F238E27FC236}">
                      <a16:creationId xmlns:a16="http://schemas.microsoft.com/office/drawing/2014/main" id="{84D86AF6-C54C-4D2D-AC3B-E75A7E662BFC}"/>
                    </a:ext>
                  </a:extLst>
                </p:cNvPr>
                <p:cNvCxnSpPr/>
                <p:nvPr/>
              </p:nvCxnSpPr>
              <p:spPr>
                <a:xfrm>
                  <a:off x="1922283" y="1534675"/>
                  <a:ext cx="500062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テキスト ボックス 34">
                  <a:extLst>
                    <a:ext uri="{FF2B5EF4-FFF2-40B4-BE49-F238E27FC236}">
                      <a16:creationId xmlns:a16="http://schemas.microsoft.com/office/drawing/2014/main" id="{C106901A-9513-4CBC-9839-224F179BF5D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493658" y="1069538"/>
                  <a:ext cx="375424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K-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45" name="テキスト ボックス 34">
                  <a:extLst>
                    <a:ext uri="{FF2B5EF4-FFF2-40B4-BE49-F238E27FC236}">
                      <a16:creationId xmlns:a16="http://schemas.microsoft.com/office/drawing/2014/main" id="{BF5468E5-A9FE-4D7E-8955-A8DEACE3B3F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973090" y="956793"/>
                  <a:ext cx="522900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baseline="30000" dirty="0">
                      <a:latin typeface="Calibri" pitchFamily="34" charset="0"/>
                    </a:rPr>
                    <a:t>3</a:t>
                  </a:r>
                  <a:r>
                    <a:rPr lang="en-US" altLang="ja-JP" dirty="0">
                      <a:latin typeface="Calibri" pitchFamily="34" charset="0"/>
                    </a:rPr>
                    <a:t>He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46" name="テキスト ボックス 34">
                  <a:extLst>
                    <a:ext uri="{FF2B5EF4-FFF2-40B4-BE49-F238E27FC236}">
                      <a16:creationId xmlns:a16="http://schemas.microsoft.com/office/drawing/2014/main" id="{6470F9AE-6BAA-4541-A952-013C4E5D0186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805306" y="1645306"/>
                  <a:ext cx="918778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1 GeV/c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47" name="円/楕円 44">
                  <a:extLst>
                    <a:ext uri="{FF2B5EF4-FFF2-40B4-BE49-F238E27FC236}">
                      <a16:creationId xmlns:a16="http://schemas.microsoft.com/office/drawing/2014/main" id="{A8B4C838-D712-4CD5-8039-20E5318E482A}"/>
                    </a:ext>
                  </a:extLst>
                </p:cNvPr>
                <p:cNvSpPr/>
                <p:nvPr/>
              </p:nvSpPr>
              <p:spPr>
                <a:xfrm>
                  <a:off x="3245575" y="1582744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2" name="グループ化 21">
                <a:extLst>
                  <a:ext uri="{FF2B5EF4-FFF2-40B4-BE49-F238E27FC236}">
                    <a16:creationId xmlns:a16="http://schemas.microsoft.com/office/drawing/2014/main" id="{60D78E90-C142-4028-9A83-C1AC335876EF}"/>
                  </a:ext>
                </a:extLst>
              </p:cNvPr>
              <p:cNvGrpSpPr/>
              <p:nvPr/>
            </p:nvGrpSpPr>
            <p:grpSpPr>
              <a:xfrm>
                <a:off x="7062929" y="4450664"/>
                <a:ext cx="1893192" cy="1606628"/>
                <a:chOff x="834591" y="3074675"/>
                <a:chExt cx="1893192" cy="1606628"/>
              </a:xfrm>
            </p:grpSpPr>
            <p:sp>
              <p:nvSpPr>
                <p:cNvPr id="31" name="円/楕円 28">
                  <a:extLst>
                    <a:ext uri="{FF2B5EF4-FFF2-40B4-BE49-F238E27FC236}">
                      <a16:creationId xmlns:a16="http://schemas.microsoft.com/office/drawing/2014/main" id="{088F9733-68B4-4CC2-8FA3-C877C9269D07}"/>
                    </a:ext>
                  </a:extLst>
                </p:cNvPr>
                <p:cNvSpPr/>
                <p:nvPr/>
              </p:nvSpPr>
              <p:spPr>
                <a:xfrm>
                  <a:off x="1826889" y="3775047"/>
                  <a:ext cx="357188" cy="357187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32" name="直線矢印コネクタ 31">
                  <a:extLst>
                    <a:ext uri="{FF2B5EF4-FFF2-40B4-BE49-F238E27FC236}">
                      <a16:creationId xmlns:a16="http://schemas.microsoft.com/office/drawing/2014/main" id="{34D65839-D196-4655-A6CB-EF31655E4FBD}"/>
                    </a:ext>
                  </a:extLst>
                </p:cNvPr>
                <p:cNvCxnSpPr/>
                <p:nvPr/>
              </p:nvCxnSpPr>
              <p:spPr>
                <a:xfrm>
                  <a:off x="2193122" y="3952847"/>
                  <a:ext cx="534661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テキスト ボックス 35">
                  <a:extLst>
                    <a:ext uri="{FF2B5EF4-FFF2-40B4-BE49-F238E27FC236}">
                      <a16:creationId xmlns:a16="http://schemas.microsoft.com/office/drawing/2014/main" id="{DBA536B9-289E-4632-B87F-B5DA5A32346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157089" y="3548034"/>
                  <a:ext cx="306388" cy="3698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n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34" name="円/楕円 31">
                  <a:extLst>
                    <a:ext uri="{FF2B5EF4-FFF2-40B4-BE49-F238E27FC236}">
                      <a16:creationId xmlns:a16="http://schemas.microsoft.com/office/drawing/2014/main" id="{D37C8AD8-771E-41DF-82D6-F0A417711C2D}"/>
                    </a:ext>
                  </a:extLst>
                </p:cNvPr>
                <p:cNvSpPr/>
                <p:nvPr/>
              </p:nvSpPr>
              <p:spPr>
                <a:xfrm>
                  <a:off x="1278051" y="3493171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5" name="テキスト ボックス 96">
                  <a:extLst>
                    <a:ext uri="{FF2B5EF4-FFF2-40B4-BE49-F238E27FC236}">
                      <a16:creationId xmlns:a16="http://schemas.microsoft.com/office/drawing/2014/main" id="{44D4B106-9B8F-4FE7-84BB-EF5A71D7795E}"/>
                    </a:ext>
                  </a:extLst>
                </p:cNvPr>
                <p:cNvSpPr txBox="1"/>
                <p:nvPr/>
              </p:nvSpPr>
              <p:spPr>
                <a:xfrm>
                  <a:off x="1227020" y="4311971"/>
                  <a:ext cx="343364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b="1" i="1" dirty="0">
                      <a:latin typeface="Symbol" panose="05050102010706020507" pitchFamily="18" charset="2"/>
                    </a:rPr>
                    <a:t>L</a:t>
                  </a:r>
                  <a:endParaRPr lang="ja-JP" altLang="en-US" b="1" i="1" baseline="-25000" dirty="0"/>
                </a:p>
              </p:txBody>
            </p:sp>
            <p:cxnSp>
              <p:nvCxnSpPr>
                <p:cNvPr id="36" name="直線矢印コネクタ 35">
                  <a:extLst>
                    <a:ext uri="{FF2B5EF4-FFF2-40B4-BE49-F238E27FC236}">
                      <a16:creationId xmlns:a16="http://schemas.microsoft.com/office/drawing/2014/main" id="{B073E3E7-55A0-41B9-B4A4-25FE987257D6}"/>
                    </a:ext>
                  </a:extLst>
                </p:cNvPr>
                <p:cNvCxnSpPr/>
                <p:nvPr/>
              </p:nvCxnSpPr>
              <p:spPr>
                <a:xfrm flipH="1" flipV="1">
                  <a:off x="941562" y="3431853"/>
                  <a:ext cx="324036" cy="17323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" name="円/楕円 34">
                  <a:extLst>
                    <a:ext uri="{FF2B5EF4-FFF2-40B4-BE49-F238E27FC236}">
                      <a16:creationId xmlns:a16="http://schemas.microsoft.com/office/drawing/2014/main" id="{63C0CC72-2A79-4D71-AF34-25544A4565DF}"/>
                    </a:ext>
                  </a:extLst>
                </p:cNvPr>
                <p:cNvSpPr/>
                <p:nvPr/>
              </p:nvSpPr>
              <p:spPr>
                <a:xfrm>
                  <a:off x="1271109" y="4000080"/>
                  <a:ext cx="357188" cy="35718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テキスト ボックス 37">
                  <a:extLst>
                    <a:ext uri="{FF2B5EF4-FFF2-40B4-BE49-F238E27FC236}">
                      <a16:creationId xmlns:a16="http://schemas.microsoft.com/office/drawing/2014/main" id="{22574E18-8E2E-4FF7-AF43-3D92F1FC10E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160245" y="3074675"/>
                  <a:ext cx="306494" cy="3693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p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cxnSp>
              <p:nvCxnSpPr>
                <p:cNvPr id="39" name="直線矢印コネクタ 38">
                  <a:extLst>
                    <a:ext uri="{FF2B5EF4-FFF2-40B4-BE49-F238E27FC236}">
                      <a16:creationId xmlns:a16="http://schemas.microsoft.com/office/drawing/2014/main" id="{37D25E8B-2F27-424D-B3E6-4FCFB8443DD1}"/>
                    </a:ext>
                  </a:extLst>
                </p:cNvPr>
                <p:cNvCxnSpPr/>
                <p:nvPr/>
              </p:nvCxnSpPr>
              <p:spPr>
                <a:xfrm flipH="1">
                  <a:off x="834591" y="4247254"/>
                  <a:ext cx="452703" cy="225862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" name="グループ化 22">
                <a:extLst>
                  <a:ext uri="{FF2B5EF4-FFF2-40B4-BE49-F238E27FC236}">
                    <a16:creationId xmlns:a16="http://schemas.microsoft.com/office/drawing/2014/main" id="{BF4E08D0-0AF7-4FF3-9EC5-D96C3A106C0C}"/>
                  </a:ext>
                </a:extLst>
              </p:cNvPr>
              <p:cNvGrpSpPr/>
              <p:nvPr/>
            </p:nvGrpSpPr>
            <p:grpSpPr>
              <a:xfrm>
                <a:off x="6959923" y="3080419"/>
                <a:ext cx="2148581" cy="873586"/>
                <a:chOff x="5087715" y="992187"/>
                <a:chExt cx="2148581" cy="873586"/>
              </a:xfrm>
            </p:grpSpPr>
            <p:sp>
              <p:nvSpPr>
                <p:cNvPr id="26" name="円/楕円 23">
                  <a:extLst>
                    <a:ext uri="{FF2B5EF4-FFF2-40B4-BE49-F238E27FC236}">
                      <a16:creationId xmlns:a16="http://schemas.microsoft.com/office/drawing/2014/main" id="{5AAD6460-B53B-448A-BA45-51728173CBD6}"/>
                    </a:ext>
                  </a:extLst>
                </p:cNvPr>
                <p:cNvSpPr/>
                <p:nvPr/>
              </p:nvSpPr>
              <p:spPr>
                <a:xfrm>
                  <a:off x="6303044" y="1434787"/>
                  <a:ext cx="357188" cy="357187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7" name="直線矢印コネクタ 26">
                  <a:extLst>
                    <a:ext uri="{FF2B5EF4-FFF2-40B4-BE49-F238E27FC236}">
                      <a16:creationId xmlns:a16="http://schemas.microsoft.com/office/drawing/2014/main" id="{76CC805E-B435-487D-8182-2F4F5AC981BF}"/>
                    </a:ext>
                  </a:extLst>
                </p:cNvPr>
                <p:cNvCxnSpPr/>
                <p:nvPr/>
              </p:nvCxnSpPr>
              <p:spPr>
                <a:xfrm>
                  <a:off x="6696236" y="1612587"/>
                  <a:ext cx="540060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" name="テキスト ボックス 35">
                  <a:extLst>
                    <a:ext uri="{FF2B5EF4-FFF2-40B4-BE49-F238E27FC236}">
                      <a16:creationId xmlns:a16="http://schemas.microsoft.com/office/drawing/2014/main" id="{9C4DA974-9E1D-4FAE-869F-7D25EA3B8C9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569868" y="1207774"/>
                  <a:ext cx="306388" cy="3698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n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29" name="テキスト ボックス 96">
                  <a:extLst>
                    <a:ext uri="{FF2B5EF4-FFF2-40B4-BE49-F238E27FC236}">
                      <a16:creationId xmlns:a16="http://schemas.microsoft.com/office/drawing/2014/main" id="{8A4D2EE8-042A-47A9-A188-3C61B1B31856}"/>
                    </a:ext>
                  </a:extLst>
                </p:cNvPr>
                <p:cNvSpPr txBox="1"/>
                <p:nvPr/>
              </p:nvSpPr>
              <p:spPr>
                <a:xfrm>
                  <a:off x="5087715" y="992187"/>
                  <a:ext cx="600534" cy="45998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/>
                    <a:t>“x”</a:t>
                  </a:r>
                  <a:endParaRPr lang="ja-JP" altLang="en-US" dirty="0"/>
                </a:p>
              </p:txBody>
            </p:sp>
            <p:sp>
              <p:nvSpPr>
                <p:cNvPr id="30" name="円/楕円 27">
                  <a:extLst>
                    <a:ext uri="{FF2B5EF4-FFF2-40B4-BE49-F238E27FC236}">
                      <a16:creationId xmlns:a16="http://schemas.microsoft.com/office/drawing/2014/main" id="{F147DEFB-F71B-4D83-9DA7-7A36C797DE5B}"/>
                    </a:ext>
                  </a:extLst>
                </p:cNvPr>
                <p:cNvSpPr/>
                <p:nvPr/>
              </p:nvSpPr>
              <p:spPr>
                <a:xfrm>
                  <a:off x="5364330" y="1362490"/>
                  <a:ext cx="503284" cy="503283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ffectLst>
                  <a:glow rad="101600">
                    <a:srgbClr val="00B050">
                      <a:alpha val="86000"/>
                    </a:srgbClr>
                  </a:glow>
                  <a:softEdge rad="889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4" name="下矢印 21">
                <a:extLst>
                  <a:ext uri="{FF2B5EF4-FFF2-40B4-BE49-F238E27FC236}">
                    <a16:creationId xmlns:a16="http://schemas.microsoft.com/office/drawing/2014/main" id="{5A1CE307-5EC9-4E34-A469-9F6544B36BB3}"/>
                  </a:ext>
                </a:extLst>
              </p:cNvPr>
              <p:cNvSpPr/>
              <p:nvPr/>
            </p:nvSpPr>
            <p:spPr>
              <a:xfrm>
                <a:off x="7676604" y="2831784"/>
                <a:ext cx="645826" cy="489204"/>
              </a:xfrm>
              <a:prstGeom prst="downArrow">
                <a:avLst/>
              </a:prstGeom>
              <a:noFill/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5" name="下矢印 22">
                <a:extLst>
                  <a:ext uri="{FF2B5EF4-FFF2-40B4-BE49-F238E27FC236}">
                    <a16:creationId xmlns:a16="http://schemas.microsoft.com/office/drawing/2014/main" id="{AF85FF70-D322-43D1-AECF-4BFA2E29BC48}"/>
                  </a:ext>
                </a:extLst>
              </p:cNvPr>
              <p:cNvSpPr/>
              <p:nvPr/>
            </p:nvSpPr>
            <p:spPr>
              <a:xfrm>
                <a:off x="7676604" y="4199936"/>
                <a:ext cx="645826" cy="489204"/>
              </a:xfrm>
              <a:prstGeom prst="downArrow">
                <a:avLst/>
              </a:prstGeom>
              <a:noFill/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cxnSp>
          <p:nvCxnSpPr>
            <p:cNvPr id="20" name="直線矢印コネクタ 19">
              <a:extLst>
                <a:ext uri="{FF2B5EF4-FFF2-40B4-BE49-F238E27FC236}">
                  <a16:creationId xmlns:a16="http://schemas.microsoft.com/office/drawing/2014/main" id="{505BC087-933C-45D7-BE84-970B8C1A4DBF}"/>
                </a:ext>
              </a:extLst>
            </p:cNvPr>
            <p:cNvCxnSpPr/>
            <p:nvPr/>
          </p:nvCxnSpPr>
          <p:spPr>
            <a:xfrm flipH="1">
              <a:off x="4265262" y="3604325"/>
              <a:ext cx="18858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9048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6EEE2E2B-E68C-467D-9C18-19D817010F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" y="1939646"/>
            <a:ext cx="5122407" cy="430427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Exclusive </a:t>
            </a:r>
            <a:r>
              <a:rPr kumimoji="1" lang="en-US" altLang="ja-JP" b="1" baseline="30000" dirty="0"/>
              <a:t>3</a:t>
            </a:r>
            <a:r>
              <a:rPr kumimoji="1" lang="en-US" altLang="ja-JP" b="1" dirty="0"/>
              <a:t>He(K</a:t>
            </a:r>
            <a:r>
              <a:rPr kumimoji="1" lang="en-US" altLang="ja-JP" b="1" baseline="30000" dirty="0"/>
              <a:t>-</a:t>
            </a:r>
            <a:r>
              <a:rPr kumimoji="1" lang="en-US" altLang="ja-JP" b="1" dirty="0"/>
              <a:t>,</a:t>
            </a:r>
            <a:r>
              <a:rPr kumimoji="1" lang="en-US" altLang="ja-JP" b="1" dirty="0" err="1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/>
              <a:t>p</a:t>
            </a:r>
            <a:r>
              <a:rPr kumimoji="1" lang="en-US" altLang="ja-JP" b="1" dirty="0"/>
              <a:t>)n</a:t>
            </a:r>
            <a:endParaRPr kumimoji="1" lang="ja-JP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F6C944B5-0C05-48FD-A811-884E143C7A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010320" y="1412261"/>
                <a:ext cx="4145922" cy="5442563"/>
              </a:xfrm>
            </p:spPr>
            <p:txBody>
              <a:bodyPr>
                <a:normAutofit/>
              </a:bodyPr>
              <a:lstStyle/>
              <a:p>
                <a:r>
                  <a:rPr lang="en-US" altLang="ja-JP" b="1" dirty="0"/>
                  <a:t>QF followed by 2NA</a:t>
                </a:r>
                <a:r>
                  <a:rPr lang="en-US" altLang="ja-JP" dirty="0"/>
                  <a:t> </a:t>
                </a:r>
                <a:endParaRPr lang="en-US" altLang="ja-JP" sz="2800" dirty="0"/>
              </a:p>
              <a:p>
                <a:pPr lvl="1">
                  <a:buFont typeface="Wingdings" panose="05000000000000000000" pitchFamily="2" charset="2"/>
                  <a:buChar char="ü"/>
                </a:pPr>
                <a:r>
                  <a:rPr lang="en-US" altLang="ja-JP" dirty="0"/>
                  <a:t>via “on-shell K</a:t>
                </a:r>
                <a:r>
                  <a:rPr lang="en-US" altLang="ja-JP" baseline="30000" dirty="0"/>
                  <a:t>-</a:t>
                </a:r>
                <a:r>
                  <a:rPr lang="en-US" altLang="ja-JP" dirty="0"/>
                  <a:t>”</a:t>
                </a:r>
              </a:p>
              <a:p>
                <a:pPr lvl="1">
                  <a:buFont typeface="Wingdings" panose="05000000000000000000" pitchFamily="2" charset="2"/>
                  <a:buChar char="ü"/>
                </a:pPr>
                <a14:m>
                  <m:oMath xmlns:m="http://schemas.openxmlformats.org/officeDocument/2006/math">
                    <m:r>
                      <a:rPr lang="en-US" altLang="ja-JP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kumimoji="1" lang="en-US" altLang="ja-JP" dirty="0"/>
                  <a:t>-</a:t>
                </a:r>
                <a:r>
                  <a:rPr kumimoji="1" lang="en-US" altLang="ja-JP" u="sng" dirty="0"/>
                  <a:t>dependent</a:t>
                </a:r>
              </a:p>
              <a:p>
                <a:pPr lvl="1">
                  <a:buFont typeface="Wingdings" panose="05000000000000000000" pitchFamily="2" charset="2"/>
                  <a:buChar char="ü"/>
                </a:pPr>
                <a:endParaRPr kumimoji="1" lang="en-US" altLang="ja-JP" u="sng" dirty="0"/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F6C944B5-0C05-48FD-A811-884E143C7A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010320" y="1412261"/>
                <a:ext cx="4145922" cy="5442563"/>
              </a:xfrm>
              <a:blipFill>
                <a:blip r:embed="rId3"/>
                <a:stretch>
                  <a:fillRect l="-3382" t="-145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図 3">
            <a:extLst>
              <a:ext uri="{FF2B5EF4-FFF2-40B4-BE49-F238E27FC236}">
                <a16:creationId xmlns:a16="http://schemas.microsoft.com/office/drawing/2014/main" id="{22B476B0-5327-4AC3-9A8F-F61C67EAE2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5" y="1939646"/>
            <a:ext cx="5122939" cy="4304270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C86A0FCE-3E25-4BC9-A574-FBDE15C3A920}"/>
              </a:ext>
            </a:extLst>
          </p:cNvPr>
          <p:cNvSpPr/>
          <p:nvPr/>
        </p:nvSpPr>
        <p:spPr>
          <a:xfrm>
            <a:off x="1906083" y="4028661"/>
            <a:ext cx="457200" cy="841289"/>
          </a:xfrm>
          <a:prstGeom prst="roundRect">
            <a:avLst/>
          </a:prstGeom>
          <a:noFill/>
          <a:ln w="635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F53FCA-2F33-4762-A595-839E06CB3D7E}"/>
              </a:ext>
            </a:extLst>
          </p:cNvPr>
          <p:cNvSpPr txBox="1"/>
          <p:nvPr/>
        </p:nvSpPr>
        <p:spPr>
          <a:xfrm>
            <a:off x="873083" y="4869950"/>
            <a:ext cx="12223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i="1" dirty="0"/>
              <a:t>acceptance &amp; </a:t>
            </a:r>
          </a:p>
          <a:p>
            <a:pPr algn="ctr"/>
            <a:r>
              <a:rPr lang="en-US" altLang="ja-JP" sz="1400" b="1" i="1" dirty="0"/>
              <a:t>efficiency</a:t>
            </a:r>
          </a:p>
          <a:p>
            <a:pPr algn="ctr"/>
            <a:r>
              <a:rPr lang="en-US" altLang="ja-JP" sz="1400" b="1" i="1" dirty="0"/>
              <a:t>corrected</a:t>
            </a:r>
            <a:endParaRPr kumimoji="1" lang="ja-JP" altLang="en-US" sz="1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E6EE28F8-42CE-46BF-ACF1-798CFAC780B3}"/>
                  </a:ext>
                </a:extLst>
              </p:cNvPr>
              <p:cNvSpPr txBox="1"/>
              <p:nvPr/>
            </p:nvSpPr>
            <p:spPr>
              <a:xfrm>
                <a:off x="534971" y="6218107"/>
                <a:ext cx="323639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ja-JP" b="1" i="1" smtClean="0">
                        <a:latin typeface="Cambria Math" panose="02040503050406030204" pitchFamily="18" charset="0"/>
                      </a:rPr>
                      <m:t>𝒒</m:t>
                    </m:r>
                    <m:r>
                      <a:rPr lang="en-US" altLang="ja-JP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ja-JP" i="1" dirty="0"/>
                  <a:t>:  momentum transfer of (K-,n)</a:t>
                </a:r>
              </a:p>
              <a:p>
                <a14:m>
                  <m:oMath xmlns:m="http://schemas.openxmlformats.org/officeDocument/2006/math">
                    <m:r>
                      <a:rPr lang="en-US" altLang="ja-JP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ja-JP" i="1" dirty="0"/>
                  <a:t>: invariant mass of </a:t>
                </a:r>
                <a:r>
                  <a:rPr lang="en-US" altLang="ja-JP" i="1" dirty="0" err="1">
                    <a:latin typeface="Symbol" panose="05050102010706020507" pitchFamily="18" charset="2"/>
                  </a:rPr>
                  <a:t>L</a:t>
                </a:r>
                <a:r>
                  <a:rPr lang="en-US" altLang="ja-JP" i="1" dirty="0" err="1"/>
                  <a:t>p</a:t>
                </a:r>
                <a:endParaRPr kumimoji="1" lang="ja-JP" altLang="en-US" i="1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E6EE28F8-42CE-46BF-ACF1-798CFAC780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71" y="6218107"/>
                <a:ext cx="3236399" cy="646331"/>
              </a:xfrm>
              <a:prstGeom prst="rect">
                <a:avLst/>
              </a:prstGeom>
              <a:blipFill>
                <a:blip r:embed="rId5"/>
                <a:stretch>
                  <a:fillRect t="-4717" r="-753" b="-1415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AC630D2-2227-4802-98C7-CC1CFDE1EE9B}"/>
              </a:ext>
            </a:extLst>
          </p:cNvPr>
          <p:cNvSpPr txBox="1"/>
          <p:nvPr/>
        </p:nvSpPr>
        <p:spPr>
          <a:xfrm>
            <a:off x="725499" y="1253109"/>
            <a:ext cx="42712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b="1" dirty="0" err="1">
                <a:solidFill>
                  <a:srgbClr val="0070C0"/>
                </a:solidFill>
              </a:rPr>
              <a:t>T.Yamaga</a:t>
            </a:r>
            <a:r>
              <a:rPr lang="en-US" altLang="ja-JP" sz="2000" b="1" dirty="0">
                <a:solidFill>
                  <a:srgbClr val="0070C0"/>
                </a:solidFill>
              </a:rPr>
              <a:t> et. al., PRC102(2020)044002.</a:t>
            </a:r>
          </a:p>
        </p:txBody>
      </p:sp>
      <p:sp>
        <p:nvSpPr>
          <p:cNvPr id="14" name="矢印: 右 13">
            <a:extLst>
              <a:ext uri="{FF2B5EF4-FFF2-40B4-BE49-F238E27FC236}">
                <a16:creationId xmlns:a16="http://schemas.microsoft.com/office/drawing/2014/main" id="{4A69DE05-AE53-40E6-B991-3544E02B34CB}"/>
              </a:ext>
            </a:extLst>
          </p:cNvPr>
          <p:cNvSpPr/>
          <p:nvPr/>
        </p:nvSpPr>
        <p:spPr>
          <a:xfrm>
            <a:off x="2419629" y="2592701"/>
            <a:ext cx="1302365" cy="484632"/>
          </a:xfrm>
          <a:prstGeom prst="rightArrow">
            <a:avLst/>
          </a:prstGeom>
          <a:solidFill>
            <a:srgbClr val="C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Un-bound</a:t>
            </a:r>
            <a:endParaRPr kumimoji="1" lang="ja-JP" alt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矢印: 右 14">
            <a:extLst>
              <a:ext uri="{FF2B5EF4-FFF2-40B4-BE49-F238E27FC236}">
                <a16:creationId xmlns:a16="http://schemas.microsoft.com/office/drawing/2014/main" id="{5AEDE6F8-C332-4699-8C00-68AADC5500CD}"/>
              </a:ext>
            </a:extLst>
          </p:cNvPr>
          <p:cNvSpPr/>
          <p:nvPr/>
        </p:nvSpPr>
        <p:spPr>
          <a:xfrm flipH="1">
            <a:off x="1182510" y="2592701"/>
            <a:ext cx="1075058" cy="484632"/>
          </a:xfrm>
          <a:prstGeom prst="rightArrow">
            <a:avLst/>
          </a:prstGeom>
          <a:solidFill>
            <a:srgbClr val="FFFF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</a:t>
            </a:r>
            <a:endParaRPr kumimoji="1" lang="ja-JP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12FBCFE-C1C9-46AC-86D4-4D4F036B4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9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FF9C2B1D-5713-459A-8379-94EA382EE176}"/>
                  </a:ext>
                </a:extLst>
              </p:cNvPr>
              <p:cNvSpPr txBox="1"/>
              <p:nvPr/>
            </p:nvSpPr>
            <p:spPr>
              <a:xfrm>
                <a:off x="3448628" y="1624260"/>
                <a:ext cx="163025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1" lang="ja-JP" altLang="en-US" sz="1600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/(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𝑑𝑀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𝑑𝑞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1" lang="en-US" altLang="ja-JP" sz="16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𝑛𝑏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/(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𝑀𝑒𝑉</m:t>
                      </m:r>
                      <m:r>
                        <a:rPr lang="en-US" altLang="ja-JP" sz="1600" i="1" baseline="3000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altLang="ja-JP" sz="1600" i="1" baseline="3000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)]</m:t>
                      </m:r>
                    </m:oMath>
                  </m:oMathPara>
                </a14:m>
                <a:endParaRPr lang="ja-JP" altLang="en-US" sz="16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FF9C2B1D-5713-459A-8379-94EA382EE1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8628" y="1624260"/>
                <a:ext cx="1630254" cy="584775"/>
              </a:xfrm>
              <a:prstGeom prst="rect">
                <a:avLst/>
              </a:prstGeom>
              <a:blipFill>
                <a:blip r:embed="rId6"/>
                <a:stretch>
                  <a:fillRect b="-520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A1FD6680-50A7-435C-A661-69AF84893866}"/>
              </a:ext>
            </a:extLst>
          </p:cNvPr>
          <p:cNvGrpSpPr/>
          <p:nvPr/>
        </p:nvGrpSpPr>
        <p:grpSpPr>
          <a:xfrm>
            <a:off x="6106000" y="3212976"/>
            <a:ext cx="1850376" cy="3556886"/>
            <a:chOff x="6731948" y="1484784"/>
            <a:chExt cx="2304548" cy="4429918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1EC0783A-44F6-4F32-94EE-AFBD8757A4E2}"/>
                </a:ext>
              </a:extLst>
            </p:cNvPr>
            <p:cNvSpPr/>
            <p:nvPr/>
          </p:nvSpPr>
          <p:spPr>
            <a:xfrm>
              <a:off x="6731948" y="1484784"/>
              <a:ext cx="2304548" cy="4429918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E3195815-2571-4CFE-AA7E-B0E3F441BB0D}"/>
                </a:ext>
              </a:extLst>
            </p:cNvPr>
            <p:cNvGrpSpPr/>
            <p:nvPr/>
          </p:nvGrpSpPr>
          <p:grpSpPr>
            <a:xfrm>
              <a:off x="6731948" y="1487620"/>
              <a:ext cx="2265506" cy="4427082"/>
              <a:chOff x="6842998" y="1630210"/>
              <a:chExt cx="2265506" cy="4427082"/>
            </a:xfrm>
          </p:grpSpPr>
          <p:grpSp>
            <p:nvGrpSpPr>
              <p:cNvPr id="23" name="グループ化 22">
                <a:extLst>
                  <a:ext uri="{FF2B5EF4-FFF2-40B4-BE49-F238E27FC236}">
                    <a16:creationId xmlns:a16="http://schemas.microsoft.com/office/drawing/2014/main" id="{1AF395F7-8E49-438A-9630-3DBF93B8EC5F}"/>
                  </a:ext>
                </a:extLst>
              </p:cNvPr>
              <p:cNvGrpSpPr/>
              <p:nvPr/>
            </p:nvGrpSpPr>
            <p:grpSpPr>
              <a:xfrm>
                <a:off x="6842998" y="1630210"/>
                <a:ext cx="2109105" cy="1042706"/>
                <a:chOff x="1493658" y="971932"/>
                <a:chExt cx="2109105" cy="1042706"/>
              </a:xfrm>
            </p:grpSpPr>
            <p:sp>
              <p:nvSpPr>
                <p:cNvPr id="46" name="円/楕円 76">
                  <a:extLst>
                    <a:ext uri="{FF2B5EF4-FFF2-40B4-BE49-F238E27FC236}">
                      <a16:creationId xmlns:a16="http://schemas.microsoft.com/office/drawing/2014/main" id="{50FDDF1D-6753-4BEF-8105-6ADC9787248C}"/>
                    </a:ext>
                  </a:extLst>
                </p:cNvPr>
                <p:cNvSpPr/>
                <p:nvPr/>
              </p:nvSpPr>
              <p:spPr>
                <a:xfrm>
                  <a:off x="3208158" y="1355288"/>
                  <a:ext cx="357187" cy="357187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7" name="円/楕円 77">
                  <a:extLst>
                    <a:ext uri="{FF2B5EF4-FFF2-40B4-BE49-F238E27FC236}">
                      <a16:creationId xmlns:a16="http://schemas.microsoft.com/office/drawing/2014/main" id="{2E33BE0C-8D7A-48DD-9F66-EAE656C23EE4}"/>
                    </a:ext>
                  </a:extLst>
                </p:cNvPr>
                <p:cNvSpPr/>
                <p:nvPr/>
              </p:nvSpPr>
              <p:spPr>
                <a:xfrm>
                  <a:off x="2993845" y="1498163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" name="円/楕円 78">
                  <a:extLst>
                    <a:ext uri="{FF2B5EF4-FFF2-40B4-BE49-F238E27FC236}">
                      <a16:creationId xmlns:a16="http://schemas.microsoft.com/office/drawing/2014/main" id="{04E9440E-159A-4108-A728-E2E55D59BAC0}"/>
                    </a:ext>
                  </a:extLst>
                </p:cNvPr>
                <p:cNvSpPr/>
                <p:nvPr/>
              </p:nvSpPr>
              <p:spPr>
                <a:xfrm>
                  <a:off x="1707970" y="1426725"/>
                  <a:ext cx="214313" cy="214313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49" name="直線矢印コネクタ 48">
                  <a:extLst>
                    <a:ext uri="{FF2B5EF4-FFF2-40B4-BE49-F238E27FC236}">
                      <a16:creationId xmlns:a16="http://schemas.microsoft.com/office/drawing/2014/main" id="{DBCC3EF3-D27C-4790-B3EB-2A004F49AFA5}"/>
                    </a:ext>
                  </a:extLst>
                </p:cNvPr>
                <p:cNvCxnSpPr/>
                <p:nvPr/>
              </p:nvCxnSpPr>
              <p:spPr>
                <a:xfrm>
                  <a:off x="1922283" y="1534675"/>
                  <a:ext cx="500062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0" name="テキスト ボックス 34">
                  <a:extLst>
                    <a:ext uri="{FF2B5EF4-FFF2-40B4-BE49-F238E27FC236}">
                      <a16:creationId xmlns:a16="http://schemas.microsoft.com/office/drawing/2014/main" id="{92BEA185-15E3-4EA1-A17C-043B4AF2140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493658" y="1069538"/>
                  <a:ext cx="375424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K-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51" name="テキスト ボックス 34">
                  <a:extLst>
                    <a:ext uri="{FF2B5EF4-FFF2-40B4-BE49-F238E27FC236}">
                      <a16:creationId xmlns:a16="http://schemas.microsoft.com/office/drawing/2014/main" id="{5C8FDB8C-C1F6-48BF-95F5-1C347AC464C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973090" y="971932"/>
                  <a:ext cx="522900" cy="3693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baseline="30000" dirty="0">
                      <a:latin typeface="Calibri" pitchFamily="34" charset="0"/>
                    </a:rPr>
                    <a:t>3</a:t>
                  </a:r>
                  <a:r>
                    <a:rPr lang="en-US" altLang="ja-JP" dirty="0">
                      <a:latin typeface="Calibri" pitchFamily="34" charset="0"/>
                    </a:rPr>
                    <a:t>He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52" name="テキスト ボックス 34">
                  <a:extLst>
                    <a:ext uri="{FF2B5EF4-FFF2-40B4-BE49-F238E27FC236}">
                      <a16:creationId xmlns:a16="http://schemas.microsoft.com/office/drawing/2014/main" id="{A030529E-DCB8-4539-82EB-CED55C4A447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805306" y="1645306"/>
                  <a:ext cx="918778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1 GeV/c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53" name="円/楕円 83">
                  <a:extLst>
                    <a:ext uri="{FF2B5EF4-FFF2-40B4-BE49-F238E27FC236}">
                      <a16:creationId xmlns:a16="http://schemas.microsoft.com/office/drawing/2014/main" id="{61DCAD01-5FBC-41BB-A47F-21E5D5BE7E29}"/>
                    </a:ext>
                  </a:extLst>
                </p:cNvPr>
                <p:cNvSpPr/>
                <p:nvPr/>
              </p:nvSpPr>
              <p:spPr>
                <a:xfrm>
                  <a:off x="3245575" y="1582744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4" name="グループ化 23">
                <a:extLst>
                  <a:ext uri="{FF2B5EF4-FFF2-40B4-BE49-F238E27FC236}">
                    <a16:creationId xmlns:a16="http://schemas.microsoft.com/office/drawing/2014/main" id="{CA3FEB49-55D1-4E7F-AD30-5ABBCC75C077}"/>
                  </a:ext>
                </a:extLst>
              </p:cNvPr>
              <p:cNvGrpSpPr/>
              <p:nvPr/>
            </p:nvGrpSpPr>
            <p:grpSpPr>
              <a:xfrm>
                <a:off x="7062929" y="4465803"/>
                <a:ext cx="1893192" cy="1591489"/>
                <a:chOff x="834591" y="3089814"/>
                <a:chExt cx="1893192" cy="1591489"/>
              </a:xfrm>
            </p:grpSpPr>
            <p:sp>
              <p:nvSpPr>
                <p:cNvPr id="37" name="円/楕円 67">
                  <a:extLst>
                    <a:ext uri="{FF2B5EF4-FFF2-40B4-BE49-F238E27FC236}">
                      <a16:creationId xmlns:a16="http://schemas.microsoft.com/office/drawing/2014/main" id="{3B413C01-C939-4F40-8FBE-23D480F38ECE}"/>
                    </a:ext>
                  </a:extLst>
                </p:cNvPr>
                <p:cNvSpPr/>
                <p:nvPr/>
              </p:nvSpPr>
              <p:spPr>
                <a:xfrm>
                  <a:off x="1826889" y="3775047"/>
                  <a:ext cx="357188" cy="357187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38" name="直線矢印コネクタ 37">
                  <a:extLst>
                    <a:ext uri="{FF2B5EF4-FFF2-40B4-BE49-F238E27FC236}">
                      <a16:creationId xmlns:a16="http://schemas.microsoft.com/office/drawing/2014/main" id="{40E04AE1-7945-416F-82EA-7514831ACCF2}"/>
                    </a:ext>
                  </a:extLst>
                </p:cNvPr>
                <p:cNvCxnSpPr/>
                <p:nvPr/>
              </p:nvCxnSpPr>
              <p:spPr>
                <a:xfrm>
                  <a:off x="2193122" y="3952847"/>
                  <a:ext cx="534661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テキスト ボックス 35">
                  <a:extLst>
                    <a:ext uri="{FF2B5EF4-FFF2-40B4-BE49-F238E27FC236}">
                      <a16:creationId xmlns:a16="http://schemas.microsoft.com/office/drawing/2014/main" id="{D4165BEF-EB3C-4FD6-8D73-5AE15C33604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157089" y="3548034"/>
                  <a:ext cx="306388" cy="3698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n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40" name="円/楕円 70">
                  <a:extLst>
                    <a:ext uri="{FF2B5EF4-FFF2-40B4-BE49-F238E27FC236}">
                      <a16:creationId xmlns:a16="http://schemas.microsoft.com/office/drawing/2014/main" id="{AE75FDEB-DBBD-416E-BD2E-DDB62C982AE9}"/>
                    </a:ext>
                  </a:extLst>
                </p:cNvPr>
                <p:cNvSpPr/>
                <p:nvPr/>
              </p:nvSpPr>
              <p:spPr>
                <a:xfrm>
                  <a:off x="1278051" y="3493171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1" name="テキスト ボックス 96">
                  <a:extLst>
                    <a:ext uri="{FF2B5EF4-FFF2-40B4-BE49-F238E27FC236}">
                      <a16:creationId xmlns:a16="http://schemas.microsoft.com/office/drawing/2014/main" id="{5C381614-0B65-44E5-8780-15A04E4E4438}"/>
                    </a:ext>
                  </a:extLst>
                </p:cNvPr>
                <p:cNvSpPr txBox="1"/>
                <p:nvPr/>
              </p:nvSpPr>
              <p:spPr>
                <a:xfrm>
                  <a:off x="1227020" y="4311971"/>
                  <a:ext cx="343364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b="1" i="1" dirty="0">
                      <a:latin typeface="Symbol" panose="05050102010706020507" pitchFamily="18" charset="2"/>
                    </a:rPr>
                    <a:t>L</a:t>
                  </a:r>
                  <a:endParaRPr lang="ja-JP" altLang="en-US" b="1" i="1" baseline="-25000" dirty="0"/>
                </a:p>
              </p:txBody>
            </p:sp>
            <p:cxnSp>
              <p:nvCxnSpPr>
                <p:cNvPr id="42" name="直線矢印コネクタ 41">
                  <a:extLst>
                    <a:ext uri="{FF2B5EF4-FFF2-40B4-BE49-F238E27FC236}">
                      <a16:creationId xmlns:a16="http://schemas.microsoft.com/office/drawing/2014/main" id="{143019B9-FF8F-4298-BF14-B9174C3BE7E3}"/>
                    </a:ext>
                  </a:extLst>
                </p:cNvPr>
                <p:cNvCxnSpPr/>
                <p:nvPr/>
              </p:nvCxnSpPr>
              <p:spPr>
                <a:xfrm flipH="1" flipV="1">
                  <a:off x="941562" y="3431853"/>
                  <a:ext cx="324036" cy="17323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" name="円/楕円 73">
                  <a:extLst>
                    <a:ext uri="{FF2B5EF4-FFF2-40B4-BE49-F238E27FC236}">
                      <a16:creationId xmlns:a16="http://schemas.microsoft.com/office/drawing/2014/main" id="{029B750F-1D95-4075-9831-E3230BC761C3}"/>
                    </a:ext>
                  </a:extLst>
                </p:cNvPr>
                <p:cNvSpPr/>
                <p:nvPr/>
              </p:nvSpPr>
              <p:spPr>
                <a:xfrm>
                  <a:off x="1271109" y="4000080"/>
                  <a:ext cx="357188" cy="357187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テキスト ボックス 35">
                  <a:extLst>
                    <a:ext uri="{FF2B5EF4-FFF2-40B4-BE49-F238E27FC236}">
                      <a16:creationId xmlns:a16="http://schemas.microsoft.com/office/drawing/2014/main" id="{FD942129-928F-424E-A6B2-33A44B1F0E2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160245" y="3089814"/>
                  <a:ext cx="306494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p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cxnSp>
              <p:nvCxnSpPr>
                <p:cNvPr id="45" name="直線矢印コネクタ 44">
                  <a:extLst>
                    <a:ext uri="{FF2B5EF4-FFF2-40B4-BE49-F238E27FC236}">
                      <a16:creationId xmlns:a16="http://schemas.microsoft.com/office/drawing/2014/main" id="{12F3FDA5-404A-402D-9B1F-25CC55E34238}"/>
                    </a:ext>
                  </a:extLst>
                </p:cNvPr>
                <p:cNvCxnSpPr/>
                <p:nvPr/>
              </p:nvCxnSpPr>
              <p:spPr>
                <a:xfrm flipH="1">
                  <a:off x="834591" y="4247254"/>
                  <a:ext cx="452703" cy="225862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" name="グループ化 24">
                <a:extLst>
                  <a:ext uri="{FF2B5EF4-FFF2-40B4-BE49-F238E27FC236}">
                    <a16:creationId xmlns:a16="http://schemas.microsoft.com/office/drawing/2014/main" id="{0EB660EB-0AC6-495C-892A-490976258147}"/>
                  </a:ext>
                </a:extLst>
              </p:cNvPr>
              <p:cNvGrpSpPr/>
              <p:nvPr/>
            </p:nvGrpSpPr>
            <p:grpSpPr>
              <a:xfrm>
                <a:off x="6954917" y="2986046"/>
                <a:ext cx="2153587" cy="1208330"/>
                <a:chOff x="5082709" y="897814"/>
                <a:chExt cx="2153587" cy="1208330"/>
              </a:xfrm>
            </p:grpSpPr>
            <p:sp>
              <p:nvSpPr>
                <p:cNvPr id="28" name="円/楕円 58">
                  <a:extLst>
                    <a:ext uri="{FF2B5EF4-FFF2-40B4-BE49-F238E27FC236}">
                      <a16:creationId xmlns:a16="http://schemas.microsoft.com/office/drawing/2014/main" id="{917F1E15-64E0-4CF0-817D-AB6BB9A3E9A6}"/>
                    </a:ext>
                  </a:extLst>
                </p:cNvPr>
                <p:cNvSpPr/>
                <p:nvPr/>
              </p:nvSpPr>
              <p:spPr>
                <a:xfrm>
                  <a:off x="6303044" y="1434787"/>
                  <a:ext cx="357188" cy="357187"/>
                </a:xfrm>
                <a:prstGeom prst="ellips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29" name="直線矢印コネクタ 28">
                  <a:extLst>
                    <a:ext uri="{FF2B5EF4-FFF2-40B4-BE49-F238E27FC236}">
                      <a16:creationId xmlns:a16="http://schemas.microsoft.com/office/drawing/2014/main" id="{D7D35326-DBE5-4012-B790-1AB6A2CAF878}"/>
                    </a:ext>
                  </a:extLst>
                </p:cNvPr>
                <p:cNvCxnSpPr/>
                <p:nvPr/>
              </p:nvCxnSpPr>
              <p:spPr>
                <a:xfrm>
                  <a:off x="6696236" y="1612587"/>
                  <a:ext cx="540060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0" name="テキスト ボックス 35">
                  <a:extLst>
                    <a:ext uri="{FF2B5EF4-FFF2-40B4-BE49-F238E27FC236}">
                      <a16:creationId xmlns:a16="http://schemas.microsoft.com/office/drawing/2014/main" id="{730568CD-1FA3-4F16-9DC4-79157421CC3A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569868" y="1207774"/>
                  <a:ext cx="306388" cy="3698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n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sp>
              <p:nvSpPr>
                <p:cNvPr id="31" name="円/楕円 61">
                  <a:extLst>
                    <a:ext uri="{FF2B5EF4-FFF2-40B4-BE49-F238E27FC236}">
                      <a16:creationId xmlns:a16="http://schemas.microsoft.com/office/drawing/2014/main" id="{AAB6EB37-BD31-4410-9249-B32B5FA18C77}"/>
                    </a:ext>
                  </a:extLst>
                </p:cNvPr>
                <p:cNvSpPr/>
                <p:nvPr/>
              </p:nvSpPr>
              <p:spPr>
                <a:xfrm>
                  <a:off x="5376754" y="1602655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" name="テキスト ボックス 96">
                  <a:extLst>
                    <a:ext uri="{FF2B5EF4-FFF2-40B4-BE49-F238E27FC236}">
                      <a16:creationId xmlns:a16="http://schemas.microsoft.com/office/drawing/2014/main" id="{5146E51E-8547-4866-886B-11EC23CC58DA}"/>
                    </a:ext>
                  </a:extLst>
                </p:cNvPr>
                <p:cNvSpPr txBox="1"/>
                <p:nvPr/>
              </p:nvSpPr>
              <p:spPr>
                <a:xfrm>
                  <a:off x="5082709" y="897814"/>
                  <a:ext cx="306494" cy="36933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/>
                    <a:t>p</a:t>
                  </a:r>
                  <a:endParaRPr lang="ja-JP" altLang="en-US" baseline="-25000" dirty="0"/>
                </a:p>
              </p:txBody>
            </p:sp>
            <p:sp>
              <p:nvSpPr>
                <p:cNvPr id="33" name="円/楕円 63">
                  <a:extLst>
                    <a:ext uri="{FF2B5EF4-FFF2-40B4-BE49-F238E27FC236}">
                      <a16:creationId xmlns:a16="http://schemas.microsoft.com/office/drawing/2014/main" id="{2F35F148-4929-45FD-9A18-6B51ABFEC325}"/>
                    </a:ext>
                  </a:extLst>
                </p:cNvPr>
                <p:cNvSpPr/>
                <p:nvPr/>
              </p:nvSpPr>
              <p:spPr>
                <a:xfrm>
                  <a:off x="5229577" y="1307617"/>
                  <a:ext cx="357188" cy="357187"/>
                </a:xfrm>
                <a:prstGeom prst="ellipse">
                  <a:avLst/>
                </a:prstGeom>
                <a:solidFill>
                  <a:srgbClr val="0000FF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4" name="テキスト ボックス 35">
                  <a:extLst>
                    <a:ext uri="{FF2B5EF4-FFF2-40B4-BE49-F238E27FC236}">
                      <a16:creationId xmlns:a16="http://schemas.microsoft.com/office/drawing/2014/main" id="{60E7A870-2639-475B-B94C-009E2EDB0EA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627905" y="1736812"/>
                  <a:ext cx="306494" cy="36933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altLang="ja-JP" dirty="0">
                      <a:latin typeface="Calibri" pitchFamily="34" charset="0"/>
                    </a:rPr>
                    <a:t>p</a:t>
                  </a:r>
                  <a:endParaRPr lang="ja-JP" altLang="en-US" dirty="0">
                    <a:latin typeface="Calibri" pitchFamily="34" charset="0"/>
                  </a:endParaRPr>
                </a:p>
              </p:txBody>
            </p:sp>
            <p:cxnSp>
              <p:nvCxnSpPr>
                <p:cNvPr id="35" name="直線矢印コネクタ 34">
                  <a:extLst>
                    <a:ext uri="{FF2B5EF4-FFF2-40B4-BE49-F238E27FC236}">
                      <a16:creationId xmlns:a16="http://schemas.microsoft.com/office/drawing/2014/main" id="{AD7BCB94-C89A-49AA-86D6-45D22EB40AD8}"/>
                    </a:ext>
                  </a:extLst>
                </p:cNvPr>
                <p:cNvCxnSpPr/>
                <p:nvPr/>
              </p:nvCxnSpPr>
              <p:spPr>
                <a:xfrm flipH="1">
                  <a:off x="5794230" y="1610999"/>
                  <a:ext cx="188579" cy="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円/楕円 66">
                  <a:extLst>
                    <a:ext uri="{FF2B5EF4-FFF2-40B4-BE49-F238E27FC236}">
                      <a16:creationId xmlns:a16="http://schemas.microsoft.com/office/drawing/2014/main" id="{478ACBF6-C176-44DF-98BE-E1E8F7C616E8}"/>
                    </a:ext>
                  </a:extLst>
                </p:cNvPr>
                <p:cNvSpPr/>
                <p:nvPr/>
              </p:nvSpPr>
              <p:spPr>
                <a:xfrm>
                  <a:off x="6003375" y="1486495"/>
                  <a:ext cx="214313" cy="214313"/>
                </a:xfrm>
                <a:prstGeom prst="ellipse">
                  <a:avLst/>
                </a:prstGeom>
                <a:solidFill>
                  <a:srgbClr val="00B050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ja-JP"/>
                  </a:defPPr>
                  <a:lvl1pPr marL="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kumimoji="1"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>
                    <a:defRPr/>
                  </a:pPr>
                  <a:endParaRPr lang="ja-JP" alt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6" name="下矢印 56">
                <a:extLst>
                  <a:ext uri="{FF2B5EF4-FFF2-40B4-BE49-F238E27FC236}">
                    <a16:creationId xmlns:a16="http://schemas.microsoft.com/office/drawing/2014/main" id="{DC8F438F-A214-409C-A9DA-579C82427EBA}"/>
                  </a:ext>
                </a:extLst>
              </p:cNvPr>
              <p:cNvSpPr/>
              <p:nvPr/>
            </p:nvSpPr>
            <p:spPr>
              <a:xfrm>
                <a:off x="7676604" y="2831784"/>
                <a:ext cx="645826" cy="489204"/>
              </a:xfrm>
              <a:prstGeom prst="downArrow">
                <a:avLst/>
              </a:prstGeom>
              <a:noFill/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7" name="下矢印 57">
                <a:extLst>
                  <a:ext uri="{FF2B5EF4-FFF2-40B4-BE49-F238E27FC236}">
                    <a16:creationId xmlns:a16="http://schemas.microsoft.com/office/drawing/2014/main" id="{B0E85C53-2527-4282-9B30-0BB48A8A3DA8}"/>
                  </a:ext>
                </a:extLst>
              </p:cNvPr>
              <p:cNvSpPr/>
              <p:nvPr/>
            </p:nvSpPr>
            <p:spPr>
              <a:xfrm>
                <a:off x="7676604" y="4199936"/>
                <a:ext cx="645826" cy="489204"/>
              </a:xfrm>
              <a:prstGeom prst="downArrow">
                <a:avLst/>
              </a:prstGeom>
              <a:noFill/>
              <a:ln w="508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ymbol" panose="05050102010706020507" pitchFamily="18" charset="2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22" name="テキスト ボックス 34">
              <a:extLst>
                <a:ext uri="{FF2B5EF4-FFF2-40B4-BE49-F238E27FC236}">
                  <a16:creationId xmlns:a16="http://schemas.microsoft.com/office/drawing/2014/main" id="{AE5C870C-FC69-4240-BE22-644D2DF880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60332" y="3067662"/>
              <a:ext cx="375424" cy="369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ja-JP" dirty="0">
                  <a:latin typeface="Calibri" pitchFamily="34" charset="0"/>
                </a:rPr>
                <a:t>K-</a:t>
              </a:r>
              <a:endParaRPr lang="ja-JP" altLang="en-US" dirty="0">
                <a:latin typeface="Calibri" pitchFamily="34" charset="0"/>
              </a:endParaRPr>
            </a:p>
          </p:txBody>
        </p:sp>
      </p:grpSp>
      <p:pic>
        <p:nvPicPr>
          <p:cNvPr id="54" name="Picture 2">
            <a:extLst>
              <a:ext uri="{FF2B5EF4-FFF2-40B4-BE49-F238E27FC236}">
                <a16:creationId xmlns:a16="http://schemas.microsoft.com/office/drawing/2014/main" id="{9956C023-3662-4B0B-BAF3-C6BF12FB5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600" y="4662195"/>
            <a:ext cx="3193314" cy="515051"/>
          </a:xfrm>
          <a:prstGeom prst="rect">
            <a:avLst/>
          </a:prstGeom>
          <a:noFill/>
          <a:ln w="25400">
            <a:solidFill>
              <a:srgbClr val="00B0F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28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6EEE2E2B-E68C-467D-9C18-19D817010F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1" y="1939646"/>
            <a:ext cx="5122407" cy="430427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Exclusive </a:t>
            </a:r>
            <a:r>
              <a:rPr kumimoji="1" lang="en-US" altLang="ja-JP" b="1" baseline="30000" dirty="0"/>
              <a:t>3</a:t>
            </a:r>
            <a:r>
              <a:rPr kumimoji="1" lang="en-US" altLang="ja-JP" b="1" dirty="0"/>
              <a:t>He(K</a:t>
            </a:r>
            <a:r>
              <a:rPr kumimoji="1" lang="en-US" altLang="ja-JP" b="1" baseline="30000" dirty="0"/>
              <a:t>-</a:t>
            </a:r>
            <a:r>
              <a:rPr kumimoji="1" lang="en-US" altLang="ja-JP" b="1" dirty="0"/>
              <a:t>,</a:t>
            </a:r>
            <a:r>
              <a:rPr kumimoji="1" lang="en-US" altLang="ja-JP" b="1" dirty="0" err="1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/>
              <a:t>p</a:t>
            </a:r>
            <a:r>
              <a:rPr kumimoji="1" lang="en-US" altLang="ja-JP" b="1" dirty="0"/>
              <a:t>)n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C944B5-0C05-48FD-A811-884E143C7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0320" y="1412261"/>
            <a:ext cx="4145922" cy="5442563"/>
          </a:xfrm>
        </p:spPr>
        <p:txBody>
          <a:bodyPr>
            <a:normAutofit/>
          </a:bodyPr>
          <a:lstStyle/>
          <a:p>
            <a:r>
              <a:rPr lang="en-US" altLang="ja-JP" b="1" dirty="0"/>
              <a:t>Broad Component</a:t>
            </a:r>
            <a:endParaRPr lang="en-US" altLang="ja-JP" sz="2800" dirty="0"/>
          </a:p>
          <a:p>
            <a:pPr lvl="1">
              <a:buFont typeface="Wingdings" panose="05000000000000000000" pitchFamily="2" charset="2"/>
              <a:buChar char="ü"/>
            </a:pPr>
            <a:r>
              <a:rPr kumimoji="1" lang="en-US" altLang="ja-JP" dirty="0"/>
              <a:t>3NA reaction?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ja-JP" dirty="0"/>
              <a:t>Further investigations are ongoing</a:t>
            </a:r>
            <a:endParaRPr kumimoji="1" lang="en-US" altLang="ja-JP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2B476B0-5327-4AC3-9A8F-F61C67EAE2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5" y="1939646"/>
            <a:ext cx="5122939" cy="4304270"/>
          </a:xfrm>
          <a:prstGeom prst="rect">
            <a:avLst/>
          </a:prstGeom>
        </p:spPr>
      </p:pic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C86A0FCE-3E25-4BC9-A574-FBDE15C3A920}"/>
              </a:ext>
            </a:extLst>
          </p:cNvPr>
          <p:cNvSpPr/>
          <p:nvPr/>
        </p:nvSpPr>
        <p:spPr>
          <a:xfrm>
            <a:off x="1906083" y="4028661"/>
            <a:ext cx="457200" cy="841289"/>
          </a:xfrm>
          <a:prstGeom prst="roundRect">
            <a:avLst/>
          </a:prstGeom>
          <a:noFill/>
          <a:ln w="635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4F53FCA-2F33-4762-A595-839E06CB3D7E}"/>
              </a:ext>
            </a:extLst>
          </p:cNvPr>
          <p:cNvSpPr txBox="1"/>
          <p:nvPr/>
        </p:nvSpPr>
        <p:spPr>
          <a:xfrm>
            <a:off x="873083" y="4869950"/>
            <a:ext cx="122232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1400" b="1" i="1" dirty="0"/>
              <a:t>acceptance &amp; </a:t>
            </a:r>
          </a:p>
          <a:p>
            <a:pPr algn="ctr"/>
            <a:r>
              <a:rPr lang="en-US" altLang="ja-JP" sz="1400" b="1" i="1" dirty="0"/>
              <a:t>efficiency</a:t>
            </a:r>
          </a:p>
          <a:p>
            <a:pPr algn="ctr"/>
            <a:r>
              <a:rPr lang="en-US" altLang="ja-JP" sz="1400" b="1" i="1" dirty="0"/>
              <a:t>corrected</a:t>
            </a:r>
            <a:endParaRPr kumimoji="1" lang="ja-JP" altLang="en-US" sz="1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E6EE28F8-42CE-46BF-ACF1-798CFAC780B3}"/>
                  </a:ext>
                </a:extLst>
              </p:cNvPr>
              <p:cNvSpPr txBox="1"/>
              <p:nvPr/>
            </p:nvSpPr>
            <p:spPr>
              <a:xfrm>
                <a:off x="534971" y="6218107"/>
                <a:ext cx="323639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ja-JP" b="1" i="1" smtClean="0">
                        <a:latin typeface="Cambria Math" panose="02040503050406030204" pitchFamily="18" charset="0"/>
                      </a:rPr>
                      <m:t>𝒒</m:t>
                    </m:r>
                    <m:r>
                      <a:rPr lang="en-US" altLang="ja-JP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ja-JP" i="1" dirty="0"/>
                  <a:t>:  momentum transfer of (K-,n)</a:t>
                </a:r>
              </a:p>
              <a:p>
                <a14:m>
                  <m:oMath xmlns:m="http://schemas.openxmlformats.org/officeDocument/2006/math">
                    <m:r>
                      <a:rPr lang="en-US" altLang="ja-JP" b="1" i="1" smtClean="0"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ja-JP" i="1" dirty="0"/>
                  <a:t>: invariant mass of </a:t>
                </a:r>
                <a:r>
                  <a:rPr lang="en-US" altLang="ja-JP" i="1" dirty="0" err="1">
                    <a:latin typeface="Symbol" panose="05050102010706020507" pitchFamily="18" charset="2"/>
                  </a:rPr>
                  <a:t>L</a:t>
                </a:r>
                <a:r>
                  <a:rPr lang="en-US" altLang="ja-JP" i="1" dirty="0" err="1"/>
                  <a:t>p</a:t>
                </a:r>
                <a:endParaRPr kumimoji="1" lang="ja-JP" altLang="en-US" i="1" dirty="0"/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E6EE28F8-42CE-46BF-ACF1-798CFAC780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971" y="6218107"/>
                <a:ext cx="3236399" cy="646331"/>
              </a:xfrm>
              <a:prstGeom prst="rect">
                <a:avLst/>
              </a:prstGeom>
              <a:blipFill>
                <a:blip r:embed="rId5"/>
                <a:stretch>
                  <a:fillRect t="-4717" r="-753" b="-1415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AC630D2-2227-4802-98C7-CC1CFDE1EE9B}"/>
              </a:ext>
            </a:extLst>
          </p:cNvPr>
          <p:cNvSpPr txBox="1"/>
          <p:nvPr/>
        </p:nvSpPr>
        <p:spPr>
          <a:xfrm>
            <a:off x="725499" y="1253109"/>
            <a:ext cx="42712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000" b="1" dirty="0" err="1">
                <a:solidFill>
                  <a:srgbClr val="0070C0"/>
                </a:solidFill>
              </a:rPr>
              <a:t>T.Yamaga</a:t>
            </a:r>
            <a:r>
              <a:rPr lang="en-US" altLang="ja-JP" sz="2000" b="1" dirty="0">
                <a:solidFill>
                  <a:srgbClr val="0070C0"/>
                </a:solidFill>
              </a:rPr>
              <a:t> et. al., PRC102(2020)044002.</a:t>
            </a:r>
          </a:p>
        </p:txBody>
      </p:sp>
      <p:sp>
        <p:nvSpPr>
          <p:cNvPr id="14" name="矢印: 右 13">
            <a:extLst>
              <a:ext uri="{FF2B5EF4-FFF2-40B4-BE49-F238E27FC236}">
                <a16:creationId xmlns:a16="http://schemas.microsoft.com/office/drawing/2014/main" id="{4A69DE05-AE53-40E6-B991-3544E02B34CB}"/>
              </a:ext>
            </a:extLst>
          </p:cNvPr>
          <p:cNvSpPr/>
          <p:nvPr/>
        </p:nvSpPr>
        <p:spPr>
          <a:xfrm>
            <a:off x="2419629" y="2592701"/>
            <a:ext cx="1302365" cy="484632"/>
          </a:xfrm>
          <a:prstGeom prst="rightArrow">
            <a:avLst/>
          </a:prstGeom>
          <a:solidFill>
            <a:srgbClr val="C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Un-bound</a:t>
            </a:r>
            <a:endParaRPr kumimoji="1" lang="ja-JP" alt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矢印: 右 14">
            <a:extLst>
              <a:ext uri="{FF2B5EF4-FFF2-40B4-BE49-F238E27FC236}">
                <a16:creationId xmlns:a16="http://schemas.microsoft.com/office/drawing/2014/main" id="{5AEDE6F8-C332-4699-8C00-68AADC5500CD}"/>
              </a:ext>
            </a:extLst>
          </p:cNvPr>
          <p:cNvSpPr/>
          <p:nvPr/>
        </p:nvSpPr>
        <p:spPr>
          <a:xfrm flipH="1">
            <a:off x="1182510" y="2592701"/>
            <a:ext cx="1075058" cy="484632"/>
          </a:xfrm>
          <a:prstGeom prst="rightArrow">
            <a:avLst/>
          </a:prstGeom>
          <a:solidFill>
            <a:srgbClr val="FFFF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</a:t>
            </a:r>
            <a:endParaRPr kumimoji="1" lang="ja-JP" altLang="en-US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12FBCFE-C1C9-46AC-86D4-4D4F036B4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10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FF9C2B1D-5713-459A-8379-94EA382EE176}"/>
                  </a:ext>
                </a:extLst>
              </p:cNvPr>
              <p:cNvSpPr txBox="1"/>
              <p:nvPr/>
            </p:nvSpPr>
            <p:spPr>
              <a:xfrm>
                <a:off x="3448628" y="1624260"/>
                <a:ext cx="1630254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kumimoji="1" lang="en-US" altLang="ja-JP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1" lang="ja-JP" altLang="en-US" sz="1600" b="0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/(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𝑑𝑀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𝑑𝑞</m:t>
                      </m:r>
                      <m:r>
                        <a:rPr kumimoji="1" lang="en-US" altLang="ja-JP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1" lang="en-US" altLang="ja-JP" sz="16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𝑛𝑏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/(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𝑀𝑒𝑉</m:t>
                      </m:r>
                      <m:r>
                        <a:rPr lang="en-US" altLang="ja-JP" sz="1600" i="1" baseline="3000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altLang="ja-JP" sz="1600" i="1" baseline="3000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altLang="ja-JP" sz="1600" i="1">
                          <a:latin typeface="Cambria Math" panose="02040503050406030204" pitchFamily="18" charset="0"/>
                        </a:rPr>
                        <m:t>)]</m:t>
                      </m:r>
                    </m:oMath>
                  </m:oMathPara>
                </a14:m>
                <a:endParaRPr lang="ja-JP" altLang="en-US" sz="16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FF9C2B1D-5713-459A-8379-94EA382EE1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8628" y="1624260"/>
                <a:ext cx="1630254" cy="584775"/>
              </a:xfrm>
              <a:prstGeom prst="rect">
                <a:avLst/>
              </a:prstGeom>
              <a:blipFill>
                <a:blip r:embed="rId6"/>
                <a:stretch>
                  <a:fillRect b="-520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D5A9E92F-DC73-4139-9A17-F3AA4743414B}"/>
              </a:ext>
            </a:extLst>
          </p:cNvPr>
          <p:cNvGrpSpPr/>
          <p:nvPr/>
        </p:nvGrpSpPr>
        <p:grpSpPr>
          <a:xfrm>
            <a:off x="6120172" y="3789040"/>
            <a:ext cx="1850376" cy="2628292"/>
            <a:chOff x="6682064" y="3284984"/>
            <a:chExt cx="1850376" cy="2628292"/>
          </a:xfrm>
        </p:grpSpPr>
        <p:sp>
          <p:nvSpPr>
            <p:cNvPr id="55" name="正方形/長方形 54">
              <a:extLst>
                <a:ext uri="{FF2B5EF4-FFF2-40B4-BE49-F238E27FC236}">
                  <a16:creationId xmlns:a16="http://schemas.microsoft.com/office/drawing/2014/main" id="{3AD79CD5-7AD1-4B0F-B1FB-21B79ACAE792}"/>
                </a:ext>
              </a:extLst>
            </p:cNvPr>
            <p:cNvSpPr/>
            <p:nvPr/>
          </p:nvSpPr>
          <p:spPr>
            <a:xfrm>
              <a:off x="6682064" y="3284984"/>
              <a:ext cx="1850376" cy="262829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56" name="グループ化 55">
              <a:extLst>
                <a:ext uri="{FF2B5EF4-FFF2-40B4-BE49-F238E27FC236}">
                  <a16:creationId xmlns:a16="http://schemas.microsoft.com/office/drawing/2014/main" id="{841664FC-6DA8-4ED2-AA93-3899357A9BC2}"/>
                </a:ext>
              </a:extLst>
            </p:cNvPr>
            <p:cNvGrpSpPr/>
            <p:nvPr/>
          </p:nvGrpSpPr>
          <p:grpSpPr>
            <a:xfrm>
              <a:off x="6682064" y="3287261"/>
              <a:ext cx="1693450" cy="837213"/>
              <a:chOff x="1493658" y="971932"/>
              <a:chExt cx="2109105" cy="1042706"/>
            </a:xfrm>
          </p:grpSpPr>
          <p:sp>
            <p:nvSpPr>
              <p:cNvPr id="68" name="円/楕円 43">
                <a:extLst>
                  <a:ext uri="{FF2B5EF4-FFF2-40B4-BE49-F238E27FC236}">
                    <a16:creationId xmlns:a16="http://schemas.microsoft.com/office/drawing/2014/main" id="{3EDEF0BC-5CC8-4D14-9F74-BF7768A2AC8B}"/>
                  </a:ext>
                </a:extLst>
              </p:cNvPr>
              <p:cNvSpPr/>
              <p:nvPr/>
            </p:nvSpPr>
            <p:spPr>
              <a:xfrm>
                <a:off x="3208158" y="1355288"/>
                <a:ext cx="357187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円/楕円 44">
                <a:extLst>
                  <a:ext uri="{FF2B5EF4-FFF2-40B4-BE49-F238E27FC236}">
                    <a16:creationId xmlns:a16="http://schemas.microsoft.com/office/drawing/2014/main" id="{B6D70F76-0C92-450E-AA2A-A0E55F3D73E7}"/>
                  </a:ext>
                </a:extLst>
              </p:cNvPr>
              <p:cNvSpPr/>
              <p:nvPr/>
            </p:nvSpPr>
            <p:spPr>
              <a:xfrm>
                <a:off x="2993845" y="1498163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円/楕円 45">
                <a:extLst>
                  <a:ext uri="{FF2B5EF4-FFF2-40B4-BE49-F238E27FC236}">
                    <a16:creationId xmlns:a16="http://schemas.microsoft.com/office/drawing/2014/main" id="{CD802334-C06F-49D9-99FA-C14AAE133C03}"/>
                  </a:ext>
                </a:extLst>
              </p:cNvPr>
              <p:cNvSpPr/>
              <p:nvPr/>
            </p:nvSpPr>
            <p:spPr>
              <a:xfrm>
                <a:off x="1707970" y="1426725"/>
                <a:ext cx="214313" cy="214313"/>
              </a:xfrm>
              <a:prstGeom prst="ellipse">
                <a:avLst/>
              </a:prstGeom>
              <a:solidFill>
                <a:srgbClr val="00B05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71" name="直線矢印コネクタ 70">
                <a:extLst>
                  <a:ext uri="{FF2B5EF4-FFF2-40B4-BE49-F238E27FC236}">
                    <a16:creationId xmlns:a16="http://schemas.microsoft.com/office/drawing/2014/main" id="{42168646-578D-47DF-9D87-FA6F80A9EF8C}"/>
                  </a:ext>
                </a:extLst>
              </p:cNvPr>
              <p:cNvCxnSpPr/>
              <p:nvPr/>
            </p:nvCxnSpPr>
            <p:spPr>
              <a:xfrm>
                <a:off x="1922283" y="1534675"/>
                <a:ext cx="500062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テキスト ボックス 34">
                <a:extLst>
                  <a:ext uri="{FF2B5EF4-FFF2-40B4-BE49-F238E27FC236}">
                    <a16:creationId xmlns:a16="http://schemas.microsoft.com/office/drawing/2014/main" id="{B331CA63-6C5C-4220-83B5-84BCFB2644F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93658" y="1069538"/>
                <a:ext cx="37542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K-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73" name="テキスト ボックス 34">
                <a:extLst>
                  <a:ext uri="{FF2B5EF4-FFF2-40B4-BE49-F238E27FC236}">
                    <a16:creationId xmlns:a16="http://schemas.microsoft.com/office/drawing/2014/main" id="{5E79BC70-6D6E-4139-9159-03108B90960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73090" y="971932"/>
                <a:ext cx="522900" cy="369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baseline="30000" dirty="0">
                    <a:latin typeface="Calibri" pitchFamily="34" charset="0"/>
                  </a:rPr>
                  <a:t>3</a:t>
                </a:r>
                <a:r>
                  <a:rPr lang="en-US" altLang="ja-JP" dirty="0">
                    <a:latin typeface="Calibri" pitchFamily="34" charset="0"/>
                  </a:rPr>
                  <a:t>He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74" name="テキスト ボックス 34">
                <a:extLst>
                  <a:ext uri="{FF2B5EF4-FFF2-40B4-BE49-F238E27FC236}">
                    <a16:creationId xmlns:a16="http://schemas.microsoft.com/office/drawing/2014/main" id="{9F618B2C-D650-4A61-AB43-2D8FF9BD88F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05306" y="1645306"/>
                <a:ext cx="918778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1 GeV/c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75" name="円/楕円 50">
                <a:extLst>
                  <a:ext uri="{FF2B5EF4-FFF2-40B4-BE49-F238E27FC236}">
                    <a16:creationId xmlns:a16="http://schemas.microsoft.com/office/drawing/2014/main" id="{506914CB-6E0C-47C6-A4EE-F7A1FD6F2503}"/>
                  </a:ext>
                </a:extLst>
              </p:cNvPr>
              <p:cNvSpPr/>
              <p:nvPr/>
            </p:nvSpPr>
            <p:spPr>
              <a:xfrm>
                <a:off x="3245575" y="1582744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7" name="グループ化 56">
              <a:extLst>
                <a:ext uri="{FF2B5EF4-FFF2-40B4-BE49-F238E27FC236}">
                  <a16:creationId xmlns:a16="http://schemas.microsoft.com/office/drawing/2014/main" id="{98C2A5F0-C07A-42F7-9521-3B2A973BE873}"/>
                </a:ext>
              </a:extLst>
            </p:cNvPr>
            <p:cNvGrpSpPr/>
            <p:nvPr/>
          </p:nvGrpSpPr>
          <p:grpSpPr>
            <a:xfrm>
              <a:off x="6832332" y="4473116"/>
              <a:ext cx="1520088" cy="1277844"/>
              <a:chOff x="834591" y="3089814"/>
              <a:chExt cx="1893192" cy="1591489"/>
            </a:xfrm>
          </p:grpSpPr>
          <p:sp>
            <p:nvSpPr>
              <p:cNvPr id="59" name="円/楕円 34">
                <a:extLst>
                  <a:ext uri="{FF2B5EF4-FFF2-40B4-BE49-F238E27FC236}">
                    <a16:creationId xmlns:a16="http://schemas.microsoft.com/office/drawing/2014/main" id="{DA6B76ED-D9CA-45B0-B7B7-3FB94407745A}"/>
                  </a:ext>
                </a:extLst>
              </p:cNvPr>
              <p:cNvSpPr/>
              <p:nvPr/>
            </p:nvSpPr>
            <p:spPr>
              <a:xfrm>
                <a:off x="1826889" y="3775047"/>
                <a:ext cx="357188" cy="357187"/>
              </a:xfrm>
              <a:prstGeom prst="ellips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0" name="直線矢印コネクタ 59">
                <a:extLst>
                  <a:ext uri="{FF2B5EF4-FFF2-40B4-BE49-F238E27FC236}">
                    <a16:creationId xmlns:a16="http://schemas.microsoft.com/office/drawing/2014/main" id="{1C43761D-EB48-4585-8B77-97A386B9A84C}"/>
                  </a:ext>
                </a:extLst>
              </p:cNvPr>
              <p:cNvCxnSpPr/>
              <p:nvPr/>
            </p:nvCxnSpPr>
            <p:spPr>
              <a:xfrm>
                <a:off x="2193122" y="3952847"/>
                <a:ext cx="534661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テキスト ボックス 35">
                <a:extLst>
                  <a:ext uri="{FF2B5EF4-FFF2-40B4-BE49-F238E27FC236}">
                    <a16:creationId xmlns:a16="http://schemas.microsoft.com/office/drawing/2014/main" id="{4116F618-013C-421E-B35B-CFA829B84F6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57089" y="3548034"/>
                <a:ext cx="306388" cy="3698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n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sp>
            <p:nvSpPr>
              <p:cNvPr id="62" name="円/楕円 37">
                <a:extLst>
                  <a:ext uri="{FF2B5EF4-FFF2-40B4-BE49-F238E27FC236}">
                    <a16:creationId xmlns:a16="http://schemas.microsoft.com/office/drawing/2014/main" id="{1F3EAE0F-AA16-4050-B2F4-6C28B555BF45}"/>
                  </a:ext>
                </a:extLst>
              </p:cNvPr>
              <p:cNvSpPr/>
              <p:nvPr/>
            </p:nvSpPr>
            <p:spPr>
              <a:xfrm>
                <a:off x="1278051" y="3493171"/>
                <a:ext cx="357189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テキスト ボックス 96">
                <a:extLst>
                  <a:ext uri="{FF2B5EF4-FFF2-40B4-BE49-F238E27FC236}">
                    <a16:creationId xmlns:a16="http://schemas.microsoft.com/office/drawing/2014/main" id="{DEA3E805-819D-4900-83EE-DE31C0F2B22F}"/>
                  </a:ext>
                </a:extLst>
              </p:cNvPr>
              <p:cNvSpPr txBox="1"/>
              <p:nvPr/>
            </p:nvSpPr>
            <p:spPr>
              <a:xfrm>
                <a:off x="1227020" y="4311971"/>
                <a:ext cx="34336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b="1" i="1" dirty="0">
                    <a:latin typeface="Symbol" panose="05050102010706020507" pitchFamily="18" charset="2"/>
                  </a:rPr>
                  <a:t>L</a:t>
                </a:r>
                <a:endParaRPr lang="ja-JP" altLang="en-US" b="1" i="1" baseline="-25000" dirty="0"/>
              </a:p>
            </p:txBody>
          </p:sp>
          <p:cxnSp>
            <p:nvCxnSpPr>
              <p:cNvPr id="64" name="直線矢印コネクタ 63">
                <a:extLst>
                  <a:ext uri="{FF2B5EF4-FFF2-40B4-BE49-F238E27FC236}">
                    <a16:creationId xmlns:a16="http://schemas.microsoft.com/office/drawing/2014/main" id="{17FB892B-A60E-4B83-9FB9-13BD003725DF}"/>
                  </a:ext>
                </a:extLst>
              </p:cNvPr>
              <p:cNvCxnSpPr/>
              <p:nvPr/>
            </p:nvCxnSpPr>
            <p:spPr>
              <a:xfrm flipH="1" flipV="1">
                <a:off x="941562" y="3431853"/>
                <a:ext cx="324036" cy="17323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円/楕円 40">
                <a:extLst>
                  <a:ext uri="{FF2B5EF4-FFF2-40B4-BE49-F238E27FC236}">
                    <a16:creationId xmlns:a16="http://schemas.microsoft.com/office/drawing/2014/main" id="{93967FCC-7350-4F87-BC8C-DAC144FCEA8E}"/>
                  </a:ext>
                </a:extLst>
              </p:cNvPr>
              <p:cNvSpPr/>
              <p:nvPr/>
            </p:nvSpPr>
            <p:spPr>
              <a:xfrm>
                <a:off x="1271109" y="4000080"/>
                <a:ext cx="357188" cy="357187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テキスト ボックス 35">
                <a:extLst>
                  <a:ext uri="{FF2B5EF4-FFF2-40B4-BE49-F238E27FC236}">
                    <a16:creationId xmlns:a16="http://schemas.microsoft.com/office/drawing/2014/main" id="{B9B4318C-9BBE-4816-80B9-B247E033E9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60245" y="3089814"/>
                <a:ext cx="30649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ja-JP" dirty="0">
                    <a:latin typeface="Calibri" pitchFamily="34" charset="0"/>
                  </a:rPr>
                  <a:t>p</a:t>
                </a:r>
                <a:endParaRPr lang="ja-JP" altLang="en-US" dirty="0">
                  <a:latin typeface="Calibri" pitchFamily="34" charset="0"/>
                </a:endParaRPr>
              </a:p>
            </p:txBody>
          </p:sp>
          <p:cxnSp>
            <p:nvCxnSpPr>
              <p:cNvPr id="67" name="直線矢印コネクタ 66">
                <a:extLst>
                  <a:ext uri="{FF2B5EF4-FFF2-40B4-BE49-F238E27FC236}">
                    <a16:creationId xmlns:a16="http://schemas.microsoft.com/office/drawing/2014/main" id="{8B0C21CD-E694-4128-B359-73E1646E6C51}"/>
                  </a:ext>
                </a:extLst>
              </p:cNvPr>
              <p:cNvCxnSpPr/>
              <p:nvPr/>
            </p:nvCxnSpPr>
            <p:spPr>
              <a:xfrm flipH="1">
                <a:off x="834591" y="4247254"/>
                <a:ext cx="452703" cy="22586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8" name="下矢印 23">
              <a:extLst>
                <a:ext uri="{FF2B5EF4-FFF2-40B4-BE49-F238E27FC236}">
                  <a16:creationId xmlns:a16="http://schemas.microsoft.com/office/drawing/2014/main" id="{ED9085C5-4AD1-4EFC-BFED-B86287CD91A7}"/>
                </a:ext>
              </a:extLst>
            </p:cNvPr>
            <p:cNvSpPr/>
            <p:nvPr/>
          </p:nvSpPr>
          <p:spPr>
            <a:xfrm>
              <a:off x="7351386" y="4252033"/>
              <a:ext cx="518549" cy="392793"/>
            </a:xfrm>
            <a:prstGeom prst="downArrow">
              <a:avLst/>
            </a:prstGeom>
            <a:noFill/>
            <a:ln w="508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8" name="フリーフォーム: 図形 7">
            <a:extLst>
              <a:ext uri="{FF2B5EF4-FFF2-40B4-BE49-F238E27FC236}">
                <a16:creationId xmlns:a16="http://schemas.microsoft.com/office/drawing/2014/main" id="{D061BC20-0D64-4DAF-AD90-10608C67A57A}"/>
              </a:ext>
            </a:extLst>
          </p:cNvPr>
          <p:cNvSpPr/>
          <p:nvPr/>
        </p:nvSpPr>
        <p:spPr>
          <a:xfrm>
            <a:off x="870709" y="2377378"/>
            <a:ext cx="3578087" cy="3094383"/>
          </a:xfrm>
          <a:custGeom>
            <a:avLst/>
            <a:gdLst>
              <a:gd name="connsiteX0" fmla="*/ 79513 w 3578087"/>
              <a:gd name="connsiteY0" fmla="*/ 53009 h 3094383"/>
              <a:gd name="connsiteX1" fmla="*/ 53008 w 3578087"/>
              <a:gd name="connsiteY1" fmla="*/ 86140 h 3094383"/>
              <a:gd name="connsiteX2" fmla="*/ 46382 w 3578087"/>
              <a:gd name="connsiteY2" fmla="*/ 106018 h 3094383"/>
              <a:gd name="connsiteX3" fmla="*/ 33130 w 3578087"/>
              <a:gd name="connsiteY3" fmla="*/ 139148 h 3094383"/>
              <a:gd name="connsiteX4" fmla="*/ 13252 w 3578087"/>
              <a:gd name="connsiteY4" fmla="*/ 225287 h 3094383"/>
              <a:gd name="connsiteX5" fmla="*/ 0 w 3578087"/>
              <a:gd name="connsiteY5" fmla="*/ 291548 h 3094383"/>
              <a:gd name="connsiteX6" fmla="*/ 13252 w 3578087"/>
              <a:gd name="connsiteY6" fmla="*/ 496957 h 3094383"/>
              <a:gd name="connsiteX7" fmla="*/ 19878 w 3578087"/>
              <a:gd name="connsiteY7" fmla="*/ 523461 h 3094383"/>
              <a:gd name="connsiteX8" fmla="*/ 39756 w 3578087"/>
              <a:gd name="connsiteY8" fmla="*/ 589722 h 3094383"/>
              <a:gd name="connsiteX9" fmla="*/ 53008 w 3578087"/>
              <a:gd name="connsiteY9" fmla="*/ 662609 h 3094383"/>
              <a:gd name="connsiteX10" fmla="*/ 59635 w 3578087"/>
              <a:gd name="connsiteY10" fmla="*/ 715618 h 3094383"/>
              <a:gd name="connsiteX11" fmla="*/ 72887 w 3578087"/>
              <a:gd name="connsiteY11" fmla="*/ 742122 h 3094383"/>
              <a:gd name="connsiteX12" fmla="*/ 79513 w 3578087"/>
              <a:gd name="connsiteY12" fmla="*/ 848140 h 3094383"/>
              <a:gd name="connsiteX13" fmla="*/ 92765 w 3578087"/>
              <a:gd name="connsiteY13" fmla="*/ 1298714 h 3094383"/>
              <a:gd name="connsiteX14" fmla="*/ 106017 w 3578087"/>
              <a:gd name="connsiteY14" fmla="*/ 1364974 h 3094383"/>
              <a:gd name="connsiteX15" fmla="*/ 119269 w 3578087"/>
              <a:gd name="connsiteY15" fmla="*/ 1424609 h 3094383"/>
              <a:gd name="connsiteX16" fmla="*/ 139148 w 3578087"/>
              <a:gd name="connsiteY16" fmla="*/ 1484244 h 3094383"/>
              <a:gd name="connsiteX17" fmla="*/ 145774 w 3578087"/>
              <a:gd name="connsiteY17" fmla="*/ 1517374 h 3094383"/>
              <a:gd name="connsiteX18" fmla="*/ 172278 w 3578087"/>
              <a:gd name="connsiteY18" fmla="*/ 1563757 h 3094383"/>
              <a:gd name="connsiteX19" fmla="*/ 185530 w 3578087"/>
              <a:gd name="connsiteY19" fmla="*/ 1590261 h 3094383"/>
              <a:gd name="connsiteX20" fmla="*/ 205408 w 3578087"/>
              <a:gd name="connsiteY20" fmla="*/ 1610140 h 3094383"/>
              <a:gd name="connsiteX21" fmla="*/ 225287 w 3578087"/>
              <a:gd name="connsiteY21" fmla="*/ 1649896 h 3094383"/>
              <a:gd name="connsiteX22" fmla="*/ 265043 w 3578087"/>
              <a:gd name="connsiteY22" fmla="*/ 1709531 h 3094383"/>
              <a:gd name="connsiteX23" fmla="*/ 318052 w 3578087"/>
              <a:gd name="connsiteY23" fmla="*/ 1795670 h 3094383"/>
              <a:gd name="connsiteX24" fmla="*/ 344556 w 3578087"/>
              <a:gd name="connsiteY24" fmla="*/ 1835427 h 3094383"/>
              <a:gd name="connsiteX25" fmla="*/ 377687 w 3578087"/>
              <a:gd name="connsiteY25" fmla="*/ 1888435 h 3094383"/>
              <a:gd name="connsiteX26" fmla="*/ 410817 w 3578087"/>
              <a:gd name="connsiteY26" fmla="*/ 1941444 h 3094383"/>
              <a:gd name="connsiteX27" fmla="*/ 437321 w 3578087"/>
              <a:gd name="connsiteY27" fmla="*/ 1967948 h 3094383"/>
              <a:gd name="connsiteX28" fmla="*/ 457200 w 3578087"/>
              <a:gd name="connsiteY28" fmla="*/ 1994453 h 3094383"/>
              <a:gd name="connsiteX29" fmla="*/ 536713 w 3578087"/>
              <a:gd name="connsiteY29" fmla="*/ 2073966 h 3094383"/>
              <a:gd name="connsiteX30" fmla="*/ 596348 w 3578087"/>
              <a:gd name="connsiteY30" fmla="*/ 2146853 h 3094383"/>
              <a:gd name="connsiteX31" fmla="*/ 702365 w 3578087"/>
              <a:gd name="connsiteY31" fmla="*/ 2239618 h 3094383"/>
              <a:gd name="connsiteX32" fmla="*/ 715617 w 3578087"/>
              <a:gd name="connsiteY32" fmla="*/ 2259496 h 3094383"/>
              <a:gd name="connsiteX33" fmla="*/ 735495 w 3578087"/>
              <a:gd name="connsiteY33" fmla="*/ 2272748 h 3094383"/>
              <a:gd name="connsiteX34" fmla="*/ 788504 w 3578087"/>
              <a:gd name="connsiteY34" fmla="*/ 2332383 h 3094383"/>
              <a:gd name="connsiteX35" fmla="*/ 834887 w 3578087"/>
              <a:gd name="connsiteY35" fmla="*/ 2372140 h 3094383"/>
              <a:gd name="connsiteX36" fmla="*/ 874643 w 3578087"/>
              <a:gd name="connsiteY36" fmla="*/ 2418522 h 3094383"/>
              <a:gd name="connsiteX37" fmla="*/ 934278 w 3578087"/>
              <a:gd name="connsiteY37" fmla="*/ 2458279 h 3094383"/>
              <a:gd name="connsiteX38" fmla="*/ 960782 w 3578087"/>
              <a:gd name="connsiteY38" fmla="*/ 2478157 h 3094383"/>
              <a:gd name="connsiteX39" fmla="*/ 1007165 w 3578087"/>
              <a:gd name="connsiteY39" fmla="*/ 2524540 h 3094383"/>
              <a:gd name="connsiteX40" fmla="*/ 1040295 w 3578087"/>
              <a:gd name="connsiteY40" fmla="*/ 2537792 h 3094383"/>
              <a:gd name="connsiteX41" fmla="*/ 1073426 w 3578087"/>
              <a:gd name="connsiteY41" fmla="*/ 2564296 h 3094383"/>
              <a:gd name="connsiteX42" fmla="*/ 1106556 w 3578087"/>
              <a:gd name="connsiteY42" fmla="*/ 2597427 h 3094383"/>
              <a:gd name="connsiteX43" fmla="*/ 1146313 w 3578087"/>
              <a:gd name="connsiteY43" fmla="*/ 2610679 h 3094383"/>
              <a:gd name="connsiteX44" fmla="*/ 1331843 w 3578087"/>
              <a:gd name="connsiteY44" fmla="*/ 2710070 h 3094383"/>
              <a:gd name="connsiteX45" fmla="*/ 1358348 w 3578087"/>
              <a:gd name="connsiteY45" fmla="*/ 2716696 h 3094383"/>
              <a:gd name="connsiteX46" fmla="*/ 1404730 w 3578087"/>
              <a:gd name="connsiteY46" fmla="*/ 2743200 h 3094383"/>
              <a:gd name="connsiteX47" fmla="*/ 1424608 w 3578087"/>
              <a:gd name="connsiteY47" fmla="*/ 2749827 h 3094383"/>
              <a:gd name="connsiteX48" fmla="*/ 1484243 w 3578087"/>
              <a:gd name="connsiteY48" fmla="*/ 2776331 h 3094383"/>
              <a:gd name="connsiteX49" fmla="*/ 1504121 w 3578087"/>
              <a:gd name="connsiteY49" fmla="*/ 2782957 h 3094383"/>
              <a:gd name="connsiteX50" fmla="*/ 1524000 w 3578087"/>
              <a:gd name="connsiteY50" fmla="*/ 2796209 h 3094383"/>
              <a:gd name="connsiteX51" fmla="*/ 1603513 w 3578087"/>
              <a:gd name="connsiteY51" fmla="*/ 2822714 h 3094383"/>
              <a:gd name="connsiteX52" fmla="*/ 1696278 w 3578087"/>
              <a:gd name="connsiteY52" fmla="*/ 2875722 h 3094383"/>
              <a:gd name="connsiteX53" fmla="*/ 1722782 w 3578087"/>
              <a:gd name="connsiteY53" fmla="*/ 2888974 h 3094383"/>
              <a:gd name="connsiteX54" fmla="*/ 1742661 w 3578087"/>
              <a:gd name="connsiteY54" fmla="*/ 2902227 h 3094383"/>
              <a:gd name="connsiteX55" fmla="*/ 1795669 w 3578087"/>
              <a:gd name="connsiteY55" fmla="*/ 2922105 h 3094383"/>
              <a:gd name="connsiteX56" fmla="*/ 1868556 w 3578087"/>
              <a:gd name="connsiteY56" fmla="*/ 2948609 h 3094383"/>
              <a:gd name="connsiteX57" fmla="*/ 1914939 w 3578087"/>
              <a:gd name="connsiteY57" fmla="*/ 2968487 h 3094383"/>
              <a:gd name="connsiteX58" fmla="*/ 1954695 w 3578087"/>
              <a:gd name="connsiteY58" fmla="*/ 2981740 h 3094383"/>
              <a:gd name="connsiteX59" fmla="*/ 1974574 w 3578087"/>
              <a:gd name="connsiteY59" fmla="*/ 2994992 h 3094383"/>
              <a:gd name="connsiteX60" fmla="*/ 2001078 w 3578087"/>
              <a:gd name="connsiteY60" fmla="*/ 3001618 h 3094383"/>
              <a:gd name="connsiteX61" fmla="*/ 2067339 w 3578087"/>
              <a:gd name="connsiteY61" fmla="*/ 3034748 h 3094383"/>
              <a:gd name="connsiteX62" fmla="*/ 2100469 w 3578087"/>
              <a:gd name="connsiteY62" fmla="*/ 3048000 h 3094383"/>
              <a:gd name="connsiteX63" fmla="*/ 2166730 w 3578087"/>
              <a:gd name="connsiteY63" fmla="*/ 3067879 h 3094383"/>
              <a:gd name="connsiteX64" fmla="*/ 2186608 w 3578087"/>
              <a:gd name="connsiteY64" fmla="*/ 3074505 h 3094383"/>
              <a:gd name="connsiteX65" fmla="*/ 2232991 w 3578087"/>
              <a:gd name="connsiteY65" fmla="*/ 3081131 h 3094383"/>
              <a:gd name="connsiteX66" fmla="*/ 2259495 w 3578087"/>
              <a:gd name="connsiteY66" fmla="*/ 3087757 h 3094383"/>
              <a:gd name="connsiteX67" fmla="*/ 2292626 w 3578087"/>
              <a:gd name="connsiteY67" fmla="*/ 3094383 h 3094383"/>
              <a:gd name="connsiteX68" fmla="*/ 2471530 w 3578087"/>
              <a:gd name="connsiteY68" fmla="*/ 3087757 h 3094383"/>
              <a:gd name="connsiteX69" fmla="*/ 2564295 w 3578087"/>
              <a:gd name="connsiteY69" fmla="*/ 3041374 h 3094383"/>
              <a:gd name="connsiteX70" fmla="*/ 2590800 w 3578087"/>
              <a:gd name="connsiteY70" fmla="*/ 3034748 h 3094383"/>
              <a:gd name="connsiteX71" fmla="*/ 2676939 w 3578087"/>
              <a:gd name="connsiteY71" fmla="*/ 2968487 h 3094383"/>
              <a:gd name="connsiteX72" fmla="*/ 2729948 w 3578087"/>
              <a:gd name="connsiteY72" fmla="*/ 2908853 h 3094383"/>
              <a:gd name="connsiteX73" fmla="*/ 2743200 w 3578087"/>
              <a:gd name="connsiteY73" fmla="*/ 2895600 h 3094383"/>
              <a:gd name="connsiteX74" fmla="*/ 2782956 w 3578087"/>
              <a:gd name="connsiteY74" fmla="*/ 2842592 h 3094383"/>
              <a:gd name="connsiteX75" fmla="*/ 2822713 w 3578087"/>
              <a:gd name="connsiteY75" fmla="*/ 2809461 h 3094383"/>
              <a:gd name="connsiteX76" fmla="*/ 2902226 w 3578087"/>
              <a:gd name="connsiteY76" fmla="*/ 2729948 h 3094383"/>
              <a:gd name="connsiteX77" fmla="*/ 2968487 w 3578087"/>
              <a:gd name="connsiteY77" fmla="*/ 2663687 h 3094383"/>
              <a:gd name="connsiteX78" fmla="*/ 3041374 w 3578087"/>
              <a:gd name="connsiteY78" fmla="*/ 2544418 h 3094383"/>
              <a:gd name="connsiteX79" fmla="*/ 3087756 w 3578087"/>
              <a:gd name="connsiteY79" fmla="*/ 2478157 h 3094383"/>
              <a:gd name="connsiteX80" fmla="*/ 3107635 w 3578087"/>
              <a:gd name="connsiteY80" fmla="*/ 2425148 h 3094383"/>
              <a:gd name="connsiteX81" fmla="*/ 3180521 w 3578087"/>
              <a:gd name="connsiteY81" fmla="*/ 2279374 h 3094383"/>
              <a:gd name="connsiteX82" fmla="*/ 3193774 w 3578087"/>
              <a:gd name="connsiteY82" fmla="*/ 2246244 h 3094383"/>
              <a:gd name="connsiteX83" fmla="*/ 3220278 w 3578087"/>
              <a:gd name="connsiteY83" fmla="*/ 2206487 h 3094383"/>
              <a:gd name="connsiteX84" fmla="*/ 3246782 w 3578087"/>
              <a:gd name="connsiteY84" fmla="*/ 2146853 h 3094383"/>
              <a:gd name="connsiteX85" fmla="*/ 3279913 w 3578087"/>
              <a:gd name="connsiteY85" fmla="*/ 2093844 h 3094383"/>
              <a:gd name="connsiteX86" fmla="*/ 3332921 w 3578087"/>
              <a:gd name="connsiteY86" fmla="*/ 1987827 h 3094383"/>
              <a:gd name="connsiteX87" fmla="*/ 3346174 w 3578087"/>
              <a:gd name="connsiteY87" fmla="*/ 1961322 h 3094383"/>
              <a:gd name="connsiteX88" fmla="*/ 3366052 w 3578087"/>
              <a:gd name="connsiteY88" fmla="*/ 1928192 h 3094383"/>
              <a:gd name="connsiteX89" fmla="*/ 3379304 w 3578087"/>
              <a:gd name="connsiteY89" fmla="*/ 1895061 h 3094383"/>
              <a:gd name="connsiteX90" fmla="*/ 3405808 w 3578087"/>
              <a:gd name="connsiteY90" fmla="*/ 1855305 h 3094383"/>
              <a:gd name="connsiteX91" fmla="*/ 3498574 w 3578087"/>
              <a:gd name="connsiteY91" fmla="*/ 1623392 h 3094383"/>
              <a:gd name="connsiteX92" fmla="*/ 3511826 w 3578087"/>
              <a:gd name="connsiteY92" fmla="*/ 1570383 h 3094383"/>
              <a:gd name="connsiteX93" fmla="*/ 3525078 w 3578087"/>
              <a:gd name="connsiteY93" fmla="*/ 1510748 h 3094383"/>
              <a:gd name="connsiteX94" fmla="*/ 3558208 w 3578087"/>
              <a:gd name="connsiteY94" fmla="*/ 1411357 h 3094383"/>
              <a:gd name="connsiteX95" fmla="*/ 3564835 w 3578087"/>
              <a:gd name="connsiteY95" fmla="*/ 1325218 h 3094383"/>
              <a:gd name="connsiteX96" fmla="*/ 3571461 w 3578087"/>
              <a:gd name="connsiteY96" fmla="*/ 1252331 h 3094383"/>
              <a:gd name="connsiteX97" fmla="*/ 3578087 w 3578087"/>
              <a:gd name="connsiteY97" fmla="*/ 1139687 h 3094383"/>
              <a:gd name="connsiteX98" fmla="*/ 3551582 w 3578087"/>
              <a:gd name="connsiteY98" fmla="*/ 914400 h 3094383"/>
              <a:gd name="connsiteX99" fmla="*/ 3525078 w 3578087"/>
              <a:gd name="connsiteY99" fmla="*/ 841514 h 3094383"/>
              <a:gd name="connsiteX100" fmla="*/ 3511826 w 3578087"/>
              <a:gd name="connsiteY100" fmla="*/ 781879 h 3094383"/>
              <a:gd name="connsiteX101" fmla="*/ 3458817 w 3578087"/>
              <a:gd name="connsiteY101" fmla="*/ 675861 h 3094383"/>
              <a:gd name="connsiteX102" fmla="*/ 3438939 w 3578087"/>
              <a:gd name="connsiteY102" fmla="*/ 622853 h 3094383"/>
              <a:gd name="connsiteX103" fmla="*/ 3379304 w 3578087"/>
              <a:gd name="connsiteY103" fmla="*/ 496957 h 3094383"/>
              <a:gd name="connsiteX104" fmla="*/ 3260035 w 3578087"/>
              <a:gd name="connsiteY104" fmla="*/ 344557 h 3094383"/>
              <a:gd name="connsiteX105" fmla="*/ 3154017 w 3578087"/>
              <a:gd name="connsiteY105" fmla="*/ 291548 h 3094383"/>
              <a:gd name="connsiteX106" fmla="*/ 2948608 w 3578087"/>
              <a:gd name="connsiteY106" fmla="*/ 225287 h 3094383"/>
              <a:gd name="connsiteX107" fmla="*/ 2908852 w 3578087"/>
              <a:gd name="connsiteY107" fmla="*/ 212035 h 3094383"/>
              <a:gd name="connsiteX108" fmla="*/ 2676939 w 3578087"/>
              <a:gd name="connsiteY108" fmla="*/ 198783 h 3094383"/>
              <a:gd name="connsiteX109" fmla="*/ 2034208 w 3578087"/>
              <a:gd name="connsiteY109" fmla="*/ 178905 h 3094383"/>
              <a:gd name="connsiteX110" fmla="*/ 1702904 w 3578087"/>
              <a:gd name="connsiteY110" fmla="*/ 152400 h 3094383"/>
              <a:gd name="connsiteX111" fmla="*/ 1596887 w 3578087"/>
              <a:gd name="connsiteY111" fmla="*/ 139148 h 3094383"/>
              <a:gd name="connsiteX112" fmla="*/ 1331843 w 3578087"/>
              <a:gd name="connsiteY112" fmla="*/ 112644 h 3094383"/>
              <a:gd name="connsiteX113" fmla="*/ 1073426 w 3578087"/>
              <a:gd name="connsiteY113" fmla="*/ 79514 h 3094383"/>
              <a:gd name="connsiteX114" fmla="*/ 1027043 w 3578087"/>
              <a:gd name="connsiteY114" fmla="*/ 66261 h 3094383"/>
              <a:gd name="connsiteX115" fmla="*/ 834887 w 3578087"/>
              <a:gd name="connsiteY115" fmla="*/ 33131 h 3094383"/>
              <a:gd name="connsiteX116" fmla="*/ 775252 w 3578087"/>
              <a:gd name="connsiteY116" fmla="*/ 13253 h 3094383"/>
              <a:gd name="connsiteX117" fmla="*/ 583095 w 3578087"/>
              <a:gd name="connsiteY117" fmla="*/ 0 h 3094383"/>
              <a:gd name="connsiteX118" fmla="*/ 298174 w 3578087"/>
              <a:gd name="connsiteY118" fmla="*/ 6627 h 3094383"/>
              <a:gd name="connsiteX119" fmla="*/ 271669 w 3578087"/>
              <a:gd name="connsiteY119" fmla="*/ 19879 h 3094383"/>
              <a:gd name="connsiteX120" fmla="*/ 212035 w 3578087"/>
              <a:gd name="connsiteY120" fmla="*/ 39757 h 3094383"/>
              <a:gd name="connsiteX121" fmla="*/ 119269 w 3578087"/>
              <a:gd name="connsiteY121" fmla="*/ 53009 h 3094383"/>
              <a:gd name="connsiteX122" fmla="*/ 99391 w 3578087"/>
              <a:gd name="connsiteY122" fmla="*/ 59635 h 3094383"/>
              <a:gd name="connsiteX123" fmla="*/ 79513 w 3578087"/>
              <a:gd name="connsiteY123" fmla="*/ 53009 h 3094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</a:cxnLst>
            <a:rect l="l" t="t" r="r" b="b"/>
            <a:pathLst>
              <a:path w="3578087" h="3094383">
                <a:moveTo>
                  <a:pt x="79513" y="53009"/>
                </a:moveTo>
                <a:cubicBezTo>
                  <a:pt x="71783" y="57426"/>
                  <a:pt x="60504" y="74147"/>
                  <a:pt x="53008" y="86140"/>
                </a:cubicBezTo>
                <a:cubicBezTo>
                  <a:pt x="49306" y="92063"/>
                  <a:pt x="48834" y="99478"/>
                  <a:pt x="46382" y="106018"/>
                </a:cubicBezTo>
                <a:cubicBezTo>
                  <a:pt x="42206" y="117155"/>
                  <a:pt x="37306" y="128011"/>
                  <a:pt x="33130" y="139148"/>
                </a:cubicBezTo>
                <a:cubicBezTo>
                  <a:pt x="20918" y="171714"/>
                  <a:pt x="22919" y="180174"/>
                  <a:pt x="13252" y="225287"/>
                </a:cubicBezTo>
                <a:cubicBezTo>
                  <a:pt x="-1574" y="294475"/>
                  <a:pt x="15413" y="199069"/>
                  <a:pt x="0" y="291548"/>
                </a:cubicBezTo>
                <a:cubicBezTo>
                  <a:pt x="4417" y="360018"/>
                  <a:pt x="7393" y="428596"/>
                  <a:pt x="13252" y="496957"/>
                </a:cubicBezTo>
                <a:cubicBezTo>
                  <a:pt x="14030" y="506030"/>
                  <a:pt x="17261" y="514738"/>
                  <a:pt x="19878" y="523461"/>
                </a:cubicBezTo>
                <a:cubicBezTo>
                  <a:pt x="30019" y="557264"/>
                  <a:pt x="33648" y="559180"/>
                  <a:pt x="39756" y="589722"/>
                </a:cubicBezTo>
                <a:cubicBezTo>
                  <a:pt x="44599" y="613936"/>
                  <a:pt x="49157" y="638217"/>
                  <a:pt x="53008" y="662609"/>
                </a:cubicBezTo>
                <a:cubicBezTo>
                  <a:pt x="55785" y="680198"/>
                  <a:pt x="55316" y="698343"/>
                  <a:pt x="59635" y="715618"/>
                </a:cubicBezTo>
                <a:cubicBezTo>
                  <a:pt x="62031" y="725201"/>
                  <a:pt x="68470" y="733287"/>
                  <a:pt x="72887" y="742122"/>
                </a:cubicBezTo>
                <a:cubicBezTo>
                  <a:pt x="75096" y="777461"/>
                  <a:pt x="78502" y="812746"/>
                  <a:pt x="79513" y="848140"/>
                </a:cubicBezTo>
                <a:cubicBezTo>
                  <a:pt x="82873" y="965732"/>
                  <a:pt x="78638" y="1157443"/>
                  <a:pt x="92765" y="1298714"/>
                </a:cubicBezTo>
                <a:cubicBezTo>
                  <a:pt x="96306" y="1334126"/>
                  <a:pt x="99238" y="1334470"/>
                  <a:pt x="106017" y="1364974"/>
                </a:cubicBezTo>
                <a:cubicBezTo>
                  <a:pt x="110850" y="1386724"/>
                  <a:pt x="112805" y="1403602"/>
                  <a:pt x="119269" y="1424609"/>
                </a:cubicBezTo>
                <a:cubicBezTo>
                  <a:pt x="125431" y="1444636"/>
                  <a:pt x="135039" y="1463697"/>
                  <a:pt x="139148" y="1484244"/>
                </a:cubicBezTo>
                <a:cubicBezTo>
                  <a:pt x="141357" y="1495287"/>
                  <a:pt x="142213" y="1506690"/>
                  <a:pt x="145774" y="1517374"/>
                </a:cubicBezTo>
                <a:cubicBezTo>
                  <a:pt x="153784" y="1541405"/>
                  <a:pt x="160644" y="1543397"/>
                  <a:pt x="172278" y="1563757"/>
                </a:cubicBezTo>
                <a:cubicBezTo>
                  <a:pt x="177179" y="1572333"/>
                  <a:pt x="179789" y="1582223"/>
                  <a:pt x="185530" y="1590261"/>
                </a:cubicBezTo>
                <a:cubicBezTo>
                  <a:pt x="190977" y="1597886"/>
                  <a:pt x="200210" y="1602343"/>
                  <a:pt x="205408" y="1610140"/>
                </a:cubicBezTo>
                <a:cubicBezTo>
                  <a:pt x="213627" y="1622468"/>
                  <a:pt x="217821" y="1637098"/>
                  <a:pt x="225287" y="1649896"/>
                </a:cubicBezTo>
                <a:cubicBezTo>
                  <a:pt x="243853" y="1681724"/>
                  <a:pt x="249133" y="1683678"/>
                  <a:pt x="265043" y="1709531"/>
                </a:cubicBezTo>
                <a:cubicBezTo>
                  <a:pt x="282713" y="1738244"/>
                  <a:pt x="300183" y="1767080"/>
                  <a:pt x="318052" y="1795670"/>
                </a:cubicBezTo>
                <a:cubicBezTo>
                  <a:pt x="326493" y="1809176"/>
                  <a:pt x="336114" y="1821921"/>
                  <a:pt x="344556" y="1835427"/>
                </a:cubicBezTo>
                <a:lnTo>
                  <a:pt x="377687" y="1888435"/>
                </a:lnTo>
                <a:cubicBezTo>
                  <a:pt x="388731" y="1906105"/>
                  <a:pt x="396083" y="1926710"/>
                  <a:pt x="410817" y="1941444"/>
                </a:cubicBezTo>
                <a:cubicBezTo>
                  <a:pt x="419652" y="1950279"/>
                  <a:pt x="429094" y="1958545"/>
                  <a:pt x="437321" y="1967948"/>
                </a:cubicBezTo>
                <a:cubicBezTo>
                  <a:pt x="444593" y="1976259"/>
                  <a:pt x="449647" y="1986396"/>
                  <a:pt x="457200" y="1994453"/>
                </a:cubicBezTo>
                <a:cubicBezTo>
                  <a:pt x="482836" y="2021798"/>
                  <a:pt x="511439" y="2046286"/>
                  <a:pt x="536713" y="2073966"/>
                </a:cubicBezTo>
                <a:cubicBezTo>
                  <a:pt x="557879" y="2097148"/>
                  <a:pt x="572723" y="2126182"/>
                  <a:pt x="596348" y="2146853"/>
                </a:cubicBezTo>
                <a:cubicBezTo>
                  <a:pt x="631687" y="2177775"/>
                  <a:pt x="668226" y="2207376"/>
                  <a:pt x="702365" y="2239618"/>
                </a:cubicBezTo>
                <a:cubicBezTo>
                  <a:pt x="708155" y="2245086"/>
                  <a:pt x="709986" y="2253865"/>
                  <a:pt x="715617" y="2259496"/>
                </a:cubicBezTo>
                <a:cubicBezTo>
                  <a:pt x="721248" y="2265127"/>
                  <a:pt x="729864" y="2267117"/>
                  <a:pt x="735495" y="2272748"/>
                </a:cubicBezTo>
                <a:cubicBezTo>
                  <a:pt x="754301" y="2291554"/>
                  <a:pt x="769698" y="2313577"/>
                  <a:pt x="788504" y="2332383"/>
                </a:cubicBezTo>
                <a:cubicBezTo>
                  <a:pt x="866379" y="2410258"/>
                  <a:pt x="769969" y="2300009"/>
                  <a:pt x="834887" y="2372140"/>
                </a:cubicBezTo>
                <a:cubicBezTo>
                  <a:pt x="848509" y="2387276"/>
                  <a:pt x="859255" y="2405186"/>
                  <a:pt x="874643" y="2418522"/>
                </a:cubicBezTo>
                <a:cubicBezTo>
                  <a:pt x="892697" y="2434169"/>
                  <a:pt x="915165" y="2443944"/>
                  <a:pt x="934278" y="2458279"/>
                </a:cubicBezTo>
                <a:cubicBezTo>
                  <a:pt x="943113" y="2464905"/>
                  <a:pt x="952611" y="2470728"/>
                  <a:pt x="960782" y="2478157"/>
                </a:cubicBezTo>
                <a:cubicBezTo>
                  <a:pt x="976961" y="2492865"/>
                  <a:pt x="986864" y="2516419"/>
                  <a:pt x="1007165" y="2524540"/>
                </a:cubicBezTo>
                <a:cubicBezTo>
                  <a:pt x="1018208" y="2528957"/>
                  <a:pt x="1030096" y="2531673"/>
                  <a:pt x="1040295" y="2537792"/>
                </a:cubicBezTo>
                <a:cubicBezTo>
                  <a:pt x="1052422" y="2545068"/>
                  <a:pt x="1062914" y="2554835"/>
                  <a:pt x="1073426" y="2564296"/>
                </a:cubicBezTo>
                <a:cubicBezTo>
                  <a:pt x="1085035" y="2574744"/>
                  <a:pt x="1093380" y="2589042"/>
                  <a:pt x="1106556" y="2597427"/>
                </a:cubicBezTo>
                <a:cubicBezTo>
                  <a:pt x="1118341" y="2604927"/>
                  <a:pt x="1134562" y="2603125"/>
                  <a:pt x="1146313" y="2610679"/>
                </a:cubicBezTo>
                <a:cubicBezTo>
                  <a:pt x="1245770" y="2674616"/>
                  <a:pt x="1225064" y="2668546"/>
                  <a:pt x="1331843" y="2710070"/>
                </a:cubicBezTo>
                <a:cubicBezTo>
                  <a:pt x="1340331" y="2713371"/>
                  <a:pt x="1349513" y="2714487"/>
                  <a:pt x="1358348" y="2716696"/>
                </a:cubicBezTo>
                <a:cubicBezTo>
                  <a:pt x="1373809" y="2725531"/>
                  <a:pt x="1388803" y="2735236"/>
                  <a:pt x="1404730" y="2743200"/>
                </a:cubicBezTo>
                <a:cubicBezTo>
                  <a:pt x="1410977" y="2746324"/>
                  <a:pt x="1418161" y="2747141"/>
                  <a:pt x="1424608" y="2749827"/>
                </a:cubicBezTo>
                <a:cubicBezTo>
                  <a:pt x="1444688" y="2758194"/>
                  <a:pt x="1464163" y="2767964"/>
                  <a:pt x="1484243" y="2776331"/>
                </a:cubicBezTo>
                <a:cubicBezTo>
                  <a:pt x="1490690" y="2779017"/>
                  <a:pt x="1497874" y="2779834"/>
                  <a:pt x="1504121" y="2782957"/>
                </a:cubicBezTo>
                <a:cubicBezTo>
                  <a:pt x="1511244" y="2786518"/>
                  <a:pt x="1516877" y="2792648"/>
                  <a:pt x="1524000" y="2796209"/>
                </a:cubicBezTo>
                <a:cubicBezTo>
                  <a:pt x="1567226" y="2817822"/>
                  <a:pt x="1562932" y="2814597"/>
                  <a:pt x="1603513" y="2822714"/>
                </a:cubicBezTo>
                <a:cubicBezTo>
                  <a:pt x="1664518" y="2853217"/>
                  <a:pt x="1591655" y="2815938"/>
                  <a:pt x="1696278" y="2875722"/>
                </a:cubicBezTo>
                <a:cubicBezTo>
                  <a:pt x="1704854" y="2880623"/>
                  <a:pt x="1714206" y="2884073"/>
                  <a:pt x="1722782" y="2888974"/>
                </a:cubicBezTo>
                <a:cubicBezTo>
                  <a:pt x="1729697" y="2892925"/>
                  <a:pt x="1735411" y="2898931"/>
                  <a:pt x="1742661" y="2902227"/>
                </a:cubicBezTo>
                <a:cubicBezTo>
                  <a:pt x="1759840" y="2910036"/>
                  <a:pt x="1778324" y="2914671"/>
                  <a:pt x="1795669" y="2922105"/>
                </a:cubicBezTo>
                <a:cubicBezTo>
                  <a:pt x="1861070" y="2950134"/>
                  <a:pt x="1809062" y="2936710"/>
                  <a:pt x="1868556" y="2948609"/>
                </a:cubicBezTo>
                <a:cubicBezTo>
                  <a:pt x="1884017" y="2955235"/>
                  <a:pt x="1899239" y="2962449"/>
                  <a:pt x="1914939" y="2968487"/>
                </a:cubicBezTo>
                <a:cubicBezTo>
                  <a:pt x="1927977" y="2973502"/>
                  <a:pt x="1943072" y="2973992"/>
                  <a:pt x="1954695" y="2981740"/>
                </a:cubicBezTo>
                <a:cubicBezTo>
                  <a:pt x="1961321" y="2986157"/>
                  <a:pt x="1967254" y="2991855"/>
                  <a:pt x="1974574" y="2994992"/>
                </a:cubicBezTo>
                <a:cubicBezTo>
                  <a:pt x="1982944" y="2998579"/>
                  <a:pt x="1992520" y="2998506"/>
                  <a:pt x="2001078" y="3001618"/>
                </a:cubicBezTo>
                <a:cubicBezTo>
                  <a:pt x="2116659" y="3043647"/>
                  <a:pt x="2004171" y="3003164"/>
                  <a:pt x="2067339" y="3034748"/>
                </a:cubicBezTo>
                <a:cubicBezTo>
                  <a:pt x="2077977" y="3040067"/>
                  <a:pt x="2089332" y="3043824"/>
                  <a:pt x="2100469" y="3048000"/>
                </a:cubicBezTo>
                <a:cubicBezTo>
                  <a:pt x="2120490" y="3055508"/>
                  <a:pt x="2148421" y="3062386"/>
                  <a:pt x="2166730" y="3067879"/>
                </a:cubicBezTo>
                <a:cubicBezTo>
                  <a:pt x="2173420" y="3069886"/>
                  <a:pt x="2179759" y="3073135"/>
                  <a:pt x="2186608" y="3074505"/>
                </a:cubicBezTo>
                <a:cubicBezTo>
                  <a:pt x="2201923" y="3077568"/>
                  <a:pt x="2217625" y="3078337"/>
                  <a:pt x="2232991" y="3081131"/>
                </a:cubicBezTo>
                <a:cubicBezTo>
                  <a:pt x="2241951" y="3082760"/>
                  <a:pt x="2250605" y="3085782"/>
                  <a:pt x="2259495" y="3087757"/>
                </a:cubicBezTo>
                <a:cubicBezTo>
                  <a:pt x="2270489" y="3090200"/>
                  <a:pt x="2281582" y="3092174"/>
                  <a:pt x="2292626" y="3094383"/>
                </a:cubicBezTo>
                <a:cubicBezTo>
                  <a:pt x="2352261" y="3092174"/>
                  <a:pt x="2412100" y="3093160"/>
                  <a:pt x="2471530" y="3087757"/>
                </a:cubicBezTo>
                <a:cubicBezTo>
                  <a:pt x="2509069" y="3084344"/>
                  <a:pt x="2532236" y="3057404"/>
                  <a:pt x="2564295" y="3041374"/>
                </a:cubicBezTo>
                <a:cubicBezTo>
                  <a:pt x="2572440" y="3037301"/>
                  <a:pt x="2581965" y="3036957"/>
                  <a:pt x="2590800" y="3034748"/>
                </a:cubicBezTo>
                <a:cubicBezTo>
                  <a:pt x="2619513" y="3012661"/>
                  <a:pt x="2652872" y="2995562"/>
                  <a:pt x="2676939" y="2968487"/>
                </a:cubicBezTo>
                <a:cubicBezTo>
                  <a:pt x="2694609" y="2948609"/>
                  <a:pt x="2712058" y="2928533"/>
                  <a:pt x="2729948" y="2908853"/>
                </a:cubicBezTo>
                <a:cubicBezTo>
                  <a:pt x="2734150" y="2904230"/>
                  <a:pt x="2739297" y="2900478"/>
                  <a:pt x="2743200" y="2895600"/>
                </a:cubicBezTo>
                <a:cubicBezTo>
                  <a:pt x="2756997" y="2878353"/>
                  <a:pt x="2767975" y="2858821"/>
                  <a:pt x="2782956" y="2842592"/>
                </a:cubicBezTo>
                <a:cubicBezTo>
                  <a:pt x="2794657" y="2829916"/>
                  <a:pt x="2810172" y="2821306"/>
                  <a:pt x="2822713" y="2809461"/>
                </a:cubicBezTo>
                <a:cubicBezTo>
                  <a:pt x="2849963" y="2783724"/>
                  <a:pt x="2875722" y="2756452"/>
                  <a:pt x="2902226" y="2729948"/>
                </a:cubicBezTo>
                <a:cubicBezTo>
                  <a:pt x="2924313" y="2707861"/>
                  <a:pt x="2952199" y="2690340"/>
                  <a:pt x="2968487" y="2663687"/>
                </a:cubicBezTo>
                <a:cubicBezTo>
                  <a:pt x="2992783" y="2623931"/>
                  <a:pt x="3014655" y="2582588"/>
                  <a:pt x="3041374" y="2544418"/>
                </a:cubicBezTo>
                <a:cubicBezTo>
                  <a:pt x="3056835" y="2522331"/>
                  <a:pt x="3074663" y="2501725"/>
                  <a:pt x="3087756" y="2478157"/>
                </a:cubicBezTo>
                <a:cubicBezTo>
                  <a:pt x="3096921" y="2461661"/>
                  <a:pt x="3099655" y="2442249"/>
                  <a:pt x="3107635" y="2425148"/>
                </a:cubicBezTo>
                <a:cubicBezTo>
                  <a:pt x="3130609" y="2375918"/>
                  <a:pt x="3160343" y="2329814"/>
                  <a:pt x="3180521" y="2279374"/>
                </a:cubicBezTo>
                <a:cubicBezTo>
                  <a:pt x="3184939" y="2268331"/>
                  <a:pt x="3188078" y="2256686"/>
                  <a:pt x="3193774" y="2246244"/>
                </a:cubicBezTo>
                <a:cubicBezTo>
                  <a:pt x="3201401" y="2232262"/>
                  <a:pt x="3212783" y="2220540"/>
                  <a:pt x="3220278" y="2206487"/>
                </a:cubicBezTo>
                <a:cubicBezTo>
                  <a:pt x="3230515" y="2187293"/>
                  <a:pt x="3236604" y="2166078"/>
                  <a:pt x="3246782" y="2146853"/>
                </a:cubicBezTo>
                <a:cubicBezTo>
                  <a:pt x="3256531" y="2128438"/>
                  <a:pt x="3269989" y="2112166"/>
                  <a:pt x="3279913" y="2093844"/>
                </a:cubicBezTo>
                <a:cubicBezTo>
                  <a:pt x="3298731" y="2059103"/>
                  <a:pt x="3315252" y="2023166"/>
                  <a:pt x="3332921" y="1987827"/>
                </a:cubicBezTo>
                <a:cubicBezTo>
                  <a:pt x="3337339" y="1978992"/>
                  <a:pt x="3341092" y="1969792"/>
                  <a:pt x="3346174" y="1961322"/>
                </a:cubicBezTo>
                <a:cubicBezTo>
                  <a:pt x="3352800" y="1950279"/>
                  <a:pt x="3360293" y="1939711"/>
                  <a:pt x="3366052" y="1928192"/>
                </a:cubicBezTo>
                <a:cubicBezTo>
                  <a:pt x="3371371" y="1917553"/>
                  <a:pt x="3373608" y="1905503"/>
                  <a:pt x="3379304" y="1895061"/>
                </a:cubicBezTo>
                <a:cubicBezTo>
                  <a:pt x="3386931" y="1881079"/>
                  <a:pt x="3398685" y="1869550"/>
                  <a:pt x="3405808" y="1855305"/>
                </a:cubicBezTo>
                <a:cubicBezTo>
                  <a:pt x="3437951" y="1791019"/>
                  <a:pt x="3480276" y="1696584"/>
                  <a:pt x="3498574" y="1623392"/>
                </a:cubicBezTo>
                <a:cubicBezTo>
                  <a:pt x="3502991" y="1605722"/>
                  <a:pt x="3507654" y="1588112"/>
                  <a:pt x="3511826" y="1570383"/>
                </a:cubicBezTo>
                <a:cubicBezTo>
                  <a:pt x="3516490" y="1550561"/>
                  <a:pt x="3519376" y="1530297"/>
                  <a:pt x="3525078" y="1510748"/>
                </a:cubicBezTo>
                <a:cubicBezTo>
                  <a:pt x="3534856" y="1477222"/>
                  <a:pt x="3558208" y="1411357"/>
                  <a:pt x="3558208" y="1411357"/>
                </a:cubicBezTo>
                <a:cubicBezTo>
                  <a:pt x="3560417" y="1382644"/>
                  <a:pt x="3562443" y="1353916"/>
                  <a:pt x="3564835" y="1325218"/>
                </a:cubicBezTo>
                <a:cubicBezTo>
                  <a:pt x="3566861" y="1300906"/>
                  <a:pt x="3569723" y="1276665"/>
                  <a:pt x="3571461" y="1252331"/>
                </a:cubicBezTo>
                <a:cubicBezTo>
                  <a:pt x="3574141" y="1214814"/>
                  <a:pt x="3575878" y="1177235"/>
                  <a:pt x="3578087" y="1139687"/>
                </a:cubicBezTo>
                <a:cubicBezTo>
                  <a:pt x="3569252" y="1064591"/>
                  <a:pt x="3564817" y="988846"/>
                  <a:pt x="3551582" y="914400"/>
                </a:cubicBezTo>
                <a:cubicBezTo>
                  <a:pt x="3547057" y="888947"/>
                  <a:pt x="3532506" y="866276"/>
                  <a:pt x="3525078" y="841514"/>
                </a:cubicBezTo>
                <a:cubicBezTo>
                  <a:pt x="3519227" y="822010"/>
                  <a:pt x="3517900" y="801315"/>
                  <a:pt x="3511826" y="781879"/>
                </a:cubicBezTo>
                <a:cubicBezTo>
                  <a:pt x="3497001" y="734437"/>
                  <a:pt x="3481177" y="723375"/>
                  <a:pt x="3458817" y="675861"/>
                </a:cubicBezTo>
                <a:cubicBezTo>
                  <a:pt x="3450782" y="658786"/>
                  <a:pt x="3445947" y="640374"/>
                  <a:pt x="3438939" y="622853"/>
                </a:cubicBezTo>
                <a:cubicBezTo>
                  <a:pt x="3421743" y="579863"/>
                  <a:pt x="3401295" y="537556"/>
                  <a:pt x="3379304" y="496957"/>
                </a:cubicBezTo>
                <a:cubicBezTo>
                  <a:pt x="3353223" y="448807"/>
                  <a:pt x="3312499" y="370789"/>
                  <a:pt x="3260035" y="344557"/>
                </a:cubicBezTo>
                <a:cubicBezTo>
                  <a:pt x="3224696" y="326887"/>
                  <a:pt x="3191226" y="304837"/>
                  <a:pt x="3154017" y="291548"/>
                </a:cubicBezTo>
                <a:cubicBezTo>
                  <a:pt x="3000961" y="236886"/>
                  <a:pt x="3120684" y="277658"/>
                  <a:pt x="2948608" y="225287"/>
                </a:cubicBezTo>
                <a:cubicBezTo>
                  <a:pt x="2935244" y="221220"/>
                  <a:pt x="2922755" y="213391"/>
                  <a:pt x="2908852" y="212035"/>
                </a:cubicBezTo>
                <a:cubicBezTo>
                  <a:pt x="2831787" y="204517"/>
                  <a:pt x="2676939" y="198783"/>
                  <a:pt x="2676939" y="198783"/>
                </a:cubicBezTo>
                <a:cubicBezTo>
                  <a:pt x="2396865" y="155695"/>
                  <a:pt x="2687219" y="196241"/>
                  <a:pt x="2034208" y="178905"/>
                </a:cubicBezTo>
                <a:cubicBezTo>
                  <a:pt x="1963816" y="177036"/>
                  <a:pt x="1783871" y="161153"/>
                  <a:pt x="1702904" y="152400"/>
                </a:cubicBezTo>
                <a:cubicBezTo>
                  <a:pt x="1667496" y="148572"/>
                  <a:pt x="1632312" y="142813"/>
                  <a:pt x="1596887" y="139148"/>
                </a:cubicBezTo>
                <a:cubicBezTo>
                  <a:pt x="1432914" y="122185"/>
                  <a:pt x="1576892" y="147651"/>
                  <a:pt x="1331843" y="112644"/>
                </a:cubicBezTo>
                <a:cubicBezTo>
                  <a:pt x="1184023" y="91527"/>
                  <a:pt x="1270091" y="103114"/>
                  <a:pt x="1073426" y="79514"/>
                </a:cubicBezTo>
                <a:cubicBezTo>
                  <a:pt x="1057965" y="75096"/>
                  <a:pt x="1042827" y="69330"/>
                  <a:pt x="1027043" y="66261"/>
                </a:cubicBezTo>
                <a:cubicBezTo>
                  <a:pt x="963241" y="53855"/>
                  <a:pt x="896549" y="53685"/>
                  <a:pt x="834887" y="33131"/>
                </a:cubicBezTo>
                <a:cubicBezTo>
                  <a:pt x="815009" y="26505"/>
                  <a:pt x="795756" y="17570"/>
                  <a:pt x="775252" y="13253"/>
                </a:cubicBezTo>
                <a:cubicBezTo>
                  <a:pt x="742833" y="6428"/>
                  <a:pt x="587925" y="254"/>
                  <a:pt x="583095" y="0"/>
                </a:cubicBezTo>
                <a:cubicBezTo>
                  <a:pt x="488121" y="2209"/>
                  <a:pt x="392980" y="575"/>
                  <a:pt x="298174" y="6627"/>
                </a:cubicBezTo>
                <a:cubicBezTo>
                  <a:pt x="288316" y="7256"/>
                  <a:pt x="280695" y="15867"/>
                  <a:pt x="271669" y="19879"/>
                </a:cubicBezTo>
                <a:cubicBezTo>
                  <a:pt x="252884" y="28228"/>
                  <a:pt x="232621" y="36590"/>
                  <a:pt x="212035" y="39757"/>
                </a:cubicBezTo>
                <a:cubicBezTo>
                  <a:pt x="158435" y="48003"/>
                  <a:pt x="162311" y="42249"/>
                  <a:pt x="119269" y="53009"/>
                </a:cubicBezTo>
                <a:cubicBezTo>
                  <a:pt x="112493" y="54703"/>
                  <a:pt x="105380" y="56042"/>
                  <a:pt x="99391" y="59635"/>
                </a:cubicBezTo>
                <a:cubicBezTo>
                  <a:pt x="94034" y="62849"/>
                  <a:pt x="87243" y="48592"/>
                  <a:pt x="79513" y="53009"/>
                </a:cubicBezTo>
                <a:close/>
              </a:path>
            </a:pathLst>
          </a:custGeom>
          <a:noFill/>
          <a:ln w="635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B83F9433-D1FC-4116-AD85-F4BB05E540CF}"/>
              </a:ext>
            </a:extLst>
          </p:cNvPr>
          <p:cNvSpPr/>
          <p:nvPr/>
        </p:nvSpPr>
        <p:spPr>
          <a:xfrm>
            <a:off x="780908" y="2186089"/>
            <a:ext cx="4186696" cy="1842571"/>
          </a:xfrm>
          <a:prstGeom prst="rect">
            <a:avLst/>
          </a:prstGeom>
          <a:solidFill>
            <a:schemeClr val="tx1">
              <a:lumMod val="50000"/>
              <a:lumOff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9263" lvl="1" algn="ctr"/>
            <a:endParaRPr lang="en-US" altLang="ja-JP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41452A38-8EBB-4AAC-B39F-38BECB7C2F9B}"/>
                  </a:ext>
                </a:extLst>
              </p:cNvPr>
              <p:cNvSpPr txBox="1"/>
              <p:nvPr/>
            </p:nvSpPr>
            <p:spPr>
              <a:xfrm>
                <a:off x="728396" y="2440049"/>
                <a:ext cx="4311656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2800" dirty="0">
                    <a:solidFill>
                      <a:schemeClr val="bg1"/>
                    </a:solidFill>
                  </a:rPr>
                  <a:t>BS and QF are well separated in</a:t>
                </a:r>
              </a:p>
              <a:p>
                <a:pPr algn="ctr"/>
                <a:r>
                  <a:rPr lang="en-US" altLang="ja-JP" sz="2800" b="1" dirty="0">
                    <a:solidFill>
                      <a:schemeClr val="bg1"/>
                    </a:solidFill>
                  </a:rPr>
                  <a:t>0.3 &lt; </a:t>
                </a:r>
                <a14:m>
                  <m:oMath xmlns:m="http://schemas.openxmlformats.org/officeDocument/2006/math">
                    <m:r>
                      <a:rPr lang="en-US" altLang="ja-JP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𝒒</m:t>
                    </m:r>
                  </m:oMath>
                </a14:m>
                <a:r>
                  <a:rPr lang="en-US" altLang="ja-JP" sz="2800" b="1" dirty="0">
                    <a:solidFill>
                      <a:schemeClr val="bg1"/>
                    </a:solidFill>
                  </a:rPr>
                  <a:t> &lt; 0.6 GeV/c</a:t>
                </a:r>
                <a:endParaRPr kumimoji="1" lang="ja-JP" altLang="en-US" sz="2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41452A38-8EBB-4AAC-B39F-38BECB7C2F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396" y="2440049"/>
                <a:ext cx="4311656" cy="1384995"/>
              </a:xfrm>
              <a:prstGeom prst="rect">
                <a:avLst/>
              </a:prstGeom>
              <a:blipFill>
                <a:blip r:embed="rId7"/>
                <a:stretch>
                  <a:fillRect t="-3965" b="-1189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正方形/長方形 79">
            <a:extLst>
              <a:ext uri="{FF2B5EF4-FFF2-40B4-BE49-F238E27FC236}">
                <a16:creationId xmlns:a16="http://schemas.microsoft.com/office/drawing/2014/main" id="{9CF6D942-209C-48BA-9284-30806ED13B6E}"/>
              </a:ext>
            </a:extLst>
          </p:cNvPr>
          <p:cNvSpPr/>
          <p:nvPr/>
        </p:nvSpPr>
        <p:spPr>
          <a:xfrm>
            <a:off x="780908" y="4869950"/>
            <a:ext cx="4215825" cy="776570"/>
          </a:xfrm>
          <a:prstGeom prst="rect">
            <a:avLst/>
          </a:prstGeom>
          <a:solidFill>
            <a:schemeClr val="tx1">
              <a:lumMod val="50000"/>
              <a:lumOff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716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/>
      <p:bldP spid="8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0D39C450-12AE-4877-8899-778A5D613099}"/>
              </a:ext>
            </a:extLst>
          </p:cNvPr>
          <p:cNvSpPr/>
          <p:nvPr/>
        </p:nvSpPr>
        <p:spPr>
          <a:xfrm>
            <a:off x="1955023" y="6385067"/>
            <a:ext cx="5233951" cy="47293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“K-pp” Bound State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C944B5-0C05-48FD-A811-884E143C7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528" y="5477204"/>
            <a:ext cx="4043968" cy="5075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altLang="ja-JP" sz="2400" b="1" baseline="-2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Kpp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~ 40 MeV</a:t>
            </a:r>
            <a:r>
              <a:rPr lang="en-US" altLang="ja-JP" sz="2400" dirty="0"/>
              <a:t>, </a:t>
            </a:r>
            <a:r>
              <a:rPr lang="en-US" altLang="ja-JP" sz="2400" dirty="0" err="1">
                <a:latin typeface="Symbol" panose="05050102010706020507" pitchFamily="18" charset="2"/>
              </a:rPr>
              <a:t>G</a:t>
            </a:r>
            <a:r>
              <a:rPr lang="en-US" altLang="ja-JP" sz="2400" baseline="-25000" dirty="0" err="1"/>
              <a:t>Kpp</a:t>
            </a:r>
            <a:r>
              <a:rPr lang="en-US" altLang="ja-JP" sz="2400" dirty="0"/>
              <a:t> ~ 100 MeV</a:t>
            </a:r>
          </a:p>
          <a:p>
            <a:pPr marL="0" indent="0">
              <a:buNone/>
            </a:pPr>
            <a:endParaRPr lang="en-US" altLang="ja-JP" sz="24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FAAC932-9F6F-47DC-B599-F87E3CF5AC03}"/>
              </a:ext>
            </a:extLst>
          </p:cNvPr>
          <p:cNvSpPr txBox="1"/>
          <p:nvPr/>
        </p:nvSpPr>
        <p:spPr>
          <a:xfrm>
            <a:off x="1116994" y="5839276"/>
            <a:ext cx="3124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i="1" dirty="0">
                <a:sym typeface="Wingdings" panose="05000000000000000000" pitchFamily="2" charset="2"/>
              </a:rPr>
              <a:t> large binding energy</a:t>
            </a:r>
            <a:endParaRPr kumimoji="1" lang="ja-JP" altLang="en-US" sz="2400" i="1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5D7B37F-6327-47C3-86C9-FF1515DE1F63}"/>
              </a:ext>
            </a:extLst>
          </p:cNvPr>
          <p:cNvSpPr txBox="1"/>
          <p:nvPr/>
        </p:nvSpPr>
        <p:spPr>
          <a:xfrm>
            <a:off x="4961215" y="5839276"/>
            <a:ext cx="3732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i="1" dirty="0">
                <a:sym typeface="Wingdings" panose="05000000000000000000" pitchFamily="2" charset="2"/>
              </a:rPr>
              <a:t> wide momentum transfer</a:t>
            </a:r>
            <a:endParaRPr kumimoji="1" lang="ja-JP" alt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正方形/長方形 10">
                <a:extLst>
                  <a:ext uri="{FF2B5EF4-FFF2-40B4-BE49-F238E27FC236}">
                    <a16:creationId xmlns:a16="http://schemas.microsoft.com/office/drawing/2014/main" id="{62660DFC-3D48-435E-A098-0B722B34B87F}"/>
                  </a:ext>
                </a:extLst>
              </p:cNvPr>
              <p:cNvSpPr/>
              <p:nvPr/>
            </p:nvSpPr>
            <p:spPr>
              <a:xfrm>
                <a:off x="1960355" y="1052736"/>
                <a:ext cx="6478825" cy="8082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)∝</m:t>
                      </m:r>
                      <m:r>
                        <a:rPr lang="ja-JP" alt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)×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𝐾𝑝𝑝</m:t>
                                  </m:r>
                                </m:sub>
                              </m:sSub>
                              <m: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/2)</m:t>
                              </m:r>
                            </m:e>
                            <m:sup>
                              <m: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𝐾𝑝𝑝</m:t>
                                  </m:r>
                                </m:sub>
                              </m:s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ja-JP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altLang="ja-JP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𝐾𝑝𝑝</m:t>
                                  </m:r>
                                </m:sub>
                              </m:s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/2</m:t>
                              </m:r>
                              <m: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𝑒𝑥𝑝</m:t>
                      </m:r>
                      <m:d>
                        <m:d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𝑄</m:t>
                                      </m:r>
                                    </m:e>
                                    <m:sub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𝐾𝑝𝑝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ja-JP" altLang="en-US" dirty="0"/>
              </a:p>
            </p:txBody>
          </p:sp>
        </mc:Choice>
        <mc:Fallback xmlns="">
          <p:sp>
            <p:nvSpPr>
              <p:cNvPr id="11" name="正方形/長方形 10">
                <a:extLst>
                  <a:ext uri="{FF2B5EF4-FFF2-40B4-BE49-F238E27FC236}">
                    <a16:creationId xmlns:a16="http://schemas.microsoft.com/office/drawing/2014/main" id="{62660DFC-3D48-435E-A098-0B722B34B8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0355" y="1052736"/>
                <a:ext cx="6478825" cy="80823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図 11">
            <a:extLst>
              <a:ext uri="{FF2B5EF4-FFF2-40B4-BE49-F238E27FC236}">
                <a16:creationId xmlns:a16="http://schemas.microsoft.com/office/drawing/2014/main" id="{1A4E86EE-AD5C-4002-A4B1-ECCF7B3E5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1989" y="1930103"/>
            <a:ext cx="3143360" cy="3139631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D0A628A4-7F4A-4314-9C8C-8C6186E891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9485" y="1969525"/>
            <a:ext cx="3227183" cy="3139631"/>
          </a:xfrm>
          <a:prstGeom prst="rect">
            <a:avLst/>
          </a:prstGeom>
        </p:spPr>
      </p:pic>
      <p:sp>
        <p:nvSpPr>
          <p:cNvPr id="14" name="コンテンツ プレースホルダー 2">
            <a:extLst>
              <a:ext uri="{FF2B5EF4-FFF2-40B4-BE49-F238E27FC236}">
                <a16:creationId xmlns:a16="http://schemas.microsoft.com/office/drawing/2014/main" id="{144811AC-DB0F-4D70-8441-641C5F0FC8F1}"/>
              </a:ext>
            </a:extLst>
          </p:cNvPr>
          <p:cNvSpPr txBox="1">
            <a:spLocks/>
          </p:cNvSpPr>
          <p:nvPr/>
        </p:nvSpPr>
        <p:spPr>
          <a:xfrm>
            <a:off x="4847789" y="5477204"/>
            <a:ext cx="4043968" cy="40071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altLang="ja-JP" sz="2400" b="1" baseline="-2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kpp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~ 400 MeV</a:t>
            </a:r>
            <a:r>
              <a:rPr lang="en-US" altLang="ja-JP" sz="2400" dirty="0"/>
              <a:t> </a:t>
            </a:r>
            <a:r>
              <a:rPr lang="en-US" altLang="ja-JP" sz="1800" dirty="0"/>
              <a:t>(c.f. Q</a:t>
            </a:r>
            <a:r>
              <a:rPr lang="en-US" altLang="ja-JP" sz="1800" baseline="-25000" dirty="0"/>
              <a:t>QF</a:t>
            </a:r>
            <a:r>
              <a:rPr lang="en-US" altLang="ja-JP" sz="1800" dirty="0"/>
              <a:t> ~ 200 MeV)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7F220AA-2A15-4881-B334-B14360B37FBB}"/>
              </a:ext>
            </a:extLst>
          </p:cNvPr>
          <p:cNvSpPr txBox="1"/>
          <p:nvPr/>
        </p:nvSpPr>
        <p:spPr>
          <a:xfrm>
            <a:off x="0" y="1213520"/>
            <a:ext cx="1930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i="1" dirty="0"/>
              <a:t>Fit with </a:t>
            </a:r>
            <a:r>
              <a:rPr kumimoji="1" lang="en-US" altLang="ja-JP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PWIA</a:t>
            </a:r>
            <a:endParaRPr kumimoji="1" lang="ja-JP" altLang="en-US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CFCA5D4F-EAAE-40EA-80AA-4F68FCA27B05}"/>
              </a:ext>
            </a:extLst>
          </p:cNvPr>
          <p:cNvSpPr/>
          <p:nvPr/>
        </p:nvSpPr>
        <p:spPr>
          <a:xfrm>
            <a:off x="4082603" y="1084931"/>
            <a:ext cx="2550018" cy="808235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FCFB49D2-4BBF-4FBC-AEBA-B97A7875F71E}"/>
              </a:ext>
            </a:extLst>
          </p:cNvPr>
          <p:cNvSpPr/>
          <p:nvPr/>
        </p:nvSpPr>
        <p:spPr>
          <a:xfrm>
            <a:off x="6812924" y="1077548"/>
            <a:ext cx="1550795" cy="80823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C2AEA52B-17D6-49C5-9B22-619426EC529A}"/>
              </a:ext>
            </a:extLst>
          </p:cNvPr>
          <p:cNvSpPr/>
          <p:nvPr/>
        </p:nvSpPr>
        <p:spPr>
          <a:xfrm>
            <a:off x="6446408" y="2171531"/>
            <a:ext cx="1693863" cy="275526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77609F31-4F70-4D2A-A732-A0B6E45CA4CC}"/>
              </a:ext>
            </a:extLst>
          </p:cNvPr>
          <p:cNvSpPr/>
          <p:nvPr/>
        </p:nvSpPr>
        <p:spPr>
          <a:xfrm>
            <a:off x="2653504" y="2213403"/>
            <a:ext cx="1545009" cy="27552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38A4E428-2D8D-4EEC-8766-3775A56D862D}"/>
              </a:ext>
            </a:extLst>
          </p:cNvPr>
          <p:cNvSpPr/>
          <p:nvPr/>
        </p:nvSpPr>
        <p:spPr>
          <a:xfrm>
            <a:off x="6145573" y="4867927"/>
            <a:ext cx="1333843" cy="23911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D63F7DB-A134-4B61-A85C-23533E0E5065}"/>
              </a:ext>
            </a:extLst>
          </p:cNvPr>
          <p:cNvSpPr/>
          <p:nvPr/>
        </p:nvSpPr>
        <p:spPr>
          <a:xfrm>
            <a:off x="2101605" y="4893683"/>
            <a:ext cx="1333843" cy="239112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B2A19955-EDA1-497C-A28F-1DEA78A33D56}"/>
              </a:ext>
            </a:extLst>
          </p:cNvPr>
          <p:cNvCxnSpPr>
            <a:cxnSpLocks/>
          </p:cNvCxnSpPr>
          <p:nvPr/>
        </p:nvCxnSpPr>
        <p:spPr>
          <a:xfrm flipH="1">
            <a:off x="2801155" y="1884610"/>
            <a:ext cx="1918953" cy="1979119"/>
          </a:xfrm>
          <a:prstGeom prst="line">
            <a:avLst/>
          </a:prstGeom>
          <a:ln w="635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コネクタ 27">
            <a:extLst>
              <a:ext uri="{FF2B5EF4-FFF2-40B4-BE49-F238E27FC236}">
                <a16:creationId xmlns:a16="http://schemas.microsoft.com/office/drawing/2014/main" id="{7CBC8752-99A7-439C-B90D-65EAC90E8009}"/>
              </a:ext>
            </a:extLst>
          </p:cNvPr>
          <p:cNvCxnSpPr>
            <a:cxnSpLocks/>
          </p:cNvCxnSpPr>
          <p:nvPr/>
        </p:nvCxnSpPr>
        <p:spPr>
          <a:xfrm flipH="1">
            <a:off x="6180739" y="1860971"/>
            <a:ext cx="715899" cy="1200776"/>
          </a:xfrm>
          <a:prstGeom prst="line">
            <a:avLst/>
          </a:prstGeom>
          <a:ln w="635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7B108E0-F095-44F8-B3A4-DF589B165AA4}"/>
              </a:ext>
            </a:extLst>
          </p:cNvPr>
          <p:cNvSpPr txBox="1"/>
          <p:nvPr/>
        </p:nvSpPr>
        <p:spPr>
          <a:xfrm>
            <a:off x="1658887" y="1698824"/>
            <a:ext cx="2284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>
                <a:solidFill>
                  <a:srgbClr val="0070C0"/>
                </a:solidFill>
              </a:rPr>
              <a:t>PRC102(2020)044002.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C25C283-7195-499B-8945-AC5978AF6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11</a:t>
            </a:fld>
            <a:endParaRPr kumimoji="1" lang="ja-JP" altLang="en-US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F96FA892-2DBB-4981-A1EC-5C38B9617E3B}"/>
              </a:ext>
            </a:extLst>
          </p:cNvPr>
          <p:cNvGrpSpPr/>
          <p:nvPr/>
        </p:nvGrpSpPr>
        <p:grpSpPr>
          <a:xfrm>
            <a:off x="-35627" y="4145056"/>
            <a:ext cx="1525034" cy="1318329"/>
            <a:chOff x="118651" y="2022509"/>
            <a:chExt cx="1525034" cy="1318329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51C4CE79-BF48-4F17-864E-3AD6678CF8E4}"/>
                </a:ext>
              </a:extLst>
            </p:cNvPr>
            <p:cNvGrpSpPr/>
            <p:nvPr/>
          </p:nvGrpSpPr>
          <p:grpSpPr>
            <a:xfrm>
              <a:off x="118651" y="2022509"/>
              <a:ext cx="1509830" cy="1268552"/>
              <a:chOff x="118651" y="2022509"/>
              <a:chExt cx="1509830" cy="1268552"/>
            </a:xfrm>
          </p:grpSpPr>
          <p:pic>
            <p:nvPicPr>
              <p:cNvPr id="23" name="図 22">
                <a:extLst>
                  <a:ext uri="{FF2B5EF4-FFF2-40B4-BE49-F238E27FC236}">
                    <a16:creationId xmlns:a16="http://schemas.microsoft.com/office/drawing/2014/main" id="{DFC032DB-F88F-4E20-B6FC-EE1915BA07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8651" y="2022509"/>
                <a:ext cx="1509830" cy="1268552"/>
              </a:xfrm>
              <a:prstGeom prst="rect">
                <a:avLst/>
              </a:prstGeom>
            </p:spPr>
          </p:pic>
          <p:sp>
            <p:nvSpPr>
              <p:cNvPr id="26" name="正方形/長方形 25">
                <a:extLst>
                  <a:ext uri="{FF2B5EF4-FFF2-40B4-BE49-F238E27FC236}">
                    <a16:creationId xmlns:a16="http://schemas.microsoft.com/office/drawing/2014/main" id="{5431C74C-8FE3-43FE-9147-F54C4F43FAD9}"/>
                  </a:ext>
                </a:extLst>
              </p:cNvPr>
              <p:cNvSpPr/>
              <p:nvPr/>
            </p:nvSpPr>
            <p:spPr>
              <a:xfrm>
                <a:off x="354203" y="2852936"/>
                <a:ext cx="1229465" cy="252197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" name="正方形/長方形 26">
                <a:extLst>
                  <a:ext uri="{FF2B5EF4-FFF2-40B4-BE49-F238E27FC236}">
                    <a16:creationId xmlns:a16="http://schemas.microsoft.com/office/drawing/2014/main" id="{481BAE98-2407-450E-AE45-80B13338367C}"/>
                  </a:ext>
                </a:extLst>
              </p:cNvPr>
              <p:cNvSpPr/>
              <p:nvPr/>
            </p:nvSpPr>
            <p:spPr>
              <a:xfrm>
                <a:off x="343918" y="2104955"/>
                <a:ext cx="1229465" cy="532014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3" name="四角形: 角を丸くする 32">
              <a:extLst>
                <a:ext uri="{FF2B5EF4-FFF2-40B4-BE49-F238E27FC236}">
                  <a16:creationId xmlns:a16="http://schemas.microsoft.com/office/drawing/2014/main" id="{1FA0E32B-B803-4C90-9B13-6C24F638F801}"/>
                </a:ext>
              </a:extLst>
            </p:cNvPr>
            <p:cNvSpPr/>
            <p:nvPr/>
          </p:nvSpPr>
          <p:spPr>
            <a:xfrm>
              <a:off x="244165" y="3088642"/>
              <a:ext cx="1399520" cy="252196"/>
            </a:xfrm>
            <a:prstGeom prst="roundRect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750560D0-A926-48AD-A777-7DEBCD0F506E}"/>
              </a:ext>
            </a:extLst>
          </p:cNvPr>
          <p:cNvGrpSpPr/>
          <p:nvPr/>
        </p:nvGrpSpPr>
        <p:grpSpPr>
          <a:xfrm>
            <a:off x="4211960" y="4150362"/>
            <a:ext cx="1567985" cy="1268552"/>
            <a:chOff x="4412087" y="2105533"/>
            <a:chExt cx="1567985" cy="1268552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ABB1FB5B-F4D5-415C-A377-A6FA5A9F851B}"/>
                </a:ext>
              </a:extLst>
            </p:cNvPr>
            <p:cNvGrpSpPr/>
            <p:nvPr/>
          </p:nvGrpSpPr>
          <p:grpSpPr>
            <a:xfrm>
              <a:off x="4470242" y="2105533"/>
              <a:ext cx="1509830" cy="1268552"/>
              <a:chOff x="4470242" y="2105533"/>
              <a:chExt cx="1509830" cy="1268552"/>
            </a:xfrm>
          </p:grpSpPr>
          <p:pic>
            <p:nvPicPr>
              <p:cNvPr id="29" name="図 28">
                <a:extLst>
                  <a:ext uri="{FF2B5EF4-FFF2-40B4-BE49-F238E27FC236}">
                    <a16:creationId xmlns:a16="http://schemas.microsoft.com/office/drawing/2014/main" id="{27710774-3A31-419A-A297-D9ABE1A3FA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70242" y="2105533"/>
                <a:ext cx="1509830" cy="1268552"/>
              </a:xfrm>
              <a:prstGeom prst="rect">
                <a:avLst/>
              </a:prstGeom>
            </p:spPr>
          </p:pic>
          <p:sp>
            <p:nvSpPr>
              <p:cNvPr id="30" name="正方形/長方形 29">
                <a:extLst>
                  <a:ext uri="{FF2B5EF4-FFF2-40B4-BE49-F238E27FC236}">
                    <a16:creationId xmlns:a16="http://schemas.microsoft.com/office/drawing/2014/main" id="{D6EB00B0-09D2-4766-A1FB-5A63C7050DA8}"/>
                  </a:ext>
                </a:extLst>
              </p:cNvPr>
              <p:cNvSpPr/>
              <p:nvPr/>
            </p:nvSpPr>
            <p:spPr>
              <a:xfrm>
                <a:off x="4705794" y="2182870"/>
                <a:ext cx="291117" cy="1005288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" name="正方形/長方形 30">
                <a:extLst>
                  <a:ext uri="{FF2B5EF4-FFF2-40B4-BE49-F238E27FC236}">
                    <a16:creationId xmlns:a16="http://schemas.microsoft.com/office/drawing/2014/main" id="{95F78BBA-26F0-4C3F-81D1-BA1D591DAC0F}"/>
                  </a:ext>
                </a:extLst>
              </p:cNvPr>
              <p:cNvSpPr/>
              <p:nvPr/>
            </p:nvSpPr>
            <p:spPr>
              <a:xfrm>
                <a:off x="5167502" y="2182868"/>
                <a:ext cx="767243" cy="1005289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4" name="四角形: 角を丸くする 33">
              <a:extLst>
                <a:ext uri="{FF2B5EF4-FFF2-40B4-BE49-F238E27FC236}">
                  <a16:creationId xmlns:a16="http://schemas.microsoft.com/office/drawing/2014/main" id="{28EE8A9D-D49E-46CA-8ED6-C1C1E8B0F3AC}"/>
                </a:ext>
              </a:extLst>
            </p:cNvPr>
            <p:cNvSpPr/>
            <p:nvPr/>
          </p:nvSpPr>
          <p:spPr>
            <a:xfrm rot="5400000">
              <a:off x="4002378" y="2566824"/>
              <a:ext cx="1110873" cy="291456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0EB044B-53C0-4BCB-9056-7D7B2F41C0D3}"/>
              </a:ext>
            </a:extLst>
          </p:cNvPr>
          <p:cNvSpPr txBox="1"/>
          <p:nvPr/>
        </p:nvSpPr>
        <p:spPr>
          <a:xfrm>
            <a:off x="2032618" y="6377574"/>
            <a:ext cx="5078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suggest the “K</a:t>
            </a:r>
            <a:r>
              <a:rPr lang="en-US" altLang="ja-JP" sz="2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-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pp” is quite compact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896290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" grpId="0" build="p"/>
      <p:bldP spid="6" grpId="0"/>
      <p:bldP spid="10" grpId="0"/>
      <p:bldP spid="14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32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>
            <a:extLst>
              <a:ext uri="{FF2B5EF4-FFF2-40B4-BE49-F238E27FC236}">
                <a16:creationId xmlns:a16="http://schemas.microsoft.com/office/drawing/2014/main" id="{997BA5B8-79E9-4B79-AECD-26738D8A1B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144" r="51195"/>
          <a:stretch/>
        </p:blipFill>
        <p:spPr>
          <a:xfrm>
            <a:off x="7227622" y="1421600"/>
            <a:ext cx="1146220" cy="1022504"/>
          </a:xfrm>
          <a:prstGeom prst="rect">
            <a:avLst/>
          </a:prstGeom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0E5AE437-68AB-42E3-B2EA-EDA759CCFC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65488" y="1138820"/>
                <a:ext cx="6078820" cy="5719180"/>
              </a:xfrm>
            </p:spPr>
            <p:txBody>
              <a:bodyPr>
                <a:normAutofit fontScale="92500"/>
              </a:bodyPr>
              <a:lstStyle/>
              <a:p>
                <a:r>
                  <a:rPr kumimoji="1" lang="en-US" altLang="ja-JP" b="1" dirty="0"/>
                  <a:t>Further details of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𝑵𝑵</m:t>
                    </m:r>
                  </m:oMath>
                </a14:m>
                <a:endParaRPr kumimoji="1" lang="en-US" altLang="ja-JP" dirty="0"/>
              </a:p>
              <a:p>
                <a:pPr lvl="1">
                  <a:buFont typeface="Cambria Math" panose="02040503050406030204" pitchFamily="18" charset="0"/>
                  <a:buChar char="−"/>
                </a:pPr>
                <a:r>
                  <a:rPr kumimoji="1" lang="en-US" altLang="ja-JP" dirty="0"/>
                  <a:t> Spin and parity of the “K</a:t>
                </a:r>
                <a:r>
                  <a:rPr kumimoji="1" lang="en-US" altLang="ja-JP" baseline="30000" dirty="0"/>
                  <a:t>-</a:t>
                </a:r>
                <a:r>
                  <a:rPr kumimoji="1" lang="en-US" altLang="ja-JP" dirty="0"/>
                  <a:t>pp”?</a:t>
                </a:r>
              </a:p>
              <a:p>
                <a:pPr lvl="1">
                  <a:buFont typeface="Cambria Math" panose="02040503050406030204" pitchFamily="18" charset="0"/>
                  <a:buChar char="−"/>
                </a:pPr>
                <a:r>
                  <a:rPr lang="en-US" altLang="ja-JP" dirty="0"/>
                  <a:t> Really compact and dense system?</a:t>
                </a:r>
                <a:endParaRPr lang="en-US" altLang="ja-JP" sz="1200" b="1" dirty="0">
                  <a:latin typeface="Symbol" panose="05050102010706020507" pitchFamily="18" charset="2"/>
                </a:endParaRPr>
              </a:p>
              <a:p>
                <a:r>
                  <a:rPr lang="en-US" altLang="ja-JP" b="1" dirty="0">
                    <a:latin typeface="Symbol" panose="05050102010706020507" pitchFamily="18" charset="2"/>
                  </a:rPr>
                  <a:t>L</a:t>
                </a:r>
                <a:r>
                  <a:rPr lang="en-US" altLang="ja-JP" b="1" dirty="0"/>
                  <a:t>(1405) state</a:t>
                </a:r>
                <a:endParaRPr kumimoji="1" lang="en-US" altLang="ja-JP" dirty="0"/>
              </a:p>
              <a:p>
                <a:pPr lvl="1">
                  <a:buFont typeface="Cambria Math" panose="02040503050406030204" pitchFamily="18" charset="0"/>
                  <a:buChar char="−"/>
                </a:pPr>
                <a:r>
                  <a:rPr lang="en-US" altLang="ja-JP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ja-JP" dirty="0"/>
                  <a:t> quasi-bound state as considered?</a:t>
                </a:r>
              </a:p>
              <a:p>
                <a:pPr lvl="1">
                  <a:buFont typeface="Cambria Math" panose="02040503050406030204" pitchFamily="18" charset="0"/>
                  <a:buChar char="−"/>
                </a:pPr>
                <a:r>
                  <a:rPr lang="en-US" altLang="ja-JP" dirty="0"/>
                  <a:t> Size?</a:t>
                </a:r>
              </a:p>
              <a:p>
                <a:pPr lvl="1">
                  <a:buFont typeface="Cambria Math" panose="02040503050406030204" pitchFamily="18" charset="0"/>
                  <a:buChar char="−"/>
                </a:pPr>
                <a:r>
                  <a:rPr lang="en-US" altLang="ja-JP" dirty="0"/>
                  <a:t> Relation between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b="0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ja-JP" dirty="0"/>
                  <a:t>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b="0" i="1">
                        <a:latin typeface="Cambria Math" panose="02040503050406030204" pitchFamily="18" charset="0"/>
                      </a:rPr>
                      <m:t>𝑁𝑁</m:t>
                    </m:r>
                  </m:oMath>
                </a14:m>
                <a:r>
                  <a:rPr lang="en-US" altLang="ja-JP" dirty="0"/>
                  <a:t>?</a:t>
                </a:r>
              </a:p>
              <a:p>
                <a:r>
                  <a:rPr lang="en-US" altLang="ja-JP" b="1" dirty="0"/>
                  <a:t>More heavier kaonic nuclei?</a:t>
                </a:r>
              </a:p>
              <a:p>
                <a:pPr lvl="1">
                  <a:buFont typeface="Cambria Math" panose="02040503050406030204" pitchFamily="18" charset="0"/>
                  <a:buChar char="−"/>
                </a:pPr>
                <a:r>
                  <a:rPr lang="en-US" altLang="ja-JP" dirty="0"/>
                  <a:t> Mass number dependence?</a:t>
                </a:r>
              </a:p>
              <a:p>
                <a:r>
                  <a:rPr lang="en-US" altLang="ja-JP" b="1" dirty="0"/>
                  <a:t>Double kaonic nuclei?</a:t>
                </a:r>
              </a:p>
              <a:p>
                <a:pPr lvl="1">
                  <a:buFont typeface="Cambria Math" panose="02040503050406030204" pitchFamily="18" charset="0"/>
                  <a:buChar char="−"/>
                </a:pPr>
                <a:r>
                  <a:rPr lang="en-US" altLang="ja-JP" dirty="0"/>
                  <a:t> Much compact and dense system?</a:t>
                </a:r>
              </a:p>
              <a:p>
                <a:pPr lvl="1">
                  <a:buFont typeface="Cambria Math" panose="02040503050406030204" pitchFamily="18" charset="0"/>
                  <a:buChar char="−"/>
                </a:pPr>
                <a:endParaRPr lang="en-US" altLang="ja-JP" dirty="0"/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0E5AE437-68AB-42E3-B2EA-EDA759CCFC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65488" y="1138820"/>
                <a:ext cx="6078820" cy="5719180"/>
              </a:xfrm>
              <a:blipFill>
                <a:blip r:embed="rId3"/>
                <a:stretch>
                  <a:fillRect l="-2106" t="-1279" r="-100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図 6">
            <a:extLst>
              <a:ext uri="{FF2B5EF4-FFF2-40B4-BE49-F238E27FC236}">
                <a16:creationId xmlns:a16="http://schemas.microsoft.com/office/drawing/2014/main" id="{FD552311-C2F9-4433-A808-1FDF38D852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9674"/>
          <a:stretch/>
        </p:blipFill>
        <p:spPr>
          <a:xfrm>
            <a:off x="7414153" y="3138950"/>
            <a:ext cx="759854" cy="1022504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25962623-7E8F-40ED-8C63-D9DFBED3D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33" y="0"/>
            <a:ext cx="8970134" cy="1325563"/>
          </a:xfrm>
        </p:spPr>
        <p:txBody>
          <a:bodyPr/>
          <a:lstStyle/>
          <a:p>
            <a:pPr algn="ctr"/>
            <a:r>
              <a:rPr lang="en-US" altLang="ja-JP" b="1" dirty="0"/>
              <a:t>Many Questions to be Answered</a:t>
            </a:r>
            <a:endParaRPr kumimoji="1" lang="ja-JP" altLang="en-US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8400F41-9A39-4E61-912F-A0EE1B5BF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12</a:t>
            </a:fld>
            <a:endParaRPr kumimoji="1" lang="ja-JP" altLang="en-US"/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9DD06755-A4AB-4547-8B48-8D31628EA64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372"/>
          <a:stretch/>
        </p:blipFill>
        <p:spPr>
          <a:xfrm>
            <a:off x="7241786" y="4592386"/>
            <a:ext cx="1892681" cy="1022504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EB2124AC-C156-44E6-9B16-784C941E2EAE}"/>
              </a:ext>
            </a:extLst>
          </p:cNvPr>
          <p:cNvGrpSpPr/>
          <p:nvPr/>
        </p:nvGrpSpPr>
        <p:grpSpPr>
          <a:xfrm>
            <a:off x="7438203" y="5872339"/>
            <a:ext cx="759163" cy="790831"/>
            <a:chOff x="6901082" y="5793825"/>
            <a:chExt cx="759163" cy="790831"/>
          </a:xfrm>
        </p:grpSpPr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2ABFEF6C-76D8-4931-A95F-E28226583122}"/>
                </a:ext>
              </a:extLst>
            </p:cNvPr>
            <p:cNvSpPr txBox="1"/>
            <p:nvPr/>
          </p:nvSpPr>
          <p:spPr>
            <a:xfrm>
              <a:off x="6964256" y="6276879"/>
              <a:ext cx="6463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b="1" dirty="0">
                  <a:solidFill>
                    <a:srgbClr val="FF0000"/>
                  </a:solidFill>
                </a:rPr>
                <a:t>K</a:t>
              </a:r>
              <a:r>
                <a:rPr kumimoji="1" lang="en-US" altLang="ja-JP" sz="1400" b="1" baseline="30000" dirty="0">
                  <a:solidFill>
                    <a:srgbClr val="FF0000"/>
                  </a:solidFill>
                </a:rPr>
                <a:t>-</a:t>
              </a:r>
              <a:r>
                <a:rPr kumimoji="1" lang="en-US" altLang="ja-JP" sz="1400" b="1" dirty="0">
                  <a:solidFill>
                    <a:srgbClr val="FF0000"/>
                  </a:solidFill>
                </a:rPr>
                <a:t>K</a:t>
              </a:r>
              <a:r>
                <a:rPr kumimoji="1" lang="en-US" altLang="ja-JP" sz="1400" b="1" baseline="30000" dirty="0">
                  <a:solidFill>
                    <a:srgbClr val="FF0000"/>
                  </a:solidFill>
                </a:rPr>
                <a:t>-</a:t>
              </a:r>
              <a:r>
                <a:rPr kumimoji="1" lang="en-US" altLang="ja-JP" sz="1400" b="1" dirty="0">
                  <a:solidFill>
                    <a:srgbClr val="0070C0"/>
                  </a:solidFill>
                </a:rPr>
                <a:t>pp</a:t>
              </a:r>
              <a:endParaRPr kumimoji="1" lang="ja-JP" altLang="en-US" sz="1400" b="1" dirty="0">
                <a:solidFill>
                  <a:srgbClr val="0070C0"/>
                </a:solidFill>
              </a:endParaRPr>
            </a:p>
          </p:txBody>
        </p:sp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23B4D568-55F7-4D42-8DF7-1FBBCFA7D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01082" y="5793825"/>
              <a:ext cx="759163" cy="483053"/>
            </a:xfrm>
            <a:prstGeom prst="rect">
              <a:avLst/>
            </a:prstGeom>
          </p:spPr>
        </p:pic>
      </p:grp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60E79A21-C011-4CF1-AD90-1BBEF641431B}"/>
              </a:ext>
            </a:extLst>
          </p:cNvPr>
          <p:cNvSpPr/>
          <p:nvPr/>
        </p:nvSpPr>
        <p:spPr>
          <a:xfrm>
            <a:off x="791580" y="1088740"/>
            <a:ext cx="8100900" cy="342038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5FE596FF-A156-4A19-B8A0-AE63CD7D0BA3}"/>
              </a:ext>
            </a:extLst>
          </p:cNvPr>
          <p:cNvSpPr/>
          <p:nvPr/>
        </p:nvSpPr>
        <p:spPr>
          <a:xfrm>
            <a:off x="791580" y="5614890"/>
            <a:ext cx="8100900" cy="1113303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632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</p:spPr>
            <p:txBody>
              <a:bodyPr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</m:t>
                    </m:r>
                    <m:r>
                      <a:rPr lang="en-US" altLang="ja-JP" b="1" i="1" smtClean="0">
                        <a:latin typeface="Cambria Math" panose="02040503050406030204" pitchFamily="18" charset="0"/>
                      </a:rPr>
                      <m:t>𝑵𝑵</m:t>
                    </m:r>
                  </m:oMath>
                </a14:m>
                <a:r>
                  <a:rPr kumimoji="1" lang="ja-JP" altLang="en-US" b="1" dirty="0"/>
                  <a:t> </a:t>
                </a:r>
                <a:r>
                  <a:rPr kumimoji="1" lang="en-US" altLang="ja-JP" b="1" dirty="0"/>
                  <a:t>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𝑵𝑵𝑵𝑵</m:t>
                    </m:r>
                  </m:oMath>
                </a14:m>
                <a:endParaRPr kumimoji="1" lang="ja-JP" altLang="en-US" b="1" dirty="0"/>
              </a:p>
            </p:txBody>
          </p:sp>
        </mc:Choice>
        <mc:Fallback xmlns="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  <a:blipFill>
                <a:blip r:embed="rId2"/>
                <a:stretch>
                  <a:fillRect b="-13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C944B5-0C05-48FD-A811-884E143C7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897" y="1253502"/>
            <a:ext cx="8664583" cy="1050104"/>
          </a:xfrm>
        </p:spPr>
        <p:txBody>
          <a:bodyPr>
            <a:normAutofit fontScale="92500"/>
          </a:bodyPr>
          <a:lstStyle/>
          <a:p>
            <a:r>
              <a:rPr kumimoji="1" lang="en-US" altLang="ja-JP" dirty="0"/>
              <a:t>More heavier system must be explored to provide more conclusive evidence of the </a:t>
            </a:r>
            <a:r>
              <a:rPr lang="en-US" altLang="ja-JP" dirty="0"/>
              <a:t>kaonic nuclei</a:t>
            </a:r>
            <a:endParaRPr kumimoji="1" lang="en-US" altLang="ja-JP" dirty="0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3965A8C-68B9-47AF-98F9-A5F70A26A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13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8F8AEEB-4269-4C04-8411-B9E82610ED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96" y="2427535"/>
            <a:ext cx="8248886" cy="3485594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4617B6C-958E-4E88-8317-F786811634FB}"/>
              </a:ext>
            </a:extLst>
          </p:cNvPr>
          <p:cNvSpPr txBox="1"/>
          <p:nvPr/>
        </p:nvSpPr>
        <p:spPr>
          <a:xfrm>
            <a:off x="2479121" y="2480922"/>
            <a:ext cx="20996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solidFill>
                  <a:srgbClr val="0070C0"/>
                </a:solidFill>
              </a:rPr>
              <a:t>the larger nuclei </a:t>
            </a:r>
            <a:r>
              <a:rPr lang="en-US" altLang="ja-JP" sz="2000" b="1" dirty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altLang="ja-JP" sz="2000" b="1" dirty="0">
                <a:solidFill>
                  <a:srgbClr val="0070C0"/>
                </a:solidFill>
              </a:rPr>
              <a:t> the larger B.E.</a:t>
            </a:r>
            <a:endParaRPr kumimoji="1" lang="ja-JP" altLang="en-US" sz="2000" b="1" dirty="0">
              <a:solidFill>
                <a:srgbClr val="0070C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E242040-8881-48F2-86A4-12D7D8819CDA}"/>
              </a:ext>
            </a:extLst>
          </p:cNvPr>
          <p:cNvSpPr txBox="1"/>
          <p:nvPr/>
        </p:nvSpPr>
        <p:spPr>
          <a:xfrm>
            <a:off x="5652120" y="2469666"/>
            <a:ext cx="3004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solidFill>
                  <a:srgbClr val="FF0000"/>
                </a:solidFill>
              </a:rPr>
              <a:t>Discrepancy would be resolved if the models adopt both </a:t>
            </a:r>
            <a:r>
              <a:rPr lang="en-US" altLang="ja-JP" b="1" dirty="0" err="1">
                <a:solidFill>
                  <a:srgbClr val="FF0000"/>
                </a:solidFill>
              </a:rPr>
              <a:t>mesonic</a:t>
            </a:r>
            <a:r>
              <a:rPr lang="en-US" altLang="ja-JP" b="1" dirty="0">
                <a:solidFill>
                  <a:srgbClr val="FF0000"/>
                </a:solidFill>
              </a:rPr>
              <a:t> &amp; non-</a:t>
            </a:r>
            <a:r>
              <a:rPr lang="en-US" altLang="ja-JP" b="1" dirty="0" err="1">
                <a:solidFill>
                  <a:srgbClr val="FF0000"/>
                </a:solidFill>
              </a:rPr>
              <a:t>mesonic</a:t>
            </a:r>
            <a:r>
              <a:rPr lang="en-US" altLang="ja-JP" b="1" dirty="0">
                <a:solidFill>
                  <a:srgbClr val="FF0000"/>
                </a:solidFill>
              </a:rPr>
              <a:t> decays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C5F78DC-8929-4676-956D-BC44125631F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411" r="26062"/>
          <a:stretch/>
        </p:blipFill>
        <p:spPr>
          <a:xfrm>
            <a:off x="863588" y="151529"/>
            <a:ext cx="991679" cy="102250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7F736FF-D646-452B-875A-8B977D02CC5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1578"/>
          <a:stretch/>
        </p:blipFill>
        <p:spPr>
          <a:xfrm>
            <a:off x="7164288" y="76597"/>
            <a:ext cx="1062510" cy="1022504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6C69EA8-4AC4-4A60-A2C3-D51ECAA78D4A}"/>
              </a:ext>
            </a:extLst>
          </p:cNvPr>
          <p:cNvSpPr txBox="1"/>
          <p:nvPr/>
        </p:nvSpPr>
        <p:spPr>
          <a:xfrm>
            <a:off x="215516" y="2312877"/>
            <a:ext cx="896399" cy="646331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solidFill>
                  <a:schemeClr val="bg1"/>
                </a:solidFill>
              </a:rPr>
              <a:t>B.E.</a:t>
            </a:r>
            <a:endParaRPr kumimoji="1" lang="ja-JP" altLang="en-US" sz="36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821880C-C811-4164-A8F3-9EAB2462A1D2}"/>
              </a:ext>
            </a:extLst>
          </p:cNvPr>
          <p:cNvSpPr txBox="1"/>
          <p:nvPr/>
        </p:nvSpPr>
        <p:spPr>
          <a:xfrm>
            <a:off x="4716016" y="2312876"/>
            <a:ext cx="476412" cy="646331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3600" dirty="0">
                <a:solidFill>
                  <a:schemeClr val="bg1"/>
                </a:solidFill>
                <a:latin typeface="Symbol" panose="05050102010706020507" pitchFamily="18" charset="2"/>
              </a:rPr>
              <a:t>G</a:t>
            </a:r>
            <a:endParaRPr kumimoji="1" lang="ja-JP" altLang="en-US" sz="3600" dirty="0">
              <a:solidFill>
                <a:schemeClr val="bg1"/>
              </a:solidFill>
              <a:latin typeface="Symbol" panose="05050102010706020507" pitchFamily="18" charset="2"/>
            </a:endParaRPr>
          </a:p>
        </p:txBody>
      </p:sp>
      <p:sp>
        <p:nvSpPr>
          <p:cNvPr id="12" name="星: 5 pt 11">
            <a:extLst>
              <a:ext uri="{FF2B5EF4-FFF2-40B4-BE49-F238E27FC236}">
                <a16:creationId xmlns:a16="http://schemas.microsoft.com/office/drawing/2014/main" id="{1FFA463D-9F49-4011-B1C7-AC555BE18C9F}"/>
              </a:ext>
            </a:extLst>
          </p:cNvPr>
          <p:cNvSpPr/>
          <p:nvPr/>
        </p:nvSpPr>
        <p:spPr>
          <a:xfrm>
            <a:off x="1259632" y="4905164"/>
            <a:ext cx="288032" cy="28803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星: 5 pt 12">
            <a:extLst>
              <a:ext uri="{FF2B5EF4-FFF2-40B4-BE49-F238E27FC236}">
                <a16:creationId xmlns:a16="http://schemas.microsoft.com/office/drawing/2014/main" id="{8E0C5A9B-12F4-44C2-A877-55F378F7FB55}"/>
              </a:ext>
            </a:extLst>
          </p:cNvPr>
          <p:cNvSpPr/>
          <p:nvPr/>
        </p:nvSpPr>
        <p:spPr>
          <a:xfrm>
            <a:off x="5364088" y="2722701"/>
            <a:ext cx="288032" cy="28803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星: 5 pt 13">
            <a:extLst>
              <a:ext uri="{FF2B5EF4-FFF2-40B4-BE49-F238E27FC236}">
                <a16:creationId xmlns:a16="http://schemas.microsoft.com/office/drawing/2014/main" id="{5B415633-E24E-451E-A0E4-CDCE064CC1EA}"/>
              </a:ext>
            </a:extLst>
          </p:cNvPr>
          <p:cNvSpPr/>
          <p:nvPr/>
        </p:nvSpPr>
        <p:spPr>
          <a:xfrm>
            <a:off x="1359426" y="3754777"/>
            <a:ext cx="288032" cy="28803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2DD252E-5F45-4E34-BE1B-7F5F1FBA4D8B}"/>
              </a:ext>
            </a:extLst>
          </p:cNvPr>
          <p:cNvSpPr txBox="1"/>
          <p:nvPr/>
        </p:nvSpPr>
        <p:spPr>
          <a:xfrm>
            <a:off x="1647458" y="4057499"/>
            <a:ext cx="8771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(E15=</a:t>
            </a:r>
            <a:r>
              <a:rPr kumimoji="1" lang="en-US" altLang="ja-JP" sz="1400" b="1" dirty="0" err="1">
                <a:latin typeface="Symbol" panose="05050102010706020507" pitchFamily="18" charset="2"/>
              </a:rPr>
              <a:t>L</a:t>
            </a:r>
            <a:r>
              <a:rPr kumimoji="1" lang="en-US" altLang="ja-JP" sz="1400" b="1" dirty="0" err="1"/>
              <a:t>p</a:t>
            </a:r>
            <a:r>
              <a:rPr kumimoji="1" lang="en-US" altLang="ja-JP" sz="1400" b="1" dirty="0"/>
              <a:t>)</a:t>
            </a:r>
            <a:endParaRPr kumimoji="1" lang="ja-JP" altLang="en-US" sz="1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コンテンツ プレースホルダー 2">
                <a:extLst>
                  <a:ext uri="{FF2B5EF4-FFF2-40B4-BE49-F238E27FC236}">
                    <a16:creationId xmlns:a16="http://schemas.microsoft.com/office/drawing/2014/main" id="{6058A2F8-020A-43F6-BC41-62BA3A1AD42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50582" y="5995240"/>
                <a:ext cx="6856348" cy="80110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kumimoji="1"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kumimoji="1"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kumimoji="1"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Font typeface="Wingdings" panose="05000000000000000000" pitchFamily="2" charset="2"/>
                  <a:buChar char="Ø"/>
                </a:pPr>
                <a:r>
                  <a:rPr lang="en-US" altLang="ja-JP" sz="2400" dirty="0"/>
                  <a:t>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40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sz="2400" i="1">
                        <a:latin typeface="Cambria Math" panose="02040503050406030204" pitchFamily="18" charset="0"/>
                      </a:rPr>
                      <m:t>𝑁𝑁</m:t>
                    </m:r>
                    <m:r>
                      <a:rPr lang="en-US" altLang="ja-JP" sz="2400" i="1" smtClean="0">
                        <a:latin typeface="Cambria Math" panose="02040503050406030204" pitchFamily="18" charset="0"/>
                      </a:rPr>
                      <m:t>𝑁𝑁</m:t>
                    </m:r>
                  </m:oMath>
                </a14:m>
                <a:r>
                  <a:rPr lang="en-US" altLang="ja-JP" sz="2400" dirty="0"/>
                  <a:t> system is expected to be the most compact system due to an </a:t>
                </a:r>
                <a:r>
                  <a:rPr lang="en-US" altLang="ja-JP" sz="2400" dirty="0">
                    <a:latin typeface="Symbol" panose="05050102010706020507" pitchFamily="18" charset="2"/>
                  </a:rPr>
                  <a:t>a</a:t>
                </a:r>
                <a:r>
                  <a:rPr lang="el-GR" altLang="ja-JP" sz="2400" dirty="0"/>
                  <a:t> </a:t>
                </a:r>
                <a:r>
                  <a:rPr lang="en-US" altLang="ja-JP" sz="2400" dirty="0"/>
                  <a:t>particle configuration</a:t>
                </a:r>
              </a:p>
            </p:txBody>
          </p:sp>
        </mc:Choice>
        <mc:Fallback xmlns="">
          <p:sp>
            <p:nvSpPr>
              <p:cNvPr id="16" name="コンテンツ プレースホルダー 2">
                <a:extLst>
                  <a:ext uri="{FF2B5EF4-FFF2-40B4-BE49-F238E27FC236}">
                    <a16:creationId xmlns:a16="http://schemas.microsoft.com/office/drawing/2014/main" id="{6058A2F8-020A-43F6-BC41-62BA3A1AD4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0582" y="5995240"/>
                <a:ext cx="6856348" cy="801102"/>
              </a:xfrm>
              <a:prstGeom prst="rect">
                <a:avLst/>
              </a:prstGeom>
              <a:blipFill>
                <a:blip r:embed="rId5"/>
                <a:stretch>
                  <a:fillRect l="-1246" t="-10606" b="-1060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0199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</p:spPr>
            <p:txBody>
              <a:bodyPr>
                <a:normAutofit/>
              </a:bodyPr>
              <a:lstStyle/>
              <a:p>
                <a:pPr algn="ctr"/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</m:t>
                    </m:r>
                    <m:r>
                      <a:rPr lang="en-US" altLang="ja-JP" b="1" i="1" smtClean="0">
                        <a:latin typeface="Cambria Math" panose="02040503050406030204" pitchFamily="18" charset="0"/>
                      </a:rPr>
                      <m:t>𝑵𝑵</m:t>
                    </m:r>
                  </m:oMath>
                </a14:m>
                <a:r>
                  <a:rPr kumimoji="1" lang="ja-JP" altLang="en-US" b="1" dirty="0"/>
                  <a:t> </a:t>
                </a:r>
                <a:r>
                  <a:rPr kumimoji="1" lang="en-US" altLang="ja-JP" b="1" dirty="0"/>
                  <a:t>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𝑵𝑵𝑵𝑵</m:t>
                    </m:r>
                  </m:oMath>
                </a14:m>
                <a:endParaRPr kumimoji="1" lang="ja-JP" altLang="en-US" b="1" dirty="0"/>
              </a:p>
            </p:txBody>
          </p:sp>
        </mc:Choice>
        <mc:Fallback xmlns="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  <a:blipFill>
                <a:blip r:embed="rId2"/>
                <a:stretch>
                  <a:fillRect b="-13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F6C944B5-0C05-48FD-A811-884E143C7A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71311" y="1091529"/>
                <a:ext cx="7886700" cy="2573747"/>
              </a:xfrm>
            </p:spPr>
            <p:txBody>
              <a:bodyPr>
                <a:normAutofit fontScale="92500"/>
              </a:bodyPr>
              <a:lstStyle/>
              <a:p>
                <a:r>
                  <a:rPr kumimoji="1" lang="en-US" altLang="ja-JP" dirty="0"/>
                  <a:t>Beyond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𝑁𝑁</m:t>
                    </m:r>
                  </m:oMath>
                </a14:m>
                <a:r>
                  <a:rPr kumimoji="1" lang="en-US" altLang="ja-JP" dirty="0"/>
                  <a:t>, more heavier system must be explored to establish the </a:t>
                </a:r>
                <a:r>
                  <a:rPr lang="en-US" altLang="ja-JP" dirty="0"/>
                  <a:t>kaonic nuclei</a:t>
                </a:r>
                <a:endParaRPr kumimoji="1" lang="en-US" altLang="ja-JP" dirty="0"/>
              </a:p>
              <a:p>
                <a:pPr lvl="1">
                  <a:buFont typeface="Wingdings" panose="05000000000000000000" pitchFamily="2" charset="2"/>
                  <a:buChar char="ü"/>
                </a:pPr>
                <a:r>
                  <a:rPr lang="en-US" altLang="ja-JP" dirty="0"/>
                  <a:t>In particular,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𝑁𝑁</m:t>
                    </m:r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𝑁𝑁</m:t>
                    </m:r>
                  </m:oMath>
                </a14:m>
                <a:r>
                  <a:rPr lang="en-US" altLang="ja-JP" dirty="0"/>
                  <a:t> system is expected to be the most compact system due to an </a:t>
                </a:r>
                <a:r>
                  <a:rPr lang="en-US" altLang="ja-JP" dirty="0">
                    <a:latin typeface="Symbol" panose="05050102010706020507" pitchFamily="18" charset="2"/>
                  </a:rPr>
                  <a:t>a</a:t>
                </a:r>
                <a:r>
                  <a:rPr lang="el-GR" altLang="ja-JP" dirty="0"/>
                  <a:t> </a:t>
                </a:r>
                <a:r>
                  <a:rPr lang="en-US" altLang="ja-JP" dirty="0"/>
                  <a:t>particle configuration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F6C944B5-0C05-48FD-A811-884E143C7A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71311" y="1091529"/>
                <a:ext cx="7886700" cy="2573747"/>
              </a:xfrm>
              <a:blipFill>
                <a:blip r:embed="rId3"/>
                <a:stretch>
                  <a:fillRect l="-1546" t="-2844" r="-77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3965A8C-68B9-47AF-98F9-A5F70A26A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14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8F8AEEB-4269-4C04-8411-B9E82610ED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024" y="3754846"/>
            <a:ext cx="7074466" cy="2989339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4617B6C-958E-4E88-8317-F786811634FB}"/>
              </a:ext>
            </a:extLst>
          </p:cNvPr>
          <p:cNvSpPr txBox="1"/>
          <p:nvPr/>
        </p:nvSpPr>
        <p:spPr>
          <a:xfrm>
            <a:off x="2775403" y="3767724"/>
            <a:ext cx="18738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>
                <a:solidFill>
                  <a:srgbClr val="0070C0"/>
                </a:solidFill>
              </a:rPr>
              <a:t>the larger nuclei </a:t>
            </a:r>
            <a:r>
              <a:rPr lang="en-US" altLang="ja-JP" b="1" dirty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r>
              <a:rPr lang="en-US" altLang="ja-JP" b="1" dirty="0">
                <a:solidFill>
                  <a:srgbClr val="0070C0"/>
                </a:solidFill>
              </a:rPr>
              <a:t> the larger B.E.</a:t>
            </a:r>
            <a:endParaRPr kumimoji="1" lang="ja-JP" altLang="en-US" b="1" dirty="0">
              <a:solidFill>
                <a:srgbClr val="0070C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E242040-8881-48F2-86A4-12D7D8819CDA}"/>
              </a:ext>
            </a:extLst>
          </p:cNvPr>
          <p:cNvSpPr txBox="1"/>
          <p:nvPr/>
        </p:nvSpPr>
        <p:spPr>
          <a:xfrm>
            <a:off x="5562029" y="3784657"/>
            <a:ext cx="2466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b="1" dirty="0">
                <a:solidFill>
                  <a:srgbClr val="FF0000"/>
                </a:solidFill>
              </a:rPr>
              <a:t>would become large if the models adopt </a:t>
            </a:r>
            <a:r>
              <a:rPr lang="en-US" altLang="ja-JP" b="1" dirty="0" err="1">
                <a:solidFill>
                  <a:srgbClr val="FF0000"/>
                </a:solidFill>
              </a:rPr>
              <a:t>mesonic</a:t>
            </a:r>
            <a:r>
              <a:rPr lang="en-US" altLang="ja-JP" b="1" dirty="0">
                <a:solidFill>
                  <a:srgbClr val="FF0000"/>
                </a:solidFill>
              </a:rPr>
              <a:t> &amp; non-</a:t>
            </a:r>
            <a:r>
              <a:rPr lang="en-US" altLang="ja-JP" b="1" dirty="0" err="1">
                <a:solidFill>
                  <a:srgbClr val="FF0000"/>
                </a:solidFill>
              </a:rPr>
              <a:t>mesonic</a:t>
            </a:r>
            <a:r>
              <a:rPr lang="en-US" altLang="ja-JP" b="1" dirty="0">
                <a:solidFill>
                  <a:srgbClr val="FF0000"/>
                </a:solidFill>
              </a:rPr>
              <a:t> decays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C5F78DC-8929-4676-956D-BC44125631F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7411" r="26062"/>
          <a:stretch/>
        </p:blipFill>
        <p:spPr>
          <a:xfrm>
            <a:off x="863588" y="151529"/>
            <a:ext cx="991679" cy="1022504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7F736FF-D646-452B-875A-8B977D02CC5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1578"/>
          <a:stretch/>
        </p:blipFill>
        <p:spPr>
          <a:xfrm>
            <a:off x="7164288" y="76597"/>
            <a:ext cx="1062510" cy="1022504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7C5DF220-174C-40B7-9498-5E8B9E2575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242" y="953311"/>
            <a:ext cx="6016030" cy="5818291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ACBB43A-10A6-4C75-8FA0-180BECD9EFA4}"/>
              </a:ext>
            </a:extLst>
          </p:cNvPr>
          <p:cNvSpPr txBox="1"/>
          <p:nvPr/>
        </p:nvSpPr>
        <p:spPr>
          <a:xfrm>
            <a:off x="2754280" y="979080"/>
            <a:ext cx="36788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b="1" dirty="0" err="1"/>
              <a:t>Y.Kanada-En’yo</a:t>
            </a:r>
            <a:r>
              <a:rPr lang="en-US" altLang="ja-JP" sz="2000" b="1" dirty="0"/>
              <a:t> EPJA57(2021)185</a:t>
            </a:r>
            <a:endParaRPr kumimoji="1" lang="ja-JP" altLang="en-US" sz="2000" b="1" dirty="0"/>
          </a:p>
        </p:txBody>
      </p:sp>
      <p:sp>
        <p:nvSpPr>
          <p:cNvPr id="13" name="星: 5 pt 12">
            <a:extLst>
              <a:ext uri="{FF2B5EF4-FFF2-40B4-BE49-F238E27FC236}">
                <a16:creationId xmlns:a16="http://schemas.microsoft.com/office/drawing/2014/main" id="{6F74E322-9C78-4A1E-B8F4-CDC50B812A1B}"/>
              </a:ext>
            </a:extLst>
          </p:cNvPr>
          <p:cNvSpPr/>
          <p:nvPr/>
        </p:nvSpPr>
        <p:spPr>
          <a:xfrm>
            <a:off x="3851920" y="2528900"/>
            <a:ext cx="288032" cy="28803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星: 5 pt 13">
            <a:extLst>
              <a:ext uri="{FF2B5EF4-FFF2-40B4-BE49-F238E27FC236}">
                <a16:creationId xmlns:a16="http://schemas.microsoft.com/office/drawing/2014/main" id="{1A3A7181-1057-4023-84F0-3DA67221B2F6}"/>
              </a:ext>
            </a:extLst>
          </p:cNvPr>
          <p:cNvSpPr/>
          <p:nvPr/>
        </p:nvSpPr>
        <p:spPr>
          <a:xfrm>
            <a:off x="3850568" y="5293546"/>
            <a:ext cx="288032" cy="28803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98CF64A-4627-4A5E-8A5D-A0349894D747}"/>
              </a:ext>
            </a:extLst>
          </p:cNvPr>
          <p:cNvSpPr txBox="1"/>
          <p:nvPr/>
        </p:nvSpPr>
        <p:spPr>
          <a:xfrm>
            <a:off x="4022834" y="2600340"/>
            <a:ext cx="4555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</a:t>
            </a:r>
            <a:endParaRPr kumimoji="1" lang="ja-JP" altLang="en-US" sz="1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B9EE048-D546-40F9-9E3E-9876A4CE9527}"/>
              </a:ext>
            </a:extLst>
          </p:cNvPr>
          <p:cNvSpPr txBox="1"/>
          <p:nvPr/>
        </p:nvSpPr>
        <p:spPr>
          <a:xfrm>
            <a:off x="4022834" y="5380915"/>
            <a:ext cx="4555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</a:t>
            </a:r>
            <a:endParaRPr kumimoji="1" lang="ja-JP" altLang="en-US" sz="1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E019ECC-C58F-4A83-8998-C62A8724D390}"/>
              </a:ext>
            </a:extLst>
          </p:cNvPr>
          <p:cNvSpPr txBox="1"/>
          <p:nvPr/>
        </p:nvSpPr>
        <p:spPr>
          <a:xfrm rot="20584835">
            <a:off x="1013489" y="3552280"/>
            <a:ext cx="70706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systematic investigation is essential</a:t>
            </a:r>
          </a:p>
          <a:p>
            <a:pPr algn="ctr"/>
            <a:r>
              <a:rPr kumimoji="1" lang="en-US" altLang="ja-JP" sz="3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both in experiment and calculation</a:t>
            </a:r>
            <a:endParaRPr kumimoji="1" lang="ja-JP" altLang="en-US" sz="32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255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8516F50-6394-4D61-A42B-CB9FCE13F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644" y="2103437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en-US" altLang="ja-JP" sz="6600" b="1">
                <a:sym typeface="Wingdings" panose="05000000000000000000" pitchFamily="2" charset="2"/>
              </a:rPr>
              <a:t>New Project @ J-PARC</a:t>
            </a:r>
            <a:endParaRPr kumimoji="1" lang="ja-JP" altLang="en-US" sz="66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7242A71-F8FE-4CA0-9074-F83AD0A26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15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653C1B3-814F-41FF-B76F-B8521D4646CF}"/>
              </a:ext>
            </a:extLst>
          </p:cNvPr>
          <p:cNvSpPr txBox="1"/>
          <p:nvPr/>
        </p:nvSpPr>
        <p:spPr>
          <a:xfrm>
            <a:off x="-181204" y="3717032"/>
            <a:ext cx="95463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3200" b="1" i="1" dirty="0"/>
              <a:t>-- systematic investigation of the light kaonic nuclei --</a:t>
            </a:r>
            <a:endParaRPr kumimoji="1" lang="ja-JP" altLang="en-US" sz="3200" b="1" i="1" dirty="0"/>
          </a:p>
        </p:txBody>
      </p:sp>
    </p:spTree>
    <p:extLst>
      <p:ext uri="{BB962C8B-B14F-4D97-AF65-F5344CB8AC3E}">
        <p14:creationId xmlns:p14="http://schemas.microsoft.com/office/powerpoint/2010/main" val="258923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258414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Strategy of the New Project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C944B5-0C05-48FD-A811-884E143C7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817" y="4380981"/>
            <a:ext cx="7560365" cy="2179432"/>
          </a:xfrm>
        </p:spPr>
        <p:txBody>
          <a:bodyPr>
            <a:normAutofit fontScale="85000" lnSpcReduction="20000"/>
          </a:bodyPr>
          <a:lstStyle/>
          <a:p>
            <a:r>
              <a:rPr lang="en-US" altLang="ja-JP" dirty="0"/>
              <a:t>To realize the systematic measurements, we need</a:t>
            </a:r>
          </a:p>
          <a:p>
            <a:pPr lvl="1">
              <a:buFont typeface="Wingdings" panose="05000000000000000000" pitchFamily="2" charset="2"/>
              <a:buChar char="p"/>
            </a:pPr>
            <a:r>
              <a:rPr lang="en-US" altLang="ja-JP" sz="2800" dirty="0"/>
              <a:t> </a:t>
            </a:r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large acceptance spectrometer</a:t>
            </a:r>
          </a:p>
          <a:p>
            <a:pPr lvl="2"/>
            <a:r>
              <a:rPr lang="en-US" altLang="ja-JP" sz="2400" dirty="0"/>
              <a:t>detect/identify all particles to specify the reaction</a:t>
            </a:r>
          </a:p>
          <a:p>
            <a:pPr lvl="1">
              <a:buFont typeface="Wingdings" panose="05000000000000000000" pitchFamily="2" charset="2"/>
              <a:buChar char="p"/>
            </a:pPr>
            <a:r>
              <a:rPr lang="en-US" altLang="ja-JP" sz="2800" dirty="0"/>
              <a:t> </a:t>
            </a:r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high-intensity kaon beam</a:t>
            </a:r>
          </a:p>
          <a:p>
            <a:pPr lvl="2"/>
            <a:r>
              <a:rPr lang="en-US" altLang="ja-JP" sz="2400" dirty="0"/>
              <a:t>more K</a:t>
            </a:r>
            <a:r>
              <a:rPr lang="en-US" altLang="ja-JP" sz="2400" baseline="30000" dirty="0"/>
              <a:t>−</a:t>
            </a:r>
            <a:r>
              <a:rPr lang="en-US" altLang="ja-JP" sz="2400" dirty="0"/>
              <a:t> yield than the existing beamline</a:t>
            </a:r>
          </a:p>
          <a:p>
            <a:r>
              <a:rPr lang="en-US" altLang="ja-JP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take a </a:t>
            </a:r>
            <a:r>
              <a:rPr lang="en-US" altLang="ja-JP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step-by-step</a:t>
            </a:r>
            <a:r>
              <a:rPr lang="en-US" altLang="ja-JP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approach</a:t>
            </a:r>
          </a:p>
          <a:p>
            <a:endParaRPr lang="en-US" altLang="ja-JP" sz="32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98914DC-A46E-44AF-BBC6-09CCAFE90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16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表 8">
                <a:extLst>
                  <a:ext uri="{FF2B5EF4-FFF2-40B4-BE49-F238E27FC236}">
                    <a16:creationId xmlns:a16="http://schemas.microsoft.com/office/drawing/2014/main" id="{58826BC8-DFB8-42A5-A2C4-943929D4069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91811385"/>
                  </p:ext>
                </p:extLst>
              </p:nvPr>
            </p:nvGraphicFramePr>
            <p:xfrm>
              <a:off x="323528" y="1297977"/>
              <a:ext cx="8496944" cy="2743200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1404156">
                      <a:extLst>
                        <a:ext uri="{9D8B030D-6E8A-4147-A177-3AD203B41FA5}">
                          <a16:colId xmlns:a16="http://schemas.microsoft.com/office/drawing/2014/main" val="2727602191"/>
                        </a:ext>
                      </a:extLst>
                    </a:gridCol>
                    <a:gridCol w="1404156">
                      <a:extLst>
                        <a:ext uri="{9D8B030D-6E8A-4147-A177-3AD203B41FA5}">
                          <a16:colId xmlns:a16="http://schemas.microsoft.com/office/drawing/2014/main" val="306764163"/>
                        </a:ext>
                      </a:extLst>
                    </a:gridCol>
                    <a:gridCol w="1944216">
                      <a:extLst>
                        <a:ext uri="{9D8B030D-6E8A-4147-A177-3AD203B41FA5}">
                          <a16:colId xmlns:a16="http://schemas.microsoft.com/office/drawing/2014/main" val="2776455571"/>
                        </a:ext>
                      </a:extLst>
                    </a:gridCol>
                    <a:gridCol w="3744416">
                      <a:extLst>
                        <a:ext uri="{9D8B030D-6E8A-4147-A177-3AD203B41FA5}">
                          <a16:colId xmlns:a16="http://schemas.microsoft.com/office/drawing/2014/main" val="70013963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kumimoji="1" lang="en-US" altLang="ja-JP" sz="2400" dirty="0"/>
                            <a:t>Reaction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kumimoji="1" lang="en-US" altLang="ja-JP" sz="2400" dirty="0"/>
                            <a:t>Decays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Key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986093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altLang="ja-JP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sz="2400">
                                        <a:latin typeface="Cambria Math" panose="02040503050406030204" pitchFamily="18" charset="0"/>
                                      </a:rPr>
                                      <m:t>𝑲</m:t>
                                    </m:r>
                                  </m:e>
                                </m:acc>
                                <m:r>
                                  <a:rPr lang="en-US" altLang="ja-JP" sz="2400">
                                    <a:latin typeface="Cambria Math" panose="02040503050406030204" pitchFamily="18" charset="0"/>
                                  </a:rPr>
                                  <m:t>𝑵</m:t>
                                </m:r>
                              </m:oMath>
                            </m:oMathPara>
                          </a14:m>
                          <a:endParaRPr kumimoji="1" lang="ja-JP" altLang="en-US" sz="2400" b="1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dirty="0"/>
                            <a:t>d(K</a:t>
                          </a:r>
                          <a:r>
                            <a:rPr lang="en-US" altLang="ja-JP" sz="2400" baseline="30000" dirty="0"/>
                            <a:t>-</a:t>
                          </a:r>
                          <a:r>
                            <a:rPr lang="en-US" altLang="ja-JP" sz="2400" dirty="0"/>
                            <a:t>,n)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dirty="0">
                              <a:latin typeface="Symbol" panose="05050102010706020507" pitchFamily="18" charset="2"/>
                            </a:rPr>
                            <a:t>p</a:t>
                          </a:r>
                          <a:r>
                            <a:rPr lang="en-US" altLang="ja-JP" sz="2400" baseline="30000" dirty="0">
                              <a:latin typeface="Symbol" panose="05050102010706020507" pitchFamily="18" charset="2"/>
                            </a:rPr>
                            <a:t>±0</a:t>
                          </a:r>
                          <a:r>
                            <a:rPr lang="en-US" altLang="ja-JP" sz="2400" dirty="0">
                              <a:latin typeface="Symbol" panose="05050102010706020507" pitchFamily="18" charset="2"/>
                            </a:rPr>
                            <a:t>S</a:t>
                          </a:r>
                          <a:r>
                            <a:rPr lang="ja-JP" altLang="en-US" sz="2400" baseline="30000" dirty="0">
                              <a:latin typeface="+mn-lt"/>
                            </a:rPr>
                            <a:t>∓</a:t>
                          </a:r>
                          <a:r>
                            <a:rPr lang="en-US" altLang="ja-JP" sz="2400" baseline="30000" dirty="0">
                              <a:latin typeface="+mn-lt"/>
                            </a:rPr>
                            <a:t>0</a:t>
                          </a:r>
                          <a:endParaRPr kumimoji="1" lang="ja-JP" altLang="en-US" sz="2400" baseline="300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F-factor </a:t>
                          </a:r>
                          <a:r>
                            <a:rPr kumimoji="1" lang="en-US" altLang="ja-JP" sz="2400" dirty="0">
                              <a:sym typeface="Wingdings" panose="05000000000000000000" pitchFamily="2" charset="2"/>
                            </a:rPr>
                            <a:t> </a:t>
                          </a:r>
                          <a:r>
                            <a:rPr kumimoji="1" lang="en-US" altLang="ja-JP" sz="2400" dirty="0"/>
                            <a:t>n/</a:t>
                          </a:r>
                          <a:r>
                            <a:rPr kumimoji="1" lang="en-US" altLang="ja-JP" sz="2400" dirty="0">
                              <a:latin typeface="Symbol" panose="05050102010706020507" pitchFamily="18" charset="2"/>
                            </a:rPr>
                            <a:t>g</a:t>
                          </a:r>
                          <a:r>
                            <a:rPr kumimoji="1" lang="en-US" altLang="ja-JP" sz="2400" dirty="0"/>
                            <a:t> identification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1144624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altLang="ja-JP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sz="2400">
                                        <a:latin typeface="Cambria Math" panose="02040503050406030204" pitchFamily="18" charset="0"/>
                                      </a:rPr>
                                      <m:t>𝑲</m:t>
                                    </m:r>
                                  </m:e>
                                </m:acc>
                                <m:r>
                                  <a:rPr lang="en-US" altLang="ja-JP" sz="2400">
                                    <a:latin typeface="Cambria Math" panose="02040503050406030204" pitchFamily="18" charset="0"/>
                                  </a:rPr>
                                  <m:t>𝑵𝑵</m:t>
                                </m:r>
                              </m:oMath>
                            </m:oMathPara>
                          </a14:m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baseline="30000" dirty="0"/>
                            <a:t>3</a:t>
                          </a:r>
                          <a:r>
                            <a:rPr lang="en-US" altLang="ja-JP" sz="2400" dirty="0"/>
                            <a:t>He(K</a:t>
                          </a:r>
                          <a:r>
                            <a:rPr lang="en-US" altLang="ja-JP" sz="2400" baseline="30000" dirty="0"/>
                            <a:t>-</a:t>
                          </a:r>
                          <a:r>
                            <a:rPr lang="en-US" altLang="ja-JP" sz="2400" dirty="0"/>
                            <a:t>,N)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dirty="0" err="1"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dirty="0" err="1"/>
                            <a:t>p</a:t>
                          </a:r>
                          <a:r>
                            <a:rPr lang="en-US" altLang="ja-JP" sz="2400" dirty="0"/>
                            <a:t>/</a:t>
                          </a:r>
                          <a:r>
                            <a:rPr lang="en-US" altLang="ja-JP" sz="2400" dirty="0"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dirty="0"/>
                            <a:t>n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u="none" dirty="0"/>
                            <a:t>J</a:t>
                          </a:r>
                          <a:r>
                            <a:rPr kumimoji="1" lang="en-US" altLang="ja-JP" sz="2400" u="none" baseline="30000" dirty="0"/>
                            <a:t>P</a:t>
                          </a:r>
                          <a:r>
                            <a:rPr kumimoji="1" lang="en-US" altLang="ja-JP" sz="2400" u="none" baseline="0" dirty="0"/>
                            <a:t> </a:t>
                          </a:r>
                          <a:r>
                            <a:rPr kumimoji="1" lang="en-US" altLang="ja-JP" sz="2400" u="none" dirty="0">
                              <a:sym typeface="Wingdings" panose="05000000000000000000" pitchFamily="2" charset="2"/>
                            </a:rPr>
                            <a:t> </a:t>
                          </a:r>
                          <a:r>
                            <a:rPr kumimoji="1" lang="en-US" altLang="ja-JP" sz="2400" u="none" dirty="0"/>
                            <a:t>polarimeter</a:t>
                          </a:r>
                          <a:endParaRPr kumimoji="1" lang="ja-JP" altLang="en-US" sz="2400" u="none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7121174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altLang="ja-JP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sz="2400">
                                        <a:latin typeface="Cambria Math" panose="02040503050406030204" pitchFamily="18" charset="0"/>
                                      </a:rPr>
                                      <m:t>𝑲</m:t>
                                    </m:r>
                                  </m:e>
                                </m:acc>
                                <m:r>
                                  <a:rPr lang="en-US" altLang="ja-JP" sz="2400">
                                    <a:latin typeface="Cambria Math" panose="02040503050406030204" pitchFamily="18" charset="0"/>
                                  </a:rPr>
                                  <m:t>𝑵𝑵𝑵</m:t>
                                </m:r>
                              </m:oMath>
                            </m:oMathPara>
                          </a14:m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baseline="30000" dirty="0"/>
                            <a:t>4</a:t>
                          </a:r>
                          <a:r>
                            <a:rPr lang="en-US" altLang="ja-JP" sz="2400" dirty="0"/>
                            <a:t>He(K</a:t>
                          </a:r>
                          <a:r>
                            <a:rPr lang="en-US" altLang="ja-JP" sz="2400" baseline="30000" dirty="0"/>
                            <a:t>-</a:t>
                          </a:r>
                          <a:r>
                            <a:rPr lang="en-US" altLang="ja-JP" sz="2400" dirty="0"/>
                            <a:t>,N)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dirty="0" err="1"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dirty="0" err="1"/>
                            <a:t>d</a:t>
                          </a:r>
                          <a:r>
                            <a:rPr lang="en-US" altLang="ja-JP" sz="2400" dirty="0"/>
                            <a:t>/</a:t>
                          </a:r>
                          <a:r>
                            <a:rPr lang="en-US" altLang="ja-JP" sz="2400" dirty="0" err="1"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dirty="0" err="1"/>
                            <a:t>pn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large acceptance 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901055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altLang="ja-JP" sz="240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sz="24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</m:acc>
                                <m:r>
                                  <a:rPr lang="en-US" altLang="ja-JP" sz="2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𝑁𝑁𝑁𝑁</m:t>
                                </m:r>
                              </m:oMath>
                            </m:oMathPara>
                          </a14:m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i="1" baseline="30000" dirty="0">
                              <a:solidFill>
                                <a:srgbClr val="7030A0"/>
                              </a:solidFill>
                            </a:rPr>
                            <a:t>6</a:t>
                          </a:r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</a:rPr>
                            <a:t>Li(K</a:t>
                          </a:r>
                          <a:r>
                            <a:rPr lang="en-US" altLang="ja-JP" sz="2400" i="1" baseline="30000" dirty="0">
                              <a:solidFill>
                                <a:srgbClr val="7030A0"/>
                              </a:solidFill>
                            </a:rPr>
                            <a:t>-</a:t>
                          </a:r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</a:rPr>
                            <a:t>,d)</a:t>
                          </a:r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</a:rPr>
                            <a:t>t/</a:t>
                          </a:r>
                          <a:r>
                            <a:rPr lang="en-US" altLang="ja-JP" sz="2400" i="1" dirty="0" err="1">
                              <a:solidFill>
                                <a:srgbClr val="7030A0"/>
                              </a:solidFill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i="1" dirty="0" err="1">
                              <a:solidFill>
                                <a:srgbClr val="7030A0"/>
                              </a:solidFill>
                            </a:rPr>
                            <a:t>dn</a:t>
                          </a:r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</a:rPr>
                            <a:t>/</a:t>
                          </a:r>
                          <a:r>
                            <a:rPr lang="en-US" altLang="ja-JP" sz="2400" i="1" dirty="0" err="1">
                              <a:solidFill>
                                <a:srgbClr val="7030A0"/>
                              </a:solidFill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i="1" dirty="0" err="1">
                              <a:solidFill>
                                <a:srgbClr val="7030A0"/>
                              </a:solidFill>
                            </a:rPr>
                            <a:t>pnn</a:t>
                          </a:r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en-US" altLang="ja-JP" sz="2400" i="1" dirty="0">
                              <a:solidFill>
                                <a:srgbClr val="7030A0"/>
                              </a:solidFill>
                            </a:rPr>
                            <a:t>many body decay</a:t>
                          </a:r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6716732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altLang="ja-JP" sz="240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sz="24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</m:acc>
                                <m:acc>
                                  <m:accPr>
                                    <m:chr m:val="̅"/>
                                    <m:ctrlPr>
                                      <a:rPr lang="en-US" altLang="ja-JP" sz="24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ja-JP" sz="24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𝐾</m:t>
                                    </m:r>
                                  </m:e>
                                </m:acc>
                                <m:r>
                                  <a:rPr lang="en-US" altLang="ja-JP" sz="2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𝑁𝑁</m:t>
                                </m:r>
                              </m:oMath>
                            </m:oMathPara>
                          </a14:m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ja-JP" sz="240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sz="240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</m:oMath>
                          </a14:m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</a:rPr>
                            <a:t> + </a:t>
                          </a:r>
                          <a:r>
                            <a:rPr lang="en-US" altLang="ja-JP" sz="2400" i="1" baseline="30000" dirty="0">
                              <a:solidFill>
                                <a:srgbClr val="7030A0"/>
                              </a:solidFill>
                            </a:rPr>
                            <a:t>3</a:t>
                          </a:r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</a:rPr>
                            <a:t>He</a:t>
                          </a:r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  <a:latin typeface="Symbol" panose="05050102010706020507" pitchFamily="18" charset="2"/>
                            </a:rPr>
                            <a:t>LL</a:t>
                          </a:r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en-US" altLang="ja-JP" sz="240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ja-JP" sz="240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</m:acc>
                            </m:oMath>
                          </a14:m>
                          <a:r>
                            <a:rPr kumimoji="1" lang="en-US" altLang="ja-JP" sz="2400" i="1" dirty="0">
                              <a:solidFill>
                                <a:srgbClr val="7030A0"/>
                              </a:solidFill>
                            </a:rPr>
                            <a:t> beam yield</a:t>
                          </a:r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401001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表 8">
                <a:extLst>
                  <a:ext uri="{FF2B5EF4-FFF2-40B4-BE49-F238E27FC236}">
                    <a16:creationId xmlns:a16="http://schemas.microsoft.com/office/drawing/2014/main" id="{58826BC8-DFB8-42A5-A2C4-943929D4069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91811385"/>
                  </p:ext>
                </p:extLst>
              </p:nvPr>
            </p:nvGraphicFramePr>
            <p:xfrm>
              <a:off x="323528" y="1297977"/>
              <a:ext cx="8496944" cy="2743200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1404156">
                      <a:extLst>
                        <a:ext uri="{9D8B030D-6E8A-4147-A177-3AD203B41FA5}">
                          <a16:colId xmlns:a16="http://schemas.microsoft.com/office/drawing/2014/main" val="2727602191"/>
                        </a:ext>
                      </a:extLst>
                    </a:gridCol>
                    <a:gridCol w="1404156">
                      <a:extLst>
                        <a:ext uri="{9D8B030D-6E8A-4147-A177-3AD203B41FA5}">
                          <a16:colId xmlns:a16="http://schemas.microsoft.com/office/drawing/2014/main" val="306764163"/>
                        </a:ext>
                      </a:extLst>
                    </a:gridCol>
                    <a:gridCol w="1944216">
                      <a:extLst>
                        <a:ext uri="{9D8B030D-6E8A-4147-A177-3AD203B41FA5}">
                          <a16:colId xmlns:a16="http://schemas.microsoft.com/office/drawing/2014/main" val="2776455571"/>
                        </a:ext>
                      </a:extLst>
                    </a:gridCol>
                    <a:gridCol w="3744416">
                      <a:extLst>
                        <a:ext uri="{9D8B030D-6E8A-4147-A177-3AD203B41FA5}">
                          <a16:colId xmlns:a16="http://schemas.microsoft.com/office/drawing/2014/main" val="700139639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kumimoji="1" lang="en-US" altLang="ja-JP" sz="2400" dirty="0"/>
                            <a:t>Reaction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kumimoji="1" lang="en-US" altLang="ja-JP" sz="2400" dirty="0"/>
                            <a:t>Decays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Key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9860933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>
                          <a:blip r:embed="rId2"/>
                          <a:stretch>
                            <a:fillRect t="-109333" r="-506087" b="-43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dirty="0"/>
                            <a:t>d(K</a:t>
                          </a:r>
                          <a:r>
                            <a:rPr lang="en-US" altLang="ja-JP" sz="2400" baseline="30000" dirty="0"/>
                            <a:t>-</a:t>
                          </a:r>
                          <a:r>
                            <a:rPr lang="en-US" altLang="ja-JP" sz="2400" dirty="0"/>
                            <a:t>,n)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dirty="0">
                              <a:latin typeface="Symbol" panose="05050102010706020507" pitchFamily="18" charset="2"/>
                            </a:rPr>
                            <a:t>p</a:t>
                          </a:r>
                          <a:r>
                            <a:rPr lang="en-US" altLang="ja-JP" sz="2400" baseline="30000" dirty="0">
                              <a:latin typeface="Symbol" panose="05050102010706020507" pitchFamily="18" charset="2"/>
                            </a:rPr>
                            <a:t>±0</a:t>
                          </a:r>
                          <a:r>
                            <a:rPr lang="en-US" altLang="ja-JP" sz="2400" dirty="0">
                              <a:latin typeface="Symbol" panose="05050102010706020507" pitchFamily="18" charset="2"/>
                            </a:rPr>
                            <a:t>S</a:t>
                          </a:r>
                          <a:r>
                            <a:rPr lang="ja-JP" altLang="en-US" sz="2400" baseline="30000" dirty="0">
                              <a:latin typeface="+mn-lt"/>
                            </a:rPr>
                            <a:t>∓</a:t>
                          </a:r>
                          <a:r>
                            <a:rPr lang="en-US" altLang="ja-JP" sz="2400" baseline="30000" dirty="0">
                              <a:latin typeface="+mn-lt"/>
                            </a:rPr>
                            <a:t>0</a:t>
                          </a:r>
                          <a:endParaRPr kumimoji="1" lang="ja-JP" altLang="en-US" sz="2400" baseline="30000" dirty="0">
                            <a:latin typeface="+mn-lt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F-factor </a:t>
                          </a:r>
                          <a:r>
                            <a:rPr kumimoji="1" lang="en-US" altLang="ja-JP" sz="2400" dirty="0">
                              <a:sym typeface="Wingdings" panose="05000000000000000000" pitchFamily="2" charset="2"/>
                            </a:rPr>
                            <a:t> </a:t>
                          </a:r>
                          <a:r>
                            <a:rPr kumimoji="1" lang="en-US" altLang="ja-JP" sz="2400" dirty="0"/>
                            <a:t>n/</a:t>
                          </a:r>
                          <a:r>
                            <a:rPr kumimoji="1" lang="en-US" altLang="ja-JP" sz="2400" dirty="0">
                              <a:latin typeface="Symbol" panose="05050102010706020507" pitchFamily="18" charset="2"/>
                            </a:rPr>
                            <a:t>g</a:t>
                          </a:r>
                          <a:r>
                            <a:rPr kumimoji="1" lang="en-US" altLang="ja-JP" sz="2400" dirty="0"/>
                            <a:t> identification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1144624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>
                          <a:blip r:embed="rId2"/>
                          <a:stretch>
                            <a:fillRect t="-206579" r="-506087" b="-326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baseline="30000" dirty="0"/>
                            <a:t>3</a:t>
                          </a:r>
                          <a:r>
                            <a:rPr lang="en-US" altLang="ja-JP" sz="2400" dirty="0"/>
                            <a:t>He(K</a:t>
                          </a:r>
                          <a:r>
                            <a:rPr lang="en-US" altLang="ja-JP" sz="2400" baseline="30000" dirty="0"/>
                            <a:t>-</a:t>
                          </a:r>
                          <a:r>
                            <a:rPr lang="en-US" altLang="ja-JP" sz="2400" dirty="0"/>
                            <a:t>,N)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dirty="0" err="1"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dirty="0" err="1"/>
                            <a:t>p</a:t>
                          </a:r>
                          <a:r>
                            <a:rPr lang="en-US" altLang="ja-JP" sz="2400" dirty="0"/>
                            <a:t>/</a:t>
                          </a:r>
                          <a:r>
                            <a:rPr lang="en-US" altLang="ja-JP" sz="2400" dirty="0"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dirty="0"/>
                            <a:t>n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u="none" dirty="0"/>
                            <a:t>J</a:t>
                          </a:r>
                          <a:r>
                            <a:rPr kumimoji="1" lang="en-US" altLang="ja-JP" sz="2400" u="none" baseline="30000" dirty="0"/>
                            <a:t>P</a:t>
                          </a:r>
                          <a:r>
                            <a:rPr kumimoji="1" lang="en-US" altLang="ja-JP" sz="2400" u="none" baseline="0" dirty="0"/>
                            <a:t> </a:t>
                          </a:r>
                          <a:r>
                            <a:rPr kumimoji="1" lang="en-US" altLang="ja-JP" sz="2400" u="none" dirty="0">
                              <a:sym typeface="Wingdings" panose="05000000000000000000" pitchFamily="2" charset="2"/>
                            </a:rPr>
                            <a:t> </a:t>
                          </a:r>
                          <a:r>
                            <a:rPr kumimoji="1" lang="en-US" altLang="ja-JP" sz="2400" u="none" dirty="0"/>
                            <a:t>polarimeter</a:t>
                          </a:r>
                          <a:endParaRPr kumimoji="1" lang="ja-JP" altLang="en-US" sz="2400" u="none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7121174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>
                          <a:blip r:embed="rId2"/>
                          <a:stretch>
                            <a:fillRect t="-310667" r="-506087" b="-2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baseline="30000" dirty="0"/>
                            <a:t>4</a:t>
                          </a:r>
                          <a:r>
                            <a:rPr lang="en-US" altLang="ja-JP" sz="2400" dirty="0"/>
                            <a:t>He(K</a:t>
                          </a:r>
                          <a:r>
                            <a:rPr lang="en-US" altLang="ja-JP" sz="2400" baseline="30000" dirty="0"/>
                            <a:t>-</a:t>
                          </a:r>
                          <a:r>
                            <a:rPr lang="en-US" altLang="ja-JP" sz="2400" dirty="0"/>
                            <a:t>,N)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dirty="0" err="1"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dirty="0" err="1"/>
                            <a:t>d</a:t>
                          </a:r>
                          <a:r>
                            <a:rPr lang="en-US" altLang="ja-JP" sz="2400" dirty="0"/>
                            <a:t>/</a:t>
                          </a:r>
                          <a:r>
                            <a:rPr lang="en-US" altLang="ja-JP" sz="2400" dirty="0" err="1"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dirty="0" err="1"/>
                            <a:t>pn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kumimoji="1" lang="en-US" altLang="ja-JP" sz="2400" dirty="0"/>
                            <a:t>large acceptance </a:t>
                          </a:r>
                          <a:endParaRPr kumimoji="1" lang="ja-JP" altLang="en-US" sz="2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9010552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>
                          <a:blip r:embed="rId2"/>
                          <a:stretch>
                            <a:fillRect t="-410667" r="-506087" b="-1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i="1" baseline="30000" dirty="0">
                              <a:solidFill>
                                <a:srgbClr val="7030A0"/>
                              </a:solidFill>
                            </a:rPr>
                            <a:t>6</a:t>
                          </a:r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</a:rPr>
                            <a:t>Li(K</a:t>
                          </a:r>
                          <a:r>
                            <a:rPr lang="en-US" altLang="ja-JP" sz="2400" i="1" baseline="30000" dirty="0">
                              <a:solidFill>
                                <a:srgbClr val="7030A0"/>
                              </a:solidFill>
                            </a:rPr>
                            <a:t>-</a:t>
                          </a:r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</a:rPr>
                            <a:t>,d)</a:t>
                          </a:r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</a:rPr>
                            <a:t>t/</a:t>
                          </a:r>
                          <a:r>
                            <a:rPr lang="en-US" altLang="ja-JP" sz="2400" i="1" dirty="0" err="1">
                              <a:solidFill>
                                <a:srgbClr val="7030A0"/>
                              </a:solidFill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i="1" dirty="0" err="1">
                              <a:solidFill>
                                <a:srgbClr val="7030A0"/>
                              </a:solidFill>
                            </a:rPr>
                            <a:t>dn</a:t>
                          </a:r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</a:rPr>
                            <a:t>/</a:t>
                          </a:r>
                          <a:r>
                            <a:rPr lang="en-US" altLang="ja-JP" sz="2400" i="1" dirty="0" err="1">
                              <a:solidFill>
                                <a:srgbClr val="7030A0"/>
                              </a:solidFill>
                              <a:latin typeface="Symbol" panose="05050102010706020507" pitchFamily="18" charset="2"/>
                            </a:rPr>
                            <a:t>L</a:t>
                          </a:r>
                          <a:r>
                            <a:rPr lang="en-US" altLang="ja-JP" sz="2400" i="1" dirty="0" err="1">
                              <a:solidFill>
                                <a:srgbClr val="7030A0"/>
                              </a:solidFill>
                            </a:rPr>
                            <a:t>pnn</a:t>
                          </a:r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1" lang="en-US" altLang="ja-JP" sz="2400" i="1" dirty="0">
                              <a:solidFill>
                                <a:srgbClr val="7030A0"/>
                              </a:solidFill>
                            </a:rPr>
                            <a:t>many body decay</a:t>
                          </a:r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6716732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>
                          <a:blip r:embed="rId2"/>
                          <a:stretch>
                            <a:fillRect t="-510667" r="-506087" b="-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>
                          <a:blip r:embed="rId2"/>
                          <a:stretch>
                            <a:fillRect l="-99567" t="-510667" r="-403896" b="-30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US" altLang="ja-JP" sz="2400" i="1" dirty="0">
                              <a:solidFill>
                                <a:srgbClr val="7030A0"/>
                              </a:solidFill>
                              <a:latin typeface="Symbol" panose="05050102010706020507" pitchFamily="18" charset="2"/>
                            </a:rPr>
                            <a:t>LL</a:t>
                          </a:r>
                          <a:endParaRPr kumimoji="1" lang="ja-JP" altLang="en-US" sz="2400" i="1" dirty="0">
                            <a:solidFill>
                              <a:srgbClr val="7030A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ja-JP"/>
                        </a:p>
                      </a:txBody>
                      <a:tcPr>
                        <a:blipFill>
                          <a:blip r:embed="rId2"/>
                          <a:stretch>
                            <a:fillRect l="-127036" t="-510667" b="-30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2401001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4CAD87FC-15C5-44AA-85D8-71647134E894}"/>
                  </a:ext>
                </a:extLst>
              </p:cNvPr>
              <p:cNvSpPr txBox="1"/>
              <p:nvPr/>
            </p:nvSpPr>
            <p:spPr>
              <a:xfrm>
                <a:off x="817386" y="671263"/>
                <a:ext cx="758509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ja-JP" sz="2400" b="1" i="1" dirty="0"/>
                  <a:t>- for systematic study from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400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𝑵</m:t>
                    </m:r>
                  </m:oMath>
                </a14:m>
                <a:r>
                  <a:rPr lang="en-US" altLang="ja-JP" sz="2400" b="1" i="1" dirty="0"/>
                  <a:t> to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sz="2400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400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sz="2400" b="1" i="1">
                        <a:latin typeface="Cambria Math" panose="02040503050406030204" pitchFamily="18" charset="0"/>
                      </a:rPr>
                      <m:t>𝑵𝑵𝑵𝑵</m:t>
                    </m:r>
                  </m:oMath>
                </a14:m>
                <a:r>
                  <a:rPr kumimoji="1" lang="ja-JP" altLang="en-US" sz="2400" b="1" i="1" dirty="0"/>
                  <a:t> </a:t>
                </a:r>
                <a:r>
                  <a:rPr kumimoji="1" lang="en-US" altLang="ja-JP" sz="2400" b="1" i="1" dirty="0"/>
                  <a:t>systems -</a:t>
                </a:r>
                <a:endParaRPr kumimoji="1" lang="ja-JP" altLang="en-US" sz="2400" b="1" i="1" dirty="0"/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4CAD87FC-15C5-44AA-85D8-71647134E8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386" y="671263"/>
                <a:ext cx="7585090" cy="461665"/>
              </a:xfrm>
              <a:prstGeom prst="rect">
                <a:avLst/>
              </a:prstGeom>
              <a:blipFill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5A68622-A045-4A88-AF05-7468C1A2FDFC}"/>
              </a:ext>
            </a:extLst>
          </p:cNvPr>
          <p:cNvSpPr txBox="1"/>
          <p:nvPr/>
        </p:nvSpPr>
        <p:spPr>
          <a:xfrm>
            <a:off x="7215330" y="2676169"/>
            <a:ext cx="1928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sym typeface="Wingdings" panose="05000000000000000000" pitchFamily="2" charset="2"/>
              </a:rPr>
              <a:t> A first step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9CF7366-13EF-4C45-898F-4B95AD9E2CD6}"/>
              </a:ext>
            </a:extLst>
          </p:cNvPr>
          <p:cNvSpPr txBox="1"/>
          <p:nvPr/>
        </p:nvSpPr>
        <p:spPr>
          <a:xfrm>
            <a:off x="6012160" y="4740021"/>
            <a:ext cx="1675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sym typeface="Wingdings" panose="05000000000000000000" pitchFamily="2" charset="2"/>
              </a:rPr>
              <a:t> new CDS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95A52C7-CDF4-4928-B7BB-E6F5008E00D7}"/>
              </a:ext>
            </a:extLst>
          </p:cNvPr>
          <p:cNvSpPr txBox="1"/>
          <p:nvPr/>
        </p:nvSpPr>
        <p:spPr>
          <a:xfrm>
            <a:off x="6012159" y="5415607"/>
            <a:ext cx="26805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FF"/>
                </a:highlight>
                <a:sym typeface="Wingdings" panose="05000000000000000000" pitchFamily="2" charset="2"/>
              </a:rPr>
              <a:t> modified K1.8BR</a:t>
            </a:r>
            <a:endParaRPr kumimoji="1" lang="ja-JP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239723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2" grpId="0"/>
      <p:bldP spid="5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F9F57C8F-C50A-46D4-946C-01BA23C169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5" r="6840"/>
          <a:stretch/>
        </p:blipFill>
        <p:spPr>
          <a:xfrm>
            <a:off x="-508" y="-2406"/>
            <a:ext cx="9144508" cy="6337186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50" y="0"/>
            <a:ext cx="8448541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>
                <a:solidFill>
                  <a:schemeClr val="bg1"/>
                </a:solidFill>
              </a:rPr>
              <a:t>A New Cylindrical Detector System</a:t>
            </a:r>
            <a:endParaRPr kumimoji="1" lang="ja-JP" altLang="en-US" b="1" dirty="0">
              <a:solidFill>
                <a:schemeClr val="bg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4888684-2EAF-4322-BA33-72EABB6CA907}"/>
              </a:ext>
            </a:extLst>
          </p:cNvPr>
          <p:cNvSpPr txBox="1"/>
          <p:nvPr/>
        </p:nvSpPr>
        <p:spPr>
          <a:xfrm>
            <a:off x="0" y="6334780"/>
            <a:ext cx="91440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kumimoji="1"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new 4</a:t>
            </a:r>
            <a:r>
              <a:rPr kumimoji="1"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p</a:t>
            </a:r>
            <a:r>
              <a:rPr kumimoji="1"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spectrometer with </a:t>
            </a:r>
            <a:r>
              <a:rPr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n/</a:t>
            </a:r>
            <a:r>
              <a:rPr kumimoji="1"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g</a:t>
            </a:r>
            <a:r>
              <a:rPr kumimoji="1" lang="en-US" altLang="ja-JP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detection capability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EA569356-F41B-4981-95D9-D41F0CC5C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17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515531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ECCC0EB1-86C4-4558-8D6E-4E4D0EC67E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5707"/>
          <a:stretch/>
        </p:blipFill>
        <p:spPr>
          <a:xfrm>
            <a:off x="2027639" y="1607241"/>
            <a:ext cx="3670830" cy="3542922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269297B4-98A8-47AE-B056-0C23C3E842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6579"/>
          <a:stretch/>
        </p:blipFill>
        <p:spPr>
          <a:xfrm>
            <a:off x="5455991" y="1607241"/>
            <a:ext cx="3577449" cy="354292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</p:spPr>
            <p:txBody>
              <a:bodyPr>
                <a:normAutofit/>
              </a:bodyPr>
              <a:lstStyle/>
              <a:p>
                <a:r>
                  <a:rPr kumimoji="1" lang="en-US" altLang="ja-JP" b="1" dirty="0"/>
                  <a:t>Expected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𝑵𝑵𝑵</m:t>
                    </m:r>
                  </m:oMath>
                </a14:m>
                <a:r>
                  <a:rPr kumimoji="1" lang="en-US" altLang="ja-JP" b="1" dirty="0"/>
                  <a:t> in </a:t>
                </a:r>
                <a:r>
                  <a:rPr lang="en-US" altLang="ja-JP" b="1" dirty="0"/>
                  <a:t>K</a:t>
                </a:r>
                <a:r>
                  <a:rPr lang="en-US" altLang="ja-JP" b="1" baseline="30000" dirty="0"/>
                  <a:t>-</a:t>
                </a:r>
                <a:r>
                  <a:rPr lang="en-US" altLang="ja-JP" b="1" dirty="0"/>
                  <a:t>+</a:t>
                </a:r>
                <a:r>
                  <a:rPr lang="en-US" altLang="ja-JP" b="1" baseline="30000" dirty="0"/>
                  <a:t>4</a:t>
                </a:r>
                <a:r>
                  <a:rPr lang="en-US" altLang="ja-JP" b="1" dirty="0"/>
                  <a:t>He</a:t>
                </a:r>
                <a:endParaRPr kumimoji="1" lang="ja-JP" altLang="en-US" b="1" dirty="0"/>
              </a:p>
            </p:txBody>
          </p:sp>
        </mc:Choice>
        <mc:Fallback xmlns="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  <a:blipFill>
                <a:blip r:embed="rId4"/>
                <a:stretch>
                  <a:fillRect b="-13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C944B5-0C05-48FD-A811-884E143C7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128" y="5392820"/>
            <a:ext cx="8601744" cy="1465180"/>
          </a:xfrm>
        </p:spPr>
        <p:txBody>
          <a:bodyPr>
            <a:normAutofit fontScale="77500" lnSpcReduction="20000"/>
          </a:bodyPr>
          <a:lstStyle/>
          <a:p>
            <a:r>
              <a:rPr kumimoji="1" lang="en-US" altLang="ja-JP" dirty="0"/>
              <a:t>Similar parameters obtained with the K</a:t>
            </a:r>
            <a:r>
              <a:rPr kumimoji="1" lang="en-US" altLang="ja-JP" baseline="30000" dirty="0"/>
              <a:t>-</a:t>
            </a:r>
            <a:r>
              <a:rPr kumimoji="1" lang="en-US" altLang="ja-JP" dirty="0"/>
              <a:t>+</a:t>
            </a:r>
            <a:r>
              <a:rPr kumimoji="1" lang="en-US" altLang="ja-JP" baseline="30000" dirty="0"/>
              <a:t>3</a:t>
            </a:r>
            <a:r>
              <a:rPr kumimoji="1" lang="en-US" altLang="ja-JP" dirty="0"/>
              <a:t>He</a:t>
            </a:r>
            <a:r>
              <a:rPr kumimoji="1" lang="en-US" altLang="ja-JP" dirty="0">
                <a:sym typeface="Wingdings" panose="05000000000000000000" pitchFamily="2" charset="2"/>
              </a:rPr>
              <a:t></a:t>
            </a:r>
            <a:r>
              <a:rPr kumimoji="1" lang="en-US" altLang="ja-JP" dirty="0">
                <a:latin typeface="Symbol" panose="05050102010706020507" pitchFamily="18" charset="2"/>
              </a:rPr>
              <a:t>L</a:t>
            </a:r>
            <a:r>
              <a:rPr lang="en-US" altLang="ja-JP" dirty="0"/>
              <a:t>pn (PRC102(2020)044002.) are adopted to</a:t>
            </a:r>
            <a:r>
              <a:rPr kumimoji="1" lang="en-US" altLang="ja-JP" dirty="0"/>
              <a:t> K</a:t>
            </a:r>
            <a:r>
              <a:rPr kumimoji="1" lang="en-US" altLang="ja-JP" baseline="30000" dirty="0"/>
              <a:t>-</a:t>
            </a:r>
            <a:r>
              <a:rPr kumimoji="1" lang="en-US" altLang="ja-JP" dirty="0" err="1"/>
              <a:t>ppn</a:t>
            </a:r>
            <a:r>
              <a:rPr kumimoji="1" lang="en-US" altLang="ja-JP" dirty="0"/>
              <a:t>/QF/BG shapes</a:t>
            </a:r>
          </a:p>
          <a:p>
            <a:r>
              <a:rPr kumimoji="1" lang="en-US" altLang="ja-JP" sz="3600" b="1" dirty="0"/>
              <a:t>“K</a:t>
            </a:r>
            <a:r>
              <a:rPr kumimoji="1" lang="en-US" altLang="ja-JP" sz="3600" b="1" baseline="30000" dirty="0"/>
              <a:t>-</a:t>
            </a:r>
            <a:r>
              <a:rPr kumimoji="1" lang="en-US" altLang="ja-JP" sz="3600" b="1" dirty="0" err="1"/>
              <a:t>ppn</a:t>
            </a:r>
            <a:r>
              <a:rPr kumimoji="1" lang="en-US" altLang="ja-JP" sz="3600" b="1" dirty="0"/>
              <a:t>” signal [</a:t>
            </a:r>
            <a:r>
              <a:rPr kumimoji="1" lang="en-US" altLang="ja-JP" sz="3600" b="1" u="sng" dirty="0"/>
              <a:t>q-independent</a:t>
            </a:r>
            <a:r>
              <a:rPr kumimoji="1" lang="en-US" altLang="ja-JP" sz="3600" b="1" dirty="0"/>
              <a:t>] will be seen clearly</a:t>
            </a:r>
            <a:endParaRPr kumimoji="1" lang="ja-JP" altLang="en-US" sz="36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98914DC-A46E-44AF-BBC6-09CCAFE90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18</a:t>
            </a:fld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71A4820-A806-4EAB-AA06-00807DD14121}"/>
              </a:ext>
            </a:extLst>
          </p:cNvPr>
          <p:cNvSpPr txBox="1"/>
          <p:nvPr/>
        </p:nvSpPr>
        <p:spPr>
          <a:xfrm>
            <a:off x="4661600" y="4287800"/>
            <a:ext cx="207373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@ </a:t>
            </a:r>
            <a:r>
              <a:rPr kumimoji="1" lang="en-US" altLang="ja-JP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weeks, 90kW</a:t>
            </a:r>
            <a:endParaRPr kumimoji="1" lang="ja-JP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D7257884-B9E3-4CF4-A4FE-9BE7B7B32144}"/>
              </a:ext>
            </a:extLst>
          </p:cNvPr>
          <p:cNvCxnSpPr/>
          <p:nvPr/>
        </p:nvCxnSpPr>
        <p:spPr>
          <a:xfrm flipV="1">
            <a:off x="3573886" y="1945680"/>
            <a:ext cx="0" cy="2742230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D53FAD34-83C9-4F45-8CB1-A3C27A810C0D}"/>
              </a:ext>
            </a:extLst>
          </p:cNvPr>
          <p:cNvCxnSpPr/>
          <p:nvPr/>
        </p:nvCxnSpPr>
        <p:spPr>
          <a:xfrm flipV="1">
            <a:off x="7023278" y="1980763"/>
            <a:ext cx="0" cy="2742230"/>
          </a:xfrm>
          <a:prstGeom prst="line">
            <a:avLst/>
          </a:prstGeom>
          <a:ln w="127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85D564B-24C5-491D-BD23-3FBF1674F8BD}"/>
              </a:ext>
            </a:extLst>
          </p:cNvPr>
          <p:cNvSpPr txBox="1"/>
          <p:nvPr/>
        </p:nvSpPr>
        <p:spPr>
          <a:xfrm>
            <a:off x="3300921" y="1721334"/>
            <a:ext cx="8771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M(K</a:t>
            </a:r>
            <a:r>
              <a:rPr kumimoji="1" lang="en-US" altLang="ja-JP" sz="1400" b="1" baseline="30000" dirty="0"/>
              <a:t>-</a:t>
            </a:r>
            <a:r>
              <a:rPr kumimoji="1" lang="en-US" altLang="ja-JP" sz="1400" b="1" dirty="0" err="1"/>
              <a:t>ppn</a:t>
            </a:r>
            <a:r>
              <a:rPr kumimoji="1" lang="en-US" altLang="ja-JP" sz="1400" b="1" dirty="0"/>
              <a:t>)</a:t>
            </a:r>
            <a:endParaRPr kumimoji="1" lang="ja-JP" altLang="en-US" sz="1400" b="1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B37C357-E16A-4A31-8782-2DFA15D51B26}"/>
              </a:ext>
            </a:extLst>
          </p:cNvPr>
          <p:cNvSpPr txBox="1"/>
          <p:nvPr/>
        </p:nvSpPr>
        <p:spPr>
          <a:xfrm>
            <a:off x="6652195" y="1706043"/>
            <a:ext cx="8771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/>
              <a:t>M(K</a:t>
            </a:r>
            <a:r>
              <a:rPr kumimoji="1" lang="en-US" altLang="ja-JP" sz="1400" b="1" baseline="30000" dirty="0"/>
              <a:t>-</a:t>
            </a:r>
            <a:r>
              <a:rPr kumimoji="1" lang="en-US" altLang="ja-JP" sz="1400" b="1" dirty="0" err="1"/>
              <a:t>ppn</a:t>
            </a:r>
            <a:r>
              <a:rPr kumimoji="1" lang="en-US" altLang="ja-JP" sz="1400" b="1" dirty="0"/>
              <a:t>)</a:t>
            </a:r>
            <a:endParaRPr kumimoji="1" lang="ja-JP" altLang="en-US" sz="1400" b="1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5D2C57D-5E5C-4FD5-8679-EF1A0ABB4F2A}"/>
              </a:ext>
            </a:extLst>
          </p:cNvPr>
          <p:cNvSpPr txBox="1"/>
          <p:nvPr/>
        </p:nvSpPr>
        <p:spPr>
          <a:xfrm>
            <a:off x="2743809" y="1222926"/>
            <a:ext cx="2327881" cy="523220"/>
          </a:xfrm>
          <a:prstGeom prst="rect">
            <a:avLst/>
          </a:prstGeom>
          <a:solidFill>
            <a:schemeClr val="bg1">
              <a:alpha val="97000"/>
            </a:schemeClr>
          </a:solid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K</a:t>
            </a:r>
            <a:r>
              <a:rPr kumimoji="1" lang="en-US" altLang="ja-JP" sz="2800" b="1" baseline="30000" dirty="0"/>
              <a:t>-</a:t>
            </a:r>
            <a:r>
              <a:rPr kumimoji="1" lang="en-US" altLang="ja-JP" sz="2800" b="1" dirty="0"/>
              <a:t>+</a:t>
            </a:r>
            <a:r>
              <a:rPr kumimoji="1" lang="en-US" altLang="ja-JP" sz="2800" b="1" baseline="30000" dirty="0"/>
              <a:t>4</a:t>
            </a:r>
            <a:r>
              <a:rPr kumimoji="1" lang="en-US" altLang="ja-JP" sz="2800" b="1" dirty="0"/>
              <a:t>He</a:t>
            </a:r>
            <a:r>
              <a:rPr kumimoji="1" lang="en-US" altLang="ja-JP" sz="2800" b="1" dirty="0">
                <a:sym typeface="Wingdings" panose="05000000000000000000" pitchFamily="2" charset="2"/>
              </a:rPr>
              <a:t></a:t>
            </a:r>
            <a:r>
              <a:rPr kumimoji="1" lang="en-US" altLang="ja-JP" sz="2800" b="1" dirty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2800" b="1" dirty="0">
                <a:sym typeface="Wingdings" panose="05000000000000000000" pitchFamily="2" charset="2"/>
              </a:rPr>
              <a:t>d+n</a:t>
            </a:r>
            <a:endParaRPr kumimoji="1" lang="ja-JP" altLang="en-US" sz="2800" b="1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360DB98-DF62-4677-BA80-F0D01AE79D8C}"/>
              </a:ext>
            </a:extLst>
          </p:cNvPr>
          <p:cNvSpPr txBox="1"/>
          <p:nvPr/>
        </p:nvSpPr>
        <p:spPr>
          <a:xfrm>
            <a:off x="6066229" y="1222926"/>
            <a:ext cx="2520242" cy="523220"/>
          </a:xfrm>
          <a:prstGeom prst="rect">
            <a:avLst/>
          </a:prstGeom>
          <a:solidFill>
            <a:schemeClr val="bg1">
              <a:alpha val="97000"/>
            </a:schemeClr>
          </a:solid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K</a:t>
            </a:r>
            <a:r>
              <a:rPr kumimoji="1" lang="en-US" altLang="ja-JP" sz="2800" b="1" baseline="30000" dirty="0"/>
              <a:t>-</a:t>
            </a:r>
            <a:r>
              <a:rPr kumimoji="1" lang="en-US" altLang="ja-JP" sz="2800" b="1" dirty="0"/>
              <a:t>+</a:t>
            </a:r>
            <a:r>
              <a:rPr kumimoji="1" lang="en-US" altLang="ja-JP" sz="2800" b="1" baseline="30000" dirty="0"/>
              <a:t>4</a:t>
            </a:r>
            <a:r>
              <a:rPr kumimoji="1" lang="en-US" altLang="ja-JP" sz="2800" b="1" dirty="0"/>
              <a:t>He</a:t>
            </a:r>
            <a:r>
              <a:rPr kumimoji="1" lang="en-US" altLang="ja-JP" sz="2800" b="1" dirty="0">
                <a:sym typeface="Wingdings" panose="05000000000000000000" pitchFamily="2" charset="2"/>
              </a:rPr>
              <a:t></a:t>
            </a:r>
            <a:r>
              <a:rPr kumimoji="1" lang="en-US" altLang="ja-JP" sz="2800" b="1" dirty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2800" b="1" dirty="0">
                <a:sym typeface="Wingdings" panose="05000000000000000000" pitchFamily="2" charset="2"/>
              </a:rPr>
              <a:t>pn+n</a:t>
            </a:r>
            <a:endParaRPr kumimoji="1" lang="ja-JP" altLang="en-US" sz="2800" b="1" dirty="0"/>
          </a:p>
        </p:txBody>
      </p:sp>
      <p:sp>
        <p:nvSpPr>
          <p:cNvPr id="26" name="コンテンツ プレースホルダー 2">
            <a:extLst>
              <a:ext uri="{FF2B5EF4-FFF2-40B4-BE49-F238E27FC236}">
                <a16:creationId xmlns:a16="http://schemas.microsoft.com/office/drawing/2014/main" id="{F827F4BE-C370-47FA-9D9D-318A25D9245D}"/>
              </a:ext>
            </a:extLst>
          </p:cNvPr>
          <p:cNvSpPr txBox="1">
            <a:spLocks/>
          </p:cNvSpPr>
          <p:nvPr/>
        </p:nvSpPr>
        <p:spPr>
          <a:xfrm>
            <a:off x="-66395" y="2189471"/>
            <a:ext cx="2699229" cy="1512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ja-JP" sz="2000" b="1" dirty="0" err="1"/>
              <a:t>B</a:t>
            </a:r>
            <a:r>
              <a:rPr lang="en-US" altLang="ja-JP" sz="2000" b="1" baseline="-25000" dirty="0" err="1"/>
              <a:t>Kppn</a:t>
            </a:r>
            <a:r>
              <a:rPr lang="en-US" altLang="ja-JP" sz="2000" b="1" dirty="0"/>
              <a:t> ~ 40 MeV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ja-JP" sz="2000" b="1" dirty="0" err="1">
                <a:latin typeface="Symbol" panose="05050102010706020507" pitchFamily="18" charset="2"/>
              </a:rPr>
              <a:t>G</a:t>
            </a:r>
            <a:r>
              <a:rPr lang="en-US" altLang="ja-JP" sz="2000" b="1" baseline="-25000" dirty="0" err="1"/>
              <a:t>Kppn</a:t>
            </a:r>
            <a:r>
              <a:rPr lang="en-US" altLang="ja-JP" sz="2000" b="1" dirty="0"/>
              <a:t> ~ 100 MeV</a:t>
            </a:r>
          </a:p>
          <a:p>
            <a:pPr marL="0" indent="0">
              <a:buNone/>
            </a:pPr>
            <a:r>
              <a:rPr lang="en-US" altLang="ja-JP" sz="2000" b="1" dirty="0" err="1"/>
              <a:t>Q</a:t>
            </a:r>
            <a:r>
              <a:rPr lang="en-US" altLang="ja-JP" sz="2000" b="1" baseline="-25000" dirty="0" err="1"/>
              <a:t>kppn</a:t>
            </a:r>
            <a:r>
              <a:rPr lang="en-US" altLang="ja-JP" sz="2000" b="1" dirty="0"/>
              <a:t> ~ 400 MeV/c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815E566-4939-4E6E-9F17-A06D4FA23EAA}"/>
              </a:ext>
            </a:extLst>
          </p:cNvPr>
          <p:cNvSpPr txBox="1"/>
          <p:nvPr/>
        </p:nvSpPr>
        <p:spPr>
          <a:xfrm>
            <a:off x="19249" y="3573888"/>
            <a:ext cx="228620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>
                <a:latin typeface="Symbol" panose="05050102010706020507" pitchFamily="18" charset="2"/>
              </a:rPr>
              <a:t>s</a:t>
            </a:r>
            <a:r>
              <a:rPr kumimoji="1" lang="en-US" altLang="ja-JP" sz="2000" dirty="0"/>
              <a:t>(K</a:t>
            </a:r>
            <a:r>
              <a:rPr kumimoji="1" lang="en-US" altLang="ja-JP" sz="2000" baseline="30000" dirty="0"/>
              <a:t>-</a:t>
            </a:r>
            <a:r>
              <a:rPr kumimoji="1" lang="en-US" altLang="ja-JP" sz="2000" dirty="0" err="1"/>
              <a:t>ppn</a:t>
            </a:r>
            <a:r>
              <a:rPr kumimoji="1" lang="en-US" altLang="ja-JP" sz="2000" dirty="0"/>
              <a:t>)*Br ~ 10 </a:t>
            </a:r>
            <a:r>
              <a:rPr kumimoji="1" lang="en-US" altLang="ja-JP" sz="2000" dirty="0">
                <a:latin typeface="Symbol" panose="05050102010706020507" pitchFamily="18" charset="2"/>
              </a:rPr>
              <a:t>m</a:t>
            </a:r>
            <a:r>
              <a:rPr kumimoji="1" lang="en-US" altLang="ja-JP" sz="2000" dirty="0"/>
              <a:t>b</a:t>
            </a:r>
          </a:p>
          <a:p>
            <a:r>
              <a:rPr lang="en-US" altLang="ja-JP" sz="2000" dirty="0">
                <a:latin typeface="Symbol" panose="05050102010706020507" pitchFamily="18" charset="2"/>
              </a:rPr>
              <a:t>s</a:t>
            </a:r>
            <a:r>
              <a:rPr lang="en-US" altLang="ja-JP" sz="2000" dirty="0"/>
              <a:t>(QF)            ~ 10 </a:t>
            </a:r>
            <a:r>
              <a:rPr lang="en-US" altLang="ja-JP" sz="2000" dirty="0">
                <a:latin typeface="Symbol" panose="05050102010706020507" pitchFamily="18" charset="2"/>
              </a:rPr>
              <a:t>m</a:t>
            </a:r>
            <a:r>
              <a:rPr lang="en-US" altLang="ja-JP" sz="2000" dirty="0"/>
              <a:t>b</a:t>
            </a:r>
          </a:p>
          <a:p>
            <a:r>
              <a:rPr lang="en-US" altLang="ja-JP" sz="2000" dirty="0">
                <a:latin typeface="Symbol" panose="05050102010706020507" pitchFamily="18" charset="2"/>
              </a:rPr>
              <a:t>s</a:t>
            </a:r>
            <a:r>
              <a:rPr lang="en-US" altLang="ja-JP" sz="2000" dirty="0"/>
              <a:t>(BG)            ~ 20 </a:t>
            </a:r>
            <a:r>
              <a:rPr lang="en-US" altLang="ja-JP" sz="2000" dirty="0">
                <a:latin typeface="Symbol" panose="05050102010706020507" pitchFamily="18" charset="2"/>
              </a:rPr>
              <a:t>m</a:t>
            </a:r>
            <a:r>
              <a:rPr lang="en-US" altLang="ja-JP" sz="2000" dirty="0"/>
              <a:t>b</a:t>
            </a:r>
            <a:endParaRPr lang="ja-JP" altLang="en-US" sz="2000" dirty="0"/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C1D337F-E1B2-48A5-83AA-1A74EBA0BE7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339" r="27751"/>
          <a:stretch/>
        </p:blipFill>
        <p:spPr>
          <a:xfrm>
            <a:off x="0" y="0"/>
            <a:ext cx="1167822" cy="1394231"/>
          </a:xfrm>
          <a:prstGeom prst="rect">
            <a:avLst/>
          </a:prstGeom>
        </p:spPr>
      </p:pic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F4766F66-1C51-461C-92D3-4E6F48F0CFA1}"/>
              </a:ext>
            </a:extLst>
          </p:cNvPr>
          <p:cNvSpPr/>
          <p:nvPr/>
        </p:nvSpPr>
        <p:spPr>
          <a:xfrm>
            <a:off x="2563259" y="4200560"/>
            <a:ext cx="5952091" cy="523220"/>
          </a:xfrm>
          <a:prstGeom prst="rect">
            <a:avLst/>
          </a:prstGeom>
          <a:solidFill>
            <a:schemeClr val="tx1">
              <a:lumMod val="50000"/>
              <a:lumOff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BF356CB-D59C-4804-992B-6FC2A199E648}"/>
              </a:ext>
            </a:extLst>
          </p:cNvPr>
          <p:cNvSpPr txBox="1"/>
          <p:nvPr/>
        </p:nvSpPr>
        <p:spPr>
          <a:xfrm>
            <a:off x="3059832" y="1965774"/>
            <a:ext cx="1211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bg1"/>
                </a:solidFill>
                <a:latin typeface="Impact" panose="020B0806030902050204" pitchFamily="34" charset="0"/>
              </a:rPr>
              <a:t>Simulation</a:t>
            </a:r>
            <a:endParaRPr kumimoji="1" lang="ja-JP" altLang="en-US" b="1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E44CDA5-5889-4D39-A9D3-0B0044AEF3D0}"/>
              </a:ext>
            </a:extLst>
          </p:cNvPr>
          <p:cNvSpPr txBox="1"/>
          <p:nvPr/>
        </p:nvSpPr>
        <p:spPr>
          <a:xfrm>
            <a:off x="6510522" y="1951176"/>
            <a:ext cx="1211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solidFill>
                  <a:schemeClr val="bg1"/>
                </a:solidFill>
                <a:latin typeface="Impact" panose="020B0806030902050204" pitchFamily="34" charset="0"/>
              </a:rPr>
              <a:t>Simulation</a:t>
            </a:r>
            <a:endParaRPr kumimoji="1" lang="ja-JP" altLang="en-US" b="1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C0CA7B44-5402-4F72-949F-21856036F4EF}"/>
              </a:ext>
            </a:extLst>
          </p:cNvPr>
          <p:cNvSpPr/>
          <p:nvPr/>
        </p:nvSpPr>
        <p:spPr>
          <a:xfrm>
            <a:off x="2568251" y="1980763"/>
            <a:ext cx="5900149" cy="1664261"/>
          </a:xfrm>
          <a:prstGeom prst="rect">
            <a:avLst/>
          </a:prstGeom>
          <a:solidFill>
            <a:schemeClr val="tx1">
              <a:lumMod val="50000"/>
              <a:lumOff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9263" lvl="1" algn="ctr"/>
            <a:endParaRPr lang="en-US" altLang="ja-JP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7B635298-BED7-423A-BD22-C482FFF5842D}"/>
                  </a:ext>
                </a:extLst>
              </p:cNvPr>
              <p:cNvSpPr txBox="1"/>
              <p:nvPr/>
            </p:nvSpPr>
            <p:spPr>
              <a:xfrm>
                <a:off x="3395203" y="2192878"/>
                <a:ext cx="4311656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2800" dirty="0">
                    <a:solidFill>
                      <a:schemeClr val="bg1"/>
                    </a:solidFill>
                  </a:rPr>
                  <a:t>BS and QF will be</a:t>
                </a:r>
              </a:p>
              <a:p>
                <a:pPr algn="ctr"/>
                <a:r>
                  <a:rPr lang="en-US" altLang="ja-JP" sz="2800" dirty="0">
                    <a:solidFill>
                      <a:schemeClr val="bg1"/>
                    </a:solidFill>
                  </a:rPr>
                  <a:t>well separated in</a:t>
                </a:r>
              </a:p>
              <a:p>
                <a:pPr algn="ctr"/>
                <a:r>
                  <a:rPr lang="en-US" altLang="ja-JP" sz="2800" b="1" dirty="0">
                    <a:solidFill>
                      <a:schemeClr val="bg1"/>
                    </a:solidFill>
                  </a:rPr>
                  <a:t>0.3 &lt; </a:t>
                </a:r>
                <a14:m>
                  <m:oMath xmlns:m="http://schemas.openxmlformats.org/officeDocument/2006/math">
                    <m:r>
                      <a:rPr lang="en-US" altLang="ja-JP" sz="2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𝒒</m:t>
                    </m:r>
                  </m:oMath>
                </a14:m>
                <a:r>
                  <a:rPr lang="en-US" altLang="ja-JP" sz="2800" b="1" dirty="0">
                    <a:solidFill>
                      <a:schemeClr val="bg1"/>
                    </a:solidFill>
                  </a:rPr>
                  <a:t> &lt; 0.6 GeV/c</a:t>
                </a:r>
                <a:endParaRPr kumimoji="1" lang="ja-JP" altLang="en-US" sz="28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7B635298-BED7-423A-BD22-C482FFF584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5203" y="2192878"/>
                <a:ext cx="4311656" cy="1384995"/>
              </a:xfrm>
              <a:prstGeom prst="rect">
                <a:avLst/>
              </a:prstGeom>
              <a:blipFill>
                <a:blip r:embed="rId6"/>
                <a:stretch>
                  <a:fillRect t="-4405" b="-1189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968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9" grpId="0" animBg="1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123985D-4761-40ED-9B29-C9B043B9256D}"/>
              </a:ext>
            </a:extLst>
          </p:cNvPr>
          <p:cNvGrpSpPr/>
          <p:nvPr/>
        </p:nvGrpSpPr>
        <p:grpSpPr>
          <a:xfrm>
            <a:off x="940968" y="1720564"/>
            <a:ext cx="3542922" cy="3542922"/>
            <a:chOff x="940968" y="1720564"/>
            <a:chExt cx="3542922" cy="3542922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BFAFDA8A-6B40-4029-8FBA-C8893C2F31B3}"/>
                </a:ext>
              </a:extLst>
            </p:cNvPr>
            <p:cNvGrpSpPr/>
            <p:nvPr/>
          </p:nvGrpSpPr>
          <p:grpSpPr>
            <a:xfrm>
              <a:off x="940968" y="1720564"/>
              <a:ext cx="3542922" cy="3542922"/>
              <a:chOff x="2091593" y="1607241"/>
              <a:chExt cx="3542922" cy="3542922"/>
            </a:xfrm>
          </p:grpSpPr>
          <p:pic>
            <p:nvPicPr>
              <p:cNvPr id="12" name="図 11">
                <a:extLst>
                  <a:ext uri="{FF2B5EF4-FFF2-40B4-BE49-F238E27FC236}">
                    <a16:creationId xmlns:a16="http://schemas.microsoft.com/office/drawing/2014/main" id="{ECCC0EB1-86C4-4558-8D6E-4E4D0EC67E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91593" y="1607241"/>
                <a:ext cx="3542922" cy="3542922"/>
              </a:xfrm>
              <a:prstGeom prst="rect">
                <a:avLst/>
              </a:prstGeom>
            </p:spPr>
          </p:pic>
          <p:cxnSp>
            <p:nvCxnSpPr>
              <p:cNvPr id="17" name="直線コネクタ 16">
                <a:extLst>
                  <a:ext uri="{FF2B5EF4-FFF2-40B4-BE49-F238E27FC236}">
                    <a16:creationId xmlns:a16="http://schemas.microsoft.com/office/drawing/2014/main" id="{D7257884-B9E3-4CF4-A4FE-9BE7B7B32144}"/>
                  </a:ext>
                </a:extLst>
              </p:cNvPr>
              <p:cNvCxnSpPr/>
              <p:nvPr/>
            </p:nvCxnSpPr>
            <p:spPr>
              <a:xfrm flipV="1">
                <a:off x="3721993" y="1945680"/>
                <a:ext cx="0" cy="2742230"/>
              </a:xfrm>
              <a:prstGeom prst="line">
                <a:avLst/>
              </a:prstGeom>
              <a:ln w="1270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3137CCBC-AC93-410A-8A38-84407D1EF67A}"/>
                  </a:ext>
                </a:extLst>
              </p:cNvPr>
              <p:cNvSpPr txBox="1"/>
              <p:nvPr/>
            </p:nvSpPr>
            <p:spPr>
              <a:xfrm>
                <a:off x="3300921" y="1721334"/>
                <a:ext cx="87716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1400" b="1" dirty="0"/>
                  <a:t>M(K</a:t>
                </a:r>
                <a:r>
                  <a:rPr kumimoji="1" lang="en-US" altLang="ja-JP" sz="1400" b="1" baseline="30000" dirty="0"/>
                  <a:t>-</a:t>
                </a:r>
                <a:r>
                  <a:rPr kumimoji="1" lang="en-US" altLang="ja-JP" sz="1400" b="1" dirty="0" err="1"/>
                  <a:t>ppn</a:t>
                </a:r>
                <a:r>
                  <a:rPr kumimoji="1" lang="en-US" altLang="ja-JP" sz="1400" b="1" dirty="0"/>
                  <a:t>)</a:t>
                </a:r>
                <a:endParaRPr kumimoji="1" lang="ja-JP" altLang="en-US" sz="1400" b="1" dirty="0"/>
              </a:p>
            </p:txBody>
          </p:sp>
        </p:grpSp>
        <p:sp>
          <p:nvSpPr>
            <p:cNvPr id="8" name="正方形/長方形 7">
              <a:extLst>
                <a:ext uri="{FF2B5EF4-FFF2-40B4-BE49-F238E27FC236}">
                  <a16:creationId xmlns:a16="http://schemas.microsoft.com/office/drawing/2014/main" id="{A4047156-C8D4-42A3-8361-99CA8FA5E39D}"/>
                </a:ext>
              </a:extLst>
            </p:cNvPr>
            <p:cNvSpPr/>
            <p:nvPr/>
          </p:nvSpPr>
          <p:spPr>
            <a:xfrm>
              <a:off x="3027459" y="3617843"/>
              <a:ext cx="1021073" cy="2446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50F28B72-6137-4B50-AF06-4D4C7DDB0AC4}"/>
                </a:ext>
              </a:extLst>
            </p:cNvPr>
            <p:cNvSpPr txBox="1"/>
            <p:nvPr/>
          </p:nvSpPr>
          <p:spPr>
            <a:xfrm>
              <a:off x="2966004" y="3572255"/>
              <a:ext cx="126797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b="1" dirty="0"/>
                <a:t>Broad comp.</a:t>
              </a:r>
              <a:endParaRPr kumimoji="1" lang="ja-JP" altLang="en-US" sz="1600" b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410403" y="0"/>
                <a:ext cx="8336446" cy="1325563"/>
              </a:xfrm>
            </p:spPr>
            <p:txBody>
              <a:bodyPr>
                <a:normAutofit/>
              </a:bodyPr>
              <a:lstStyle/>
              <a:p>
                <a:r>
                  <a:rPr kumimoji="1" lang="en-US" altLang="ja-JP" b="1" dirty="0"/>
                  <a:t>Expected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𝑵𝑵𝑵</m:t>
                    </m:r>
                  </m:oMath>
                </a14:m>
                <a:r>
                  <a:rPr kumimoji="1" lang="en-US" altLang="ja-JP" b="1" dirty="0"/>
                  <a:t> in </a:t>
                </a:r>
                <a:r>
                  <a:rPr lang="en-US" altLang="ja-JP" b="1" dirty="0"/>
                  <a:t>K</a:t>
                </a:r>
                <a:r>
                  <a:rPr lang="en-US" altLang="ja-JP" b="1" baseline="30000" dirty="0"/>
                  <a:t>-</a:t>
                </a:r>
                <a:r>
                  <a:rPr lang="en-US" altLang="ja-JP" b="1" dirty="0"/>
                  <a:t>+</a:t>
                </a:r>
                <a:r>
                  <a:rPr lang="en-US" altLang="ja-JP" b="1" baseline="30000" dirty="0"/>
                  <a:t>4</a:t>
                </a:r>
                <a:r>
                  <a:rPr lang="en-US" altLang="ja-JP" b="1" dirty="0"/>
                  <a:t>He</a:t>
                </a:r>
                <a:endParaRPr kumimoji="1" lang="ja-JP" altLang="en-US" b="1" dirty="0"/>
              </a:p>
            </p:txBody>
          </p:sp>
        </mc:Choice>
        <mc:Fallback xmlns="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10403" y="0"/>
                <a:ext cx="8336446" cy="1325563"/>
              </a:xfrm>
              <a:blipFill>
                <a:blip r:embed="rId3"/>
                <a:stretch>
                  <a:fillRect b="-138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C944B5-0C05-48FD-A811-884E143C7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755" y="5355454"/>
            <a:ext cx="7552488" cy="1465180"/>
          </a:xfrm>
        </p:spPr>
        <p:txBody>
          <a:bodyPr>
            <a:normAutofit fontScale="85000" lnSpcReduction="10000"/>
          </a:bodyPr>
          <a:lstStyle/>
          <a:p>
            <a:r>
              <a:rPr lang="en-US" altLang="ja-JP" dirty="0"/>
              <a:t>Assumption: similar parameters obtained at E15</a:t>
            </a:r>
            <a:endParaRPr kumimoji="1" lang="en-US" altLang="ja-JP" dirty="0"/>
          </a:p>
          <a:p>
            <a:r>
              <a:rPr lang="en-US" altLang="ja-JP" sz="3300" b="1" dirty="0">
                <a:highlight>
                  <a:srgbClr val="FFFF00"/>
                </a:highlight>
              </a:rPr>
              <a:t>Mass-number dependence of the kaonic nuclei will be provided for the first time.</a:t>
            </a:r>
            <a:endParaRPr kumimoji="1" lang="ja-JP" altLang="en-US" sz="3300" b="1" dirty="0">
              <a:highlight>
                <a:srgbClr val="FFFF00"/>
              </a:highlight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98914DC-A46E-44AF-BBC6-09CCAFE90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19</a:t>
            </a:fld>
            <a:endParaRPr kumimoji="1" lang="ja-JP" altLang="en-US" dirty="0"/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87B5D5C-EC39-4C43-8B74-7CC6AED3C624}"/>
              </a:ext>
            </a:extLst>
          </p:cNvPr>
          <p:cNvGrpSpPr/>
          <p:nvPr/>
        </p:nvGrpSpPr>
        <p:grpSpPr>
          <a:xfrm>
            <a:off x="4925536" y="1720564"/>
            <a:ext cx="3542922" cy="3542922"/>
            <a:chOff x="5473254" y="1607241"/>
            <a:chExt cx="3542922" cy="3542922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269297B4-98A8-47AE-B056-0C23C3E84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3254" y="1607241"/>
              <a:ext cx="3542922" cy="3542922"/>
            </a:xfrm>
            <a:prstGeom prst="rect">
              <a:avLst/>
            </a:prstGeom>
          </p:spPr>
        </p:pic>
        <p:cxnSp>
          <p:nvCxnSpPr>
            <p:cNvPr id="18" name="直線コネクタ 17">
              <a:extLst>
                <a:ext uri="{FF2B5EF4-FFF2-40B4-BE49-F238E27FC236}">
                  <a16:creationId xmlns:a16="http://schemas.microsoft.com/office/drawing/2014/main" id="{D53FAD34-83C9-4F45-8CB1-A3C27A810C0D}"/>
                </a:ext>
              </a:extLst>
            </p:cNvPr>
            <p:cNvCxnSpPr/>
            <p:nvPr/>
          </p:nvCxnSpPr>
          <p:spPr>
            <a:xfrm flipV="1">
              <a:off x="7087669" y="1980763"/>
              <a:ext cx="0" cy="2742230"/>
            </a:xfrm>
            <a:prstGeom prst="line">
              <a:avLst/>
            </a:prstGeom>
            <a:ln w="12700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A8A3A637-47A0-4FB2-BC38-4835AC2C1EA0}"/>
                </a:ext>
              </a:extLst>
            </p:cNvPr>
            <p:cNvSpPr txBox="1"/>
            <p:nvPr/>
          </p:nvSpPr>
          <p:spPr>
            <a:xfrm>
              <a:off x="6652195" y="1706043"/>
              <a:ext cx="8771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/>
                <a:t>M(K</a:t>
              </a:r>
              <a:r>
                <a:rPr kumimoji="1" lang="en-US" altLang="ja-JP" sz="1400" b="1" baseline="30000" dirty="0"/>
                <a:t>-</a:t>
              </a:r>
              <a:r>
                <a:rPr kumimoji="1" lang="en-US" altLang="ja-JP" sz="1400" b="1" dirty="0" err="1"/>
                <a:t>ppn</a:t>
              </a:r>
              <a:r>
                <a:rPr kumimoji="1" lang="en-US" altLang="ja-JP" sz="1400" b="1" dirty="0"/>
                <a:t>)</a:t>
              </a:r>
              <a:endParaRPr kumimoji="1" lang="ja-JP" altLang="en-US" sz="1400" b="1" dirty="0"/>
            </a:p>
          </p:txBody>
        </p:sp>
      </p:grp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C736E9A-4971-4291-877F-77A3529AA331}"/>
              </a:ext>
            </a:extLst>
          </p:cNvPr>
          <p:cNvSpPr txBox="1"/>
          <p:nvPr/>
        </p:nvSpPr>
        <p:spPr>
          <a:xfrm>
            <a:off x="1424936" y="1162000"/>
            <a:ext cx="2327881" cy="523220"/>
          </a:xfrm>
          <a:prstGeom prst="rect">
            <a:avLst/>
          </a:prstGeom>
          <a:solidFill>
            <a:schemeClr val="bg1">
              <a:alpha val="97000"/>
            </a:schemeClr>
          </a:solid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K</a:t>
            </a:r>
            <a:r>
              <a:rPr kumimoji="1" lang="en-US" altLang="ja-JP" sz="2800" b="1" baseline="30000" dirty="0"/>
              <a:t>-</a:t>
            </a:r>
            <a:r>
              <a:rPr kumimoji="1" lang="en-US" altLang="ja-JP" sz="2800" b="1" dirty="0"/>
              <a:t>+</a:t>
            </a:r>
            <a:r>
              <a:rPr kumimoji="1" lang="en-US" altLang="ja-JP" sz="2800" b="1" baseline="30000" dirty="0"/>
              <a:t>4</a:t>
            </a:r>
            <a:r>
              <a:rPr kumimoji="1" lang="en-US" altLang="ja-JP" sz="2800" b="1" dirty="0"/>
              <a:t>He</a:t>
            </a:r>
            <a:r>
              <a:rPr kumimoji="1" lang="en-US" altLang="ja-JP" sz="2800" b="1" dirty="0">
                <a:sym typeface="Wingdings" panose="05000000000000000000" pitchFamily="2" charset="2"/>
              </a:rPr>
              <a:t></a:t>
            </a:r>
            <a:r>
              <a:rPr kumimoji="1" lang="en-US" altLang="ja-JP" sz="2800" b="1" dirty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2800" b="1" dirty="0">
                <a:sym typeface="Wingdings" panose="05000000000000000000" pitchFamily="2" charset="2"/>
              </a:rPr>
              <a:t>d+n</a:t>
            </a:r>
            <a:endParaRPr kumimoji="1" lang="ja-JP" altLang="en-US" sz="2800" b="1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F65B300-BFBE-4570-8241-65AE214053B4}"/>
              </a:ext>
            </a:extLst>
          </p:cNvPr>
          <p:cNvSpPr txBox="1"/>
          <p:nvPr/>
        </p:nvSpPr>
        <p:spPr>
          <a:xfrm>
            <a:off x="5436876" y="1142208"/>
            <a:ext cx="2520242" cy="523220"/>
          </a:xfrm>
          <a:prstGeom prst="rect">
            <a:avLst/>
          </a:prstGeom>
          <a:solidFill>
            <a:schemeClr val="bg1">
              <a:alpha val="97000"/>
            </a:schemeClr>
          </a:solid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K</a:t>
            </a:r>
            <a:r>
              <a:rPr kumimoji="1" lang="en-US" altLang="ja-JP" sz="2800" b="1" baseline="30000" dirty="0"/>
              <a:t>-</a:t>
            </a:r>
            <a:r>
              <a:rPr kumimoji="1" lang="en-US" altLang="ja-JP" sz="2800" b="1" dirty="0"/>
              <a:t>+</a:t>
            </a:r>
            <a:r>
              <a:rPr kumimoji="1" lang="en-US" altLang="ja-JP" sz="2800" b="1" baseline="30000" dirty="0"/>
              <a:t>4</a:t>
            </a:r>
            <a:r>
              <a:rPr kumimoji="1" lang="en-US" altLang="ja-JP" sz="2800" b="1" dirty="0"/>
              <a:t>He</a:t>
            </a:r>
            <a:r>
              <a:rPr kumimoji="1" lang="en-US" altLang="ja-JP" sz="2800" b="1" dirty="0">
                <a:sym typeface="Wingdings" panose="05000000000000000000" pitchFamily="2" charset="2"/>
              </a:rPr>
              <a:t></a:t>
            </a:r>
            <a:r>
              <a:rPr kumimoji="1" lang="en-US" altLang="ja-JP" sz="2800" b="1" dirty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kumimoji="1" lang="en-US" altLang="ja-JP" sz="2800" b="1" dirty="0">
                <a:sym typeface="Wingdings" panose="05000000000000000000" pitchFamily="2" charset="2"/>
              </a:rPr>
              <a:t>pn+n</a:t>
            </a:r>
            <a:endParaRPr kumimoji="1" lang="ja-JP" altLang="en-US" sz="2800" b="1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99DDA1B-90DF-4095-B85F-9EEACB8EBC5F}"/>
              </a:ext>
            </a:extLst>
          </p:cNvPr>
          <p:cNvSpPr txBox="1"/>
          <p:nvPr/>
        </p:nvSpPr>
        <p:spPr>
          <a:xfrm>
            <a:off x="3109492" y="3897799"/>
            <a:ext cx="2925015" cy="52322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@ </a:t>
            </a:r>
            <a:r>
              <a:rPr kumimoji="1"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weeks, 90kW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923348CF-0492-4157-A95E-EAB042B5D04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339" r="27751"/>
          <a:stretch/>
        </p:blipFill>
        <p:spPr>
          <a:xfrm>
            <a:off x="0" y="0"/>
            <a:ext cx="1167822" cy="1394231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42F2DF7-7DE2-4D3F-B324-D15E768A25A7}"/>
              </a:ext>
            </a:extLst>
          </p:cNvPr>
          <p:cNvSpPr txBox="1"/>
          <p:nvPr/>
        </p:nvSpPr>
        <p:spPr>
          <a:xfrm>
            <a:off x="2807804" y="2672678"/>
            <a:ext cx="1211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Impact" panose="020B0806030902050204" pitchFamily="34" charset="0"/>
              </a:rPr>
              <a:t>Simulation</a:t>
            </a:r>
            <a:endParaRPr kumimoji="1" lang="ja-JP" altLang="en-US" b="1" dirty="0">
              <a:latin typeface="Impact" panose="020B080603090205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4DC4A42-6D00-4EA1-AEF4-82D1846735F3}"/>
              </a:ext>
            </a:extLst>
          </p:cNvPr>
          <p:cNvSpPr txBox="1"/>
          <p:nvPr/>
        </p:nvSpPr>
        <p:spPr>
          <a:xfrm>
            <a:off x="6816706" y="2672678"/>
            <a:ext cx="1211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b="1" dirty="0">
                <a:latin typeface="Impact" panose="020B0806030902050204" pitchFamily="34" charset="0"/>
              </a:rPr>
              <a:t>Simulation</a:t>
            </a:r>
            <a:endParaRPr kumimoji="1" lang="ja-JP" altLang="en-US" b="1" dirty="0"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0624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Summary</a:t>
            </a:r>
            <a:endParaRPr kumimoji="1" lang="ja-JP" alt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F6C944B5-0C05-48FD-A811-884E143C7A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98713" y="1480101"/>
                <a:ext cx="8345795" cy="5229795"/>
              </a:xfrm>
            </p:spPr>
            <p:txBody>
              <a:bodyPr>
                <a:normAutofit fontScale="85000" lnSpcReduction="10000"/>
              </a:bodyPr>
              <a:lstStyle/>
              <a:p>
                <a:pPr>
                  <a:buFont typeface="Wingdings" panose="05000000000000000000" pitchFamily="2" charset="2"/>
                  <a:buChar char="l"/>
                </a:pPr>
                <a:r>
                  <a:rPr lang="en-US" altLang="ja-JP" b="1" dirty="0">
                    <a:sym typeface="Wingdings" panose="05000000000000000000" pitchFamily="2" charset="2"/>
                  </a:rPr>
                  <a:t>We observed the “K</a:t>
                </a:r>
                <a:r>
                  <a:rPr lang="en-US" altLang="ja-JP" b="1" baseline="30000" dirty="0">
                    <a:sym typeface="Wingdings" panose="05000000000000000000" pitchFamily="2" charset="2"/>
                  </a:rPr>
                  <a:t>-</a:t>
                </a:r>
                <a:r>
                  <a:rPr lang="en-US" altLang="ja-JP" b="1" dirty="0">
                    <a:sym typeface="Wingdings" panose="05000000000000000000" pitchFamily="2" charset="2"/>
                  </a:rPr>
                  <a:t>pp” bound state in </a:t>
                </a:r>
                <a:r>
                  <a:rPr lang="en-US" altLang="ja-JP" b="1" baseline="30000" dirty="0">
                    <a:sym typeface="Wingdings" panose="05000000000000000000" pitchFamily="2" charset="2"/>
                  </a:rPr>
                  <a:t>3</a:t>
                </a:r>
                <a:r>
                  <a:rPr lang="en-US" altLang="ja-JP" b="1" dirty="0">
                    <a:sym typeface="Wingdings" panose="05000000000000000000" pitchFamily="2" charset="2"/>
                  </a:rPr>
                  <a:t>He(K</a:t>
                </a:r>
                <a:r>
                  <a:rPr lang="en-US" altLang="ja-JP" b="1" baseline="30000" dirty="0">
                    <a:sym typeface="Wingdings" panose="05000000000000000000" pitchFamily="2" charset="2"/>
                  </a:rPr>
                  <a:t>-</a:t>
                </a:r>
                <a:r>
                  <a:rPr lang="en-US" altLang="ja-JP" b="1" dirty="0">
                    <a:sym typeface="Wingdings" panose="05000000000000000000" pitchFamily="2" charset="2"/>
                  </a:rPr>
                  <a:t>,</a:t>
                </a:r>
                <a:r>
                  <a:rPr lang="en-US" altLang="ja-JP" b="1" dirty="0" err="1">
                    <a:latin typeface="Symbol" panose="05050102010706020507" pitchFamily="18" charset="2"/>
                    <a:sym typeface="Wingdings" panose="05000000000000000000" pitchFamily="2" charset="2"/>
                  </a:rPr>
                  <a:t>L</a:t>
                </a:r>
                <a:r>
                  <a:rPr lang="en-US" altLang="ja-JP" b="1" dirty="0" err="1">
                    <a:sym typeface="Wingdings" panose="05000000000000000000" pitchFamily="2" charset="2"/>
                  </a:rPr>
                  <a:t>p</a:t>
                </a:r>
                <a:r>
                  <a:rPr lang="en-US" altLang="ja-JP" b="1" dirty="0">
                    <a:sym typeface="Wingdings" panose="05000000000000000000" pitchFamily="2" charset="2"/>
                  </a:rPr>
                  <a:t>)n</a:t>
                </a:r>
              </a:p>
              <a:p>
                <a:pPr lvl="1">
                  <a:buFont typeface="Wingdings" panose="05000000000000000000" pitchFamily="2" charset="2"/>
                  <a:buChar char="ü"/>
                </a:pPr>
                <a:r>
                  <a:rPr lang="en-US" altLang="ja-JP" dirty="0"/>
                  <a:t>PLB789(2019)620., PRC102(2020)044002.</a:t>
                </a:r>
              </a:p>
              <a:p>
                <a:pPr marL="0" indent="0">
                  <a:buNone/>
                </a:pPr>
                <a:endParaRPr lang="en-US" altLang="ja-JP" sz="1200" b="1" dirty="0"/>
              </a:p>
              <a:p>
                <a:pPr>
                  <a:buFont typeface="Wingdings" panose="05000000000000000000" pitchFamily="2" charset="2"/>
                  <a:buChar char="l"/>
                </a:pPr>
                <a:r>
                  <a:rPr lang="en-US" altLang="ja-JP" b="1" dirty="0"/>
                  <a:t>As the next step, the new project has been launched to reveal the properties of the light kaonic nuclei from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</m:t>
                    </m:r>
                  </m:oMath>
                </a14:m>
                <a:r>
                  <a:rPr lang="en-US" altLang="ja-JP" b="1" dirty="0"/>
                  <a:t> to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𝑵𝑵𝑵𝑵</m:t>
                    </m:r>
                  </m:oMath>
                </a14:m>
                <a:endParaRPr lang="en-US" altLang="ja-JP" b="1" dirty="0"/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altLang="ja-JP" dirty="0"/>
                  <a:t> a powerful probe to understand low energy QCD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altLang="ja-JP" dirty="0"/>
                  <a:t> the best approach to cold &amp; high-density nuclear matter</a:t>
                </a:r>
              </a:p>
              <a:p>
                <a:pPr marL="457200" lvl="1" indent="0">
                  <a:buNone/>
                </a:pPr>
                <a:endParaRPr kumimoji="1" lang="en-US" altLang="ja-JP" sz="1200" dirty="0"/>
              </a:p>
              <a:p>
                <a:pPr>
                  <a:buFont typeface="Wingdings" panose="05000000000000000000" pitchFamily="2" charset="2"/>
                  <a:buChar char="l"/>
                </a:pPr>
                <a:r>
                  <a:rPr lang="en-US" altLang="ja-JP" dirty="0"/>
                  <a:t>We take a step-by-step approach:</a:t>
                </a:r>
              </a:p>
              <a:p>
                <a:pPr lvl="1"/>
                <a:r>
                  <a:rPr lang="en-US" altLang="ja-JP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a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𝑵𝑵𝑵</m:t>
                    </m:r>
                  </m:oMath>
                </a14:m>
                <a:r>
                  <a:rPr lang="en-US" altLang="ja-JP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search via </a:t>
                </a:r>
                <a:r>
                  <a:rPr lang="en-US" altLang="ja-JP" b="1" baseline="30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4</a:t>
                </a:r>
                <a:r>
                  <a:rPr lang="en-US" altLang="ja-JP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He(K</a:t>
                </a:r>
                <a:r>
                  <a:rPr lang="en-US" altLang="ja-JP" b="1" baseline="300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-</a:t>
                </a:r>
                <a:r>
                  <a:rPr lang="en-US" altLang="ja-JP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,N) reactions as the first step</a:t>
                </a:r>
                <a:endParaRPr lang="en-US" altLang="ja-JP" b="1" dirty="0"/>
              </a:p>
              <a:p>
                <a:pPr lvl="1"/>
                <a:r>
                  <a:rPr lang="en-US" altLang="ja-JP" dirty="0"/>
                  <a:t>a spin/parity measurement of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𝑁𝑁</m:t>
                    </m:r>
                  </m:oMath>
                </a14:m>
                <a:r>
                  <a:rPr lang="en-US" altLang="ja-JP" dirty="0"/>
                  <a:t> as the second step</a:t>
                </a:r>
              </a:p>
              <a:p>
                <a:pPr lvl="1"/>
                <a:r>
                  <a:rPr lang="en-US" altLang="ja-JP" dirty="0"/>
                  <a:t>experimental challenges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ja-JP" dirty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𝑁𝑁𝑁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ja-JP" dirty="0"/>
                  <a:t>,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ja-JP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ja-JP" dirty="0"/>
                  <a:t> will also be followed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F6C944B5-0C05-48FD-A811-884E143C7A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98713" y="1480101"/>
                <a:ext cx="8345795" cy="5229795"/>
              </a:xfrm>
              <a:blipFill>
                <a:blip r:embed="rId2"/>
                <a:stretch>
                  <a:fillRect l="-1169" t="-2214" r="-804" b="-186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98914DC-A46E-44AF-BBC6-09CCAFE90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20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1345E05-E040-431E-8B35-D9E5166E9102}"/>
              </a:ext>
            </a:extLst>
          </p:cNvPr>
          <p:cNvSpPr txBox="1"/>
          <p:nvPr/>
        </p:nvSpPr>
        <p:spPr>
          <a:xfrm>
            <a:off x="134027" y="1916832"/>
            <a:ext cx="1111843" cy="338554"/>
          </a:xfrm>
          <a:prstGeom prst="rect">
            <a:avLst/>
          </a:prstGeom>
          <a:solidFill>
            <a:srgbClr val="0070C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solidFill>
                  <a:schemeClr val="bg1"/>
                </a:solidFill>
              </a:rPr>
              <a:t>J-PARC E15</a:t>
            </a:r>
            <a:endParaRPr kumimoji="1" lang="ja-JP" altLang="en-US" sz="1600" b="1" dirty="0">
              <a:solidFill>
                <a:schemeClr val="bg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7FBBECD-6771-42CE-B610-5D2CA92423E2}"/>
              </a:ext>
            </a:extLst>
          </p:cNvPr>
          <p:cNvSpPr txBox="1"/>
          <p:nvPr/>
        </p:nvSpPr>
        <p:spPr>
          <a:xfrm>
            <a:off x="134026" y="5121188"/>
            <a:ext cx="1111843" cy="338554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solidFill>
                  <a:schemeClr val="bg1"/>
                </a:solidFill>
              </a:rPr>
              <a:t>J-PARC E80</a:t>
            </a:r>
            <a:endParaRPr kumimoji="1" lang="ja-JP" altLang="en-US" sz="1600" b="1" dirty="0">
              <a:solidFill>
                <a:schemeClr val="bg1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A484508-DBC9-475E-8B59-49504003FA72}"/>
              </a:ext>
            </a:extLst>
          </p:cNvPr>
          <p:cNvSpPr txBox="1"/>
          <p:nvPr/>
        </p:nvSpPr>
        <p:spPr>
          <a:xfrm>
            <a:off x="138171" y="5558986"/>
            <a:ext cx="1121461" cy="338554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600" b="1" dirty="0">
                <a:solidFill>
                  <a:schemeClr val="bg1"/>
                </a:solidFill>
              </a:rPr>
              <a:t>J-PARC P89</a:t>
            </a:r>
            <a:endParaRPr kumimoji="1" lang="ja-JP" altLang="en-US" sz="1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8093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コンテンツ プレースホルダー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6" t="13649" r="1955" b="9156"/>
          <a:stretch/>
        </p:blipFill>
        <p:spPr>
          <a:xfrm>
            <a:off x="251520" y="1304764"/>
            <a:ext cx="8709832" cy="504918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5922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ja-JP" b="1" dirty="0"/>
              <a:t>J-PARC E15 Collaboration</a:t>
            </a:r>
            <a:endParaRPr lang="ja-JP" altLang="en-US" b="1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747AA-9E9A-4314-BC12-EB1DF6CAC482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17458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891015"/>
          </a:xfrm>
        </p:spPr>
        <p:txBody>
          <a:bodyPr>
            <a:normAutofit/>
          </a:bodyPr>
          <a:lstStyle/>
          <a:p>
            <a:pPr algn="ctr"/>
            <a:r>
              <a:rPr lang="en-US" altLang="ja-JP" b="1" dirty="0"/>
              <a:t>J-PARC E80 Collaboration</a:t>
            </a:r>
            <a:endParaRPr kumimoji="1" lang="ja-JP" altLang="en-US" b="1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CF472467-2913-41FF-BC05-6B927D5BA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213" y="1005222"/>
            <a:ext cx="5913443" cy="5852778"/>
          </a:xfrm>
          <a:prstGeom prst="rect">
            <a:avLst/>
          </a:prstGeom>
        </p:spPr>
      </p:pic>
      <p:pic>
        <p:nvPicPr>
          <p:cNvPr id="6" name="Picture 4" descr="グループロゴ">
            <a:extLst>
              <a:ext uri="{FF2B5EF4-FFF2-40B4-BE49-F238E27FC236}">
                <a16:creationId xmlns:a16="http://schemas.microsoft.com/office/drawing/2014/main" id="{08692A49-2ECB-4CEA-A053-B97B88D641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768"/>
          <a:stretch/>
        </p:blipFill>
        <p:spPr bwMode="auto">
          <a:xfrm>
            <a:off x="871203" y="891015"/>
            <a:ext cx="900000" cy="1061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CNP 暑気払い &amp; 同窓会（仮称）を開催します。">
            <a:extLst>
              <a:ext uri="{FF2B5EF4-FFF2-40B4-BE49-F238E27FC236}">
                <a16:creationId xmlns:a16="http://schemas.microsoft.com/office/drawing/2014/main" id="{575A4A4D-F69E-4576-A602-97D75417B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656" y="1628089"/>
            <a:ext cx="900000" cy="905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日本原子力研究開発機構（JAEA） (@JAEA_japan) | Twitter">
            <a:extLst>
              <a:ext uri="{FF2B5EF4-FFF2-40B4-BE49-F238E27FC236}">
                <a16:creationId xmlns:a16="http://schemas.microsoft.com/office/drawing/2014/main" id="{D7BB01DC-DDC9-4A28-A558-53DB6984D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179" y="2620441"/>
            <a:ext cx="1090411" cy="1090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KEK 高エネルギー加速器研究機構 on Twitter: &quot;【To KEK users: Update ...">
            <a:extLst>
              <a:ext uri="{FF2B5EF4-FFF2-40B4-BE49-F238E27FC236}">
                <a16:creationId xmlns:a16="http://schemas.microsoft.com/office/drawing/2014/main" id="{C011B0E8-85E0-425F-839E-BD8591216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370" y="3418984"/>
            <a:ext cx="884833" cy="884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File:Universität Ōsaka Logo.svg - Wikimedia Commons">
            <a:extLst>
              <a:ext uri="{FF2B5EF4-FFF2-40B4-BE49-F238E27FC236}">
                <a16:creationId xmlns:a16="http://schemas.microsoft.com/office/drawing/2014/main" id="{9C2F6315-A9CB-43A5-BED0-F304BA56D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352" y="3800875"/>
            <a:ext cx="828302" cy="884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京都大学-お知らせ／京大ロゴマーク">
            <a:extLst>
              <a:ext uri="{FF2B5EF4-FFF2-40B4-BE49-F238E27FC236}">
                <a16:creationId xmlns:a16="http://schemas.microsoft.com/office/drawing/2014/main" id="{ED52D5B8-DA2F-4992-8437-2C7902465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373" y="4527666"/>
            <a:ext cx="824829" cy="824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 descr="AGC and Tokyo Institute of Technology to Open &quot;AGC Material ...">
            <a:extLst>
              <a:ext uri="{FF2B5EF4-FFF2-40B4-BE49-F238E27FC236}">
                <a16:creationId xmlns:a16="http://schemas.microsoft.com/office/drawing/2014/main" id="{F5C4F813-D41C-462F-9808-D7DDC57BE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5573" y="4829258"/>
            <a:ext cx="1155545" cy="110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Istituto nazionale di fisica nucleare - Wikipedia">
            <a:extLst>
              <a:ext uri="{FF2B5EF4-FFF2-40B4-BE49-F238E27FC236}">
                <a16:creationId xmlns:a16="http://schemas.microsoft.com/office/drawing/2014/main" id="{83636D6C-364D-4DF0-96DB-13946B829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021" y="5745205"/>
            <a:ext cx="913172" cy="572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SMI Vienna on Twitter: &quot;The Stefan Meyer Institute for Subatomic ...">
            <a:extLst>
              <a:ext uri="{FF2B5EF4-FFF2-40B4-BE49-F238E27FC236}">
                <a16:creationId xmlns:a16="http://schemas.microsoft.com/office/drawing/2014/main" id="{1713F4ED-7AFF-4DF5-986C-7088C1BA8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456" y="5924223"/>
            <a:ext cx="933777" cy="933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Research Center for Electron Photon Science (ELPH), Tohoku University">
            <a:extLst>
              <a:ext uri="{FF2B5EF4-FFF2-40B4-BE49-F238E27FC236}">
                <a16:creationId xmlns:a16="http://schemas.microsoft.com/office/drawing/2014/main" id="{0E162C96-0899-4EAE-A871-ADB446366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873" y="2389249"/>
            <a:ext cx="1035263" cy="63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2CA60C5D-FFE3-4FF9-82C4-65C45497E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22</a:t>
            </a:fld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856FE3-A1D0-4A5A-8C04-FDA3BCFF3ED4}"/>
              </a:ext>
            </a:extLst>
          </p:cNvPr>
          <p:cNvSpPr txBox="1"/>
          <p:nvPr/>
        </p:nvSpPr>
        <p:spPr>
          <a:xfrm>
            <a:off x="1821899" y="2836528"/>
            <a:ext cx="56030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4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We're looking for new collaborators!</a:t>
            </a:r>
            <a:endParaRPr kumimoji="1" lang="ja-JP" altLang="en-US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15773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3443F316-85DE-44E0-9F6A-4A9D5375B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090" y="4374370"/>
            <a:ext cx="7898260" cy="2160292"/>
          </a:xfrm>
          <a:prstGeom prst="rect">
            <a:avLst/>
          </a:prstGeom>
        </p:spPr>
      </p:pic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996306B4-6E78-4CEE-8CC7-1B7AFCE1861B}"/>
              </a:ext>
            </a:extLst>
          </p:cNvPr>
          <p:cNvSpPr/>
          <p:nvPr/>
        </p:nvSpPr>
        <p:spPr>
          <a:xfrm>
            <a:off x="4449651" y="4393688"/>
            <a:ext cx="2050592" cy="2098142"/>
          </a:xfrm>
          <a:prstGeom prst="roundRect">
            <a:avLst/>
          </a:prstGeom>
          <a:noFill/>
          <a:ln w="254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EF30901-BF1D-4503-AA0F-01E779CFE899}"/>
              </a:ext>
            </a:extLst>
          </p:cNvPr>
          <p:cNvSpPr txBox="1"/>
          <p:nvPr/>
        </p:nvSpPr>
        <p:spPr>
          <a:xfrm>
            <a:off x="3455876" y="3949346"/>
            <a:ext cx="39426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first step of the new project</a:t>
            </a:r>
            <a:endParaRPr kumimoji="1" lang="ja-JP" altLang="en-US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2437B17B-255F-4257-A33B-10F78510CA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780106"/>
            <a:ext cx="9134632" cy="985704"/>
          </a:xfrm>
        </p:spPr>
        <p:txBody>
          <a:bodyPr>
            <a:normAutofit/>
          </a:bodyPr>
          <a:lstStyle/>
          <a:p>
            <a:r>
              <a:rPr lang="en-US" altLang="ja-JP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 for your attention! </a:t>
            </a:r>
            <a:endParaRPr lang="ja-JP" altLang="en-US" sz="5400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36A5934D-B402-4C44-8CDA-D9011AFB3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243" y="-3629"/>
            <a:ext cx="2643757" cy="262461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0AF6F34F-F9C7-48D4-8232-EBA2293FF9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9440" y="639"/>
            <a:ext cx="3520440" cy="2628437"/>
          </a:xfrm>
          <a:prstGeom prst="rect">
            <a:avLst/>
          </a:prstGeom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1E4EF407-7D0F-47BD-885E-ED9CD57BB7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6" r="25124" b="9309"/>
          <a:stretch/>
        </p:blipFill>
        <p:spPr bwMode="auto">
          <a:xfrm>
            <a:off x="9368" y="-1094"/>
            <a:ext cx="3130072" cy="263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854AB84-1686-497E-A16F-A26871D8F0B5}"/>
              </a:ext>
            </a:extLst>
          </p:cNvPr>
          <p:cNvSpPr txBox="1"/>
          <p:nvPr/>
        </p:nvSpPr>
        <p:spPr>
          <a:xfrm>
            <a:off x="-9690" y="111461"/>
            <a:ext cx="3241913" cy="52322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High intense K beam</a:t>
            </a:r>
            <a:endParaRPr kumimoji="1" lang="ja-JP" altLang="en-US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0C4662B-00DE-4B2F-A412-D7FD3553E1B2}"/>
              </a:ext>
            </a:extLst>
          </p:cNvPr>
          <p:cNvSpPr txBox="1"/>
          <p:nvPr/>
        </p:nvSpPr>
        <p:spPr>
          <a:xfrm>
            <a:off x="5328878" y="1958720"/>
            <a:ext cx="3828997" cy="52322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</a:t>
            </a:r>
            <a:r>
              <a:rPr kumimoji="1" lang="en-US" altLang="ja-JP" sz="28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ew era of </a:t>
            </a:r>
            <a:r>
              <a:rPr lang="en-US" altLang="ja-JP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kaonic nuclei</a:t>
            </a:r>
            <a:endParaRPr kumimoji="1" lang="ja-JP" altLang="en-US" sz="28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945D559D-CC95-4896-A24C-FF236BFF1D10}"/>
              </a:ext>
            </a:extLst>
          </p:cNvPr>
          <p:cNvSpPr txBox="1"/>
          <p:nvPr/>
        </p:nvSpPr>
        <p:spPr>
          <a:xfrm>
            <a:off x="3696734" y="111461"/>
            <a:ext cx="2356543" cy="52322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New large CDS</a:t>
            </a:r>
            <a:endParaRPr kumimoji="1" lang="ja-JP" altLang="en-US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1D1B173-3337-4F9C-B730-8D11C8557B92}"/>
              </a:ext>
            </a:extLst>
          </p:cNvPr>
          <p:cNvSpPr txBox="1"/>
          <p:nvPr/>
        </p:nvSpPr>
        <p:spPr>
          <a:xfrm>
            <a:off x="4047115" y="6429432"/>
            <a:ext cx="29068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via in-flight </a:t>
            </a:r>
            <a:r>
              <a:rPr lang="en-US" altLang="ja-JP" sz="2400" b="1" i="1" baseline="30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US" altLang="ja-JP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He(K</a:t>
            </a:r>
            <a:r>
              <a:rPr lang="en-US" altLang="ja-JP" sz="2400" b="1" i="1" baseline="30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−</a:t>
            </a:r>
            <a:r>
              <a:rPr lang="en-US" altLang="ja-JP" sz="24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,N)</a:t>
            </a:r>
            <a:endParaRPr kumimoji="1" lang="ja-JP" altLang="en-US" sz="2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0FA0C2B-5CF9-43E0-88D6-8548C5F6A348}"/>
              </a:ext>
            </a:extLst>
          </p:cNvPr>
          <p:cNvSpPr txBox="1"/>
          <p:nvPr/>
        </p:nvSpPr>
        <p:spPr>
          <a:xfrm>
            <a:off x="7883799" y="0"/>
            <a:ext cx="129234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0" dirty="0">
                <a:solidFill>
                  <a:schemeClr val="bg1"/>
                </a:solidFill>
              </a:rPr>
              <a:t>ÖWA/Harald </a:t>
            </a:r>
            <a:r>
              <a:rPr lang="en-US" altLang="ja-JP" sz="1100" dirty="0" err="1">
                <a:solidFill>
                  <a:schemeClr val="bg1"/>
                </a:solidFill>
              </a:rPr>
              <a:t>Ritsch</a:t>
            </a:r>
            <a:endParaRPr kumimoji="1" lang="ja-JP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4573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524EA1-84C7-4D1E-9D44-E5598EA32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7BE025A-7C7C-419A-9321-A8C8789AE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2CDB80-DB31-4226-82EA-C2285458F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24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740457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09F1BFC-3713-4281-8B9B-BC096E4B5ED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2857500"/>
                <a:ext cx="8229600" cy="1143000"/>
              </a:xfrm>
            </p:spPr>
            <p:txBody>
              <a:bodyPr>
                <a:normAutofit fontScale="90000"/>
              </a:bodyPr>
              <a:lstStyle/>
              <a:p>
                <a:r>
                  <a:rPr lang="en-US" altLang="ja-JP" b="1" dirty="0"/>
                  <a:t>Investigation of fundamental properties of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𝑵𝑵</m:t>
                    </m:r>
                  </m:oMath>
                </a14:m>
                <a:r>
                  <a:rPr lang="en-US" altLang="ja-JP" b="1" dirty="0"/>
                  <a:t> state 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09F1BFC-3713-4281-8B9B-BC096E4B5ED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2857500"/>
                <a:ext cx="8229600" cy="1143000"/>
              </a:xfrm>
              <a:blipFill>
                <a:blip r:embed="rId2"/>
                <a:stretch>
                  <a:fillRect t="-17112" b="-3101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1242C83-45C7-44D0-A41A-7C02AADEB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25</a:t>
            </a:fld>
            <a:endParaRPr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C5BC193-3DAC-4BF2-A959-C0E145D891E9}"/>
              </a:ext>
            </a:extLst>
          </p:cNvPr>
          <p:cNvSpPr txBox="1"/>
          <p:nvPr/>
        </p:nvSpPr>
        <p:spPr>
          <a:xfrm>
            <a:off x="3658801" y="4221088"/>
            <a:ext cx="18263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/>
              <a:t>J-PARC P89</a:t>
            </a:r>
            <a:endParaRPr kumimoji="1" lang="ja-JP" alt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40668597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C86DAF8-6829-4149-8018-9329ECF18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26</a:t>
            </a:fld>
            <a:endParaRPr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3EA8DD4-BDE8-4DC7-AB9D-FCD0BACE97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3" y="908221"/>
            <a:ext cx="9019873" cy="504155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E5BC95F-10A1-4989-9672-F19069391FFB}"/>
              </a:ext>
            </a:extLst>
          </p:cNvPr>
          <p:cNvSpPr txBox="1"/>
          <p:nvPr/>
        </p:nvSpPr>
        <p:spPr>
          <a:xfrm>
            <a:off x="143508" y="708166"/>
            <a:ext cx="1354858" cy="40011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chemeClr val="bg1"/>
                </a:solidFill>
              </a:rPr>
              <a:t>J-PARC P89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24272D6-9922-4782-A9E3-450D27BC4A48}"/>
              </a:ext>
            </a:extLst>
          </p:cNvPr>
          <p:cNvSpPr txBox="1"/>
          <p:nvPr/>
        </p:nvSpPr>
        <p:spPr>
          <a:xfrm>
            <a:off x="346131" y="6305033"/>
            <a:ext cx="8451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/>
              <a:t>T. </a:t>
            </a:r>
            <a:r>
              <a:rPr kumimoji="1" lang="en-US" altLang="ja-JP" dirty="0" err="1"/>
              <a:t>Yamaga</a:t>
            </a:r>
            <a:r>
              <a:rPr kumimoji="1" lang="en-US" altLang="ja-JP" dirty="0"/>
              <a:t> (RIKEN), </a:t>
            </a:r>
            <a:r>
              <a:rPr lang="en-US" altLang="ja-JP" dirty="0"/>
              <a:t>32nd J-PARC PAC meeting,</a:t>
            </a:r>
            <a:r>
              <a:rPr lang="ja-JP" altLang="en-US" dirty="0"/>
              <a:t> </a:t>
            </a:r>
            <a:r>
              <a:rPr lang="en-US" altLang="ja-JP" dirty="0"/>
              <a:t>Jul.14-16,</a:t>
            </a:r>
            <a:r>
              <a:rPr lang="ja-JP" altLang="en-US" dirty="0"/>
              <a:t> </a:t>
            </a:r>
            <a:r>
              <a:rPr lang="en-US" altLang="ja-JP" dirty="0">
                <a:hlinkClick r:id="rId3"/>
              </a:rPr>
              <a:t>https://kds.kek.jp/event/38719/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8859832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C86DAF8-6829-4149-8018-9329ECF18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27</a:t>
            </a:fld>
            <a:endParaRPr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3EA8DD4-BDE8-4DC7-AB9D-FCD0BACE97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6" y="908221"/>
            <a:ext cx="8966886" cy="504155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E5BC95F-10A1-4989-9672-F19069391FFB}"/>
              </a:ext>
            </a:extLst>
          </p:cNvPr>
          <p:cNvSpPr txBox="1"/>
          <p:nvPr/>
        </p:nvSpPr>
        <p:spPr>
          <a:xfrm>
            <a:off x="143508" y="708166"/>
            <a:ext cx="1354858" cy="40011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chemeClr val="bg1"/>
                </a:solidFill>
              </a:rPr>
              <a:t>J-PARC P89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A450247-8BF1-4A3E-9C11-BB23C4983BBE}"/>
              </a:ext>
            </a:extLst>
          </p:cNvPr>
          <p:cNvSpPr txBox="1"/>
          <p:nvPr/>
        </p:nvSpPr>
        <p:spPr>
          <a:xfrm>
            <a:off x="346131" y="6305033"/>
            <a:ext cx="8451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/>
              <a:t>T. </a:t>
            </a:r>
            <a:r>
              <a:rPr kumimoji="1" lang="en-US" altLang="ja-JP" dirty="0" err="1"/>
              <a:t>Yamaga</a:t>
            </a:r>
            <a:r>
              <a:rPr kumimoji="1" lang="en-US" altLang="ja-JP" dirty="0"/>
              <a:t> (RIKEN), </a:t>
            </a:r>
            <a:r>
              <a:rPr lang="en-US" altLang="ja-JP" dirty="0"/>
              <a:t>32nd J-PARC PAC meeting,</a:t>
            </a:r>
            <a:r>
              <a:rPr lang="ja-JP" altLang="en-US" dirty="0"/>
              <a:t> </a:t>
            </a:r>
            <a:r>
              <a:rPr lang="en-US" altLang="ja-JP" dirty="0"/>
              <a:t>Jul.14-16,</a:t>
            </a:r>
            <a:r>
              <a:rPr lang="ja-JP" altLang="en-US" dirty="0"/>
              <a:t> </a:t>
            </a:r>
            <a:r>
              <a:rPr lang="en-US" altLang="ja-JP" dirty="0">
                <a:hlinkClick r:id="rId3"/>
              </a:rPr>
              <a:t>https://kds.kek.jp/event/38719/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3980154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C86DAF8-6829-4149-8018-9329ECF18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28</a:t>
            </a:fld>
            <a:endParaRPr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3EA8DD4-BDE8-4DC7-AB9D-FCD0BACE97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6" y="908221"/>
            <a:ext cx="8966886" cy="5041556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E5BC95F-10A1-4989-9672-F19069391FFB}"/>
              </a:ext>
            </a:extLst>
          </p:cNvPr>
          <p:cNvSpPr txBox="1"/>
          <p:nvPr/>
        </p:nvSpPr>
        <p:spPr>
          <a:xfrm>
            <a:off x="143508" y="708166"/>
            <a:ext cx="1354858" cy="40011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chemeClr val="bg1"/>
                </a:solidFill>
              </a:rPr>
              <a:t>J-PARC P89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9BCB517-68D3-4733-8D2B-54AE9013D9B6}"/>
              </a:ext>
            </a:extLst>
          </p:cNvPr>
          <p:cNvSpPr txBox="1"/>
          <p:nvPr/>
        </p:nvSpPr>
        <p:spPr>
          <a:xfrm>
            <a:off x="346131" y="6305033"/>
            <a:ext cx="8451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/>
              <a:t>T. </a:t>
            </a:r>
            <a:r>
              <a:rPr kumimoji="1" lang="en-US" altLang="ja-JP" dirty="0" err="1"/>
              <a:t>Yamaga</a:t>
            </a:r>
            <a:r>
              <a:rPr kumimoji="1" lang="en-US" altLang="ja-JP" dirty="0"/>
              <a:t> (RIKEN), </a:t>
            </a:r>
            <a:r>
              <a:rPr lang="en-US" altLang="ja-JP" dirty="0"/>
              <a:t>32nd J-PARC PAC meeting,</a:t>
            </a:r>
            <a:r>
              <a:rPr lang="ja-JP" altLang="en-US" dirty="0"/>
              <a:t> </a:t>
            </a:r>
            <a:r>
              <a:rPr lang="en-US" altLang="ja-JP" dirty="0"/>
              <a:t>Jul.14-16,</a:t>
            </a:r>
            <a:r>
              <a:rPr lang="ja-JP" altLang="en-US" dirty="0"/>
              <a:t> </a:t>
            </a:r>
            <a:r>
              <a:rPr lang="en-US" altLang="ja-JP" dirty="0">
                <a:hlinkClick r:id="rId3"/>
              </a:rPr>
              <a:t>https://kds.kek.jp/event/38719/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413708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C86DAF8-6829-4149-8018-9329ECF18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29</a:t>
            </a:fld>
            <a:endParaRPr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3EA8DD4-BDE8-4DC7-AB9D-FCD0BACE97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7" y="908221"/>
            <a:ext cx="8966884" cy="5041556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E5BC95F-10A1-4989-9672-F19069391FFB}"/>
              </a:ext>
            </a:extLst>
          </p:cNvPr>
          <p:cNvSpPr txBox="1"/>
          <p:nvPr/>
        </p:nvSpPr>
        <p:spPr>
          <a:xfrm>
            <a:off x="143508" y="708166"/>
            <a:ext cx="1354858" cy="40011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chemeClr val="bg1"/>
                </a:solidFill>
              </a:rPr>
              <a:t>J-PARC P89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38F4C39-F130-40AF-AFFF-1918DAA6054B}"/>
              </a:ext>
            </a:extLst>
          </p:cNvPr>
          <p:cNvSpPr txBox="1"/>
          <p:nvPr/>
        </p:nvSpPr>
        <p:spPr>
          <a:xfrm>
            <a:off x="346131" y="6305033"/>
            <a:ext cx="8451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/>
              <a:t>T. </a:t>
            </a:r>
            <a:r>
              <a:rPr kumimoji="1" lang="en-US" altLang="ja-JP" dirty="0" err="1"/>
              <a:t>Yamaga</a:t>
            </a:r>
            <a:r>
              <a:rPr kumimoji="1" lang="en-US" altLang="ja-JP" dirty="0"/>
              <a:t> (RIKEN), </a:t>
            </a:r>
            <a:r>
              <a:rPr lang="en-US" altLang="ja-JP" dirty="0"/>
              <a:t>32nd J-PARC PAC meeting,</a:t>
            </a:r>
            <a:r>
              <a:rPr lang="ja-JP" altLang="en-US" dirty="0"/>
              <a:t> </a:t>
            </a:r>
            <a:r>
              <a:rPr lang="en-US" altLang="ja-JP" dirty="0"/>
              <a:t>Jul.14-16,</a:t>
            </a:r>
            <a:r>
              <a:rPr lang="ja-JP" altLang="en-US" dirty="0"/>
              <a:t> </a:t>
            </a:r>
            <a:r>
              <a:rPr lang="en-US" altLang="ja-JP" dirty="0">
                <a:hlinkClick r:id="rId3"/>
              </a:rPr>
              <a:t>https://kds.kek.jp/event/38719/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558759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C86DAF8-6829-4149-8018-9329ECF18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30</a:t>
            </a:fld>
            <a:endParaRPr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3EA8DD4-BDE8-4DC7-AB9D-FCD0BACE97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7" y="908221"/>
            <a:ext cx="8966884" cy="504155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E5BC95F-10A1-4989-9672-F19069391FFB}"/>
              </a:ext>
            </a:extLst>
          </p:cNvPr>
          <p:cNvSpPr txBox="1"/>
          <p:nvPr/>
        </p:nvSpPr>
        <p:spPr>
          <a:xfrm>
            <a:off x="143508" y="708166"/>
            <a:ext cx="1354858" cy="40011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chemeClr val="bg1"/>
                </a:solidFill>
              </a:rPr>
              <a:t>J-PARC P89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49CAEC8-0FFA-422B-BB77-896D6F068D0B}"/>
              </a:ext>
            </a:extLst>
          </p:cNvPr>
          <p:cNvSpPr txBox="1"/>
          <p:nvPr/>
        </p:nvSpPr>
        <p:spPr>
          <a:xfrm>
            <a:off x="346131" y="6305033"/>
            <a:ext cx="8451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/>
              <a:t>T. </a:t>
            </a:r>
            <a:r>
              <a:rPr kumimoji="1" lang="en-US" altLang="ja-JP" dirty="0" err="1"/>
              <a:t>Yamaga</a:t>
            </a:r>
            <a:r>
              <a:rPr kumimoji="1" lang="en-US" altLang="ja-JP" dirty="0"/>
              <a:t> (RIKEN), </a:t>
            </a:r>
            <a:r>
              <a:rPr lang="en-US" altLang="ja-JP" dirty="0"/>
              <a:t>32nd J-PARC PAC meeting,</a:t>
            </a:r>
            <a:r>
              <a:rPr lang="ja-JP" altLang="en-US" dirty="0"/>
              <a:t> </a:t>
            </a:r>
            <a:r>
              <a:rPr lang="en-US" altLang="ja-JP" dirty="0"/>
              <a:t>Jul.14-16,</a:t>
            </a:r>
            <a:r>
              <a:rPr lang="ja-JP" altLang="en-US" dirty="0"/>
              <a:t> </a:t>
            </a:r>
            <a:r>
              <a:rPr lang="en-US" altLang="ja-JP" dirty="0">
                <a:hlinkClick r:id="rId3"/>
              </a:rPr>
              <a:t>https://kds.kek.jp/event/38719/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7095587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C86DAF8-6829-4149-8018-9329ECF18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31</a:t>
            </a:fld>
            <a:endParaRPr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3EA8DD4-BDE8-4DC7-AB9D-FCD0BACE970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57" y="908221"/>
            <a:ext cx="8966883" cy="5041555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E5BC95F-10A1-4989-9672-F19069391FFB}"/>
              </a:ext>
            </a:extLst>
          </p:cNvPr>
          <p:cNvSpPr txBox="1"/>
          <p:nvPr/>
        </p:nvSpPr>
        <p:spPr>
          <a:xfrm>
            <a:off x="143508" y="708166"/>
            <a:ext cx="1354858" cy="400110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chemeClr val="bg1"/>
                </a:solidFill>
              </a:rPr>
              <a:t>J-PARC P89</a:t>
            </a:r>
            <a:endParaRPr kumimoji="1" lang="ja-JP" alt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AC84485-7B06-4E50-A23D-446BEEEB9599}"/>
              </a:ext>
            </a:extLst>
          </p:cNvPr>
          <p:cNvSpPr txBox="1"/>
          <p:nvPr/>
        </p:nvSpPr>
        <p:spPr>
          <a:xfrm>
            <a:off x="346131" y="6305033"/>
            <a:ext cx="8451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dirty="0"/>
              <a:t>T. </a:t>
            </a:r>
            <a:r>
              <a:rPr kumimoji="1" lang="en-US" altLang="ja-JP" dirty="0" err="1"/>
              <a:t>Yamaga</a:t>
            </a:r>
            <a:r>
              <a:rPr kumimoji="1" lang="en-US" altLang="ja-JP" dirty="0"/>
              <a:t> (RIKEN), </a:t>
            </a:r>
            <a:r>
              <a:rPr lang="en-US" altLang="ja-JP" dirty="0"/>
              <a:t>32nd J-PARC PAC meeting,</a:t>
            </a:r>
            <a:r>
              <a:rPr lang="ja-JP" altLang="en-US" dirty="0"/>
              <a:t> </a:t>
            </a:r>
            <a:r>
              <a:rPr lang="en-US" altLang="ja-JP" dirty="0"/>
              <a:t>Jul.14-16,</a:t>
            </a:r>
            <a:r>
              <a:rPr lang="ja-JP" altLang="en-US" dirty="0"/>
              <a:t> </a:t>
            </a:r>
            <a:r>
              <a:rPr lang="en-US" altLang="ja-JP" dirty="0">
                <a:hlinkClick r:id="rId3"/>
              </a:rPr>
              <a:t>https://kds.kek.jp/event/38719/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1114919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227E47-2849-495B-B09B-22480BD7C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585AC70-EF82-4C93-9F78-902601DEF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5CBAFAA-10FC-4DF4-BAD3-1D684A14F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32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34357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47D8566-D3E3-42C4-8C1B-E39D2349B554}"/>
              </a:ext>
            </a:extLst>
          </p:cNvPr>
          <p:cNvSpPr/>
          <p:nvPr/>
        </p:nvSpPr>
        <p:spPr>
          <a:xfrm>
            <a:off x="377946" y="1981139"/>
            <a:ext cx="8388108" cy="17481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6A329374-1BA0-4C54-8F0A-BF481651E646}"/>
              </a:ext>
            </a:extLst>
          </p:cNvPr>
          <p:cNvSpPr/>
          <p:nvPr/>
        </p:nvSpPr>
        <p:spPr>
          <a:xfrm>
            <a:off x="378822" y="3823592"/>
            <a:ext cx="8387232" cy="29823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Size of “K</a:t>
            </a:r>
            <a:r>
              <a:rPr kumimoji="1" lang="en-US" altLang="ja-JP" b="1" baseline="30000" dirty="0"/>
              <a:t>-</a:t>
            </a:r>
            <a:r>
              <a:rPr kumimoji="1" lang="en-US" altLang="ja-JP" b="1" dirty="0"/>
              <a:t>pp”?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C944B5-0C05-48FD-A811-884E143C7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5737" y="1988471"/>
            <a:ext cx="2044779" cy="5075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r>
              <a:rPr lang="en-US" altLang="ja-JP" sz="2400" b="1" baseline="-2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Kpp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~ 40 MeV</a:t>
            </a:r>
            <a:endParaRPr lang="en-US" altLang="ja-JP" sz="24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309A771-7077-48A4-844C-97FF48D49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33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FAAC932-9F6F-47DC-B599-F87E3CF5AC03}"/>
              </a:ext>
            </a:extLst>
          </p:cNvPr>
          <p:cNvSpPr txBox="1"/>
          <p:nvPr/>
        </p:nvSpPr>
        <p:spPr>
          <a:xfrm>
            <a:off x="936781" y="2324787"/>
            <a:ext cx="31245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i="1" dirty="0">
                <a:sym typeface="Wingdings" panose="05000000000000000000" pitchFamily="2" charset="2"/>
              </a:rPr>
              <a:t> large binding energy</a:t>
            </a:r>
            <a:endParaRPr kumimoji="1" lang="ja-JP" altLang="en-US" sz="2400" i="1" dirty="0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5D7B37F-6327-47C3-86C9-FF1515DE1F63}"/>
              </a:ext>
            </a:extLst>
          </p:cNvPr>
          <p:cNvSpPr txBox="1"/>
          <p:nvPr/>
        </p:nvSpPr>
        <p:spPr>
          <a:xfrm>
            <a:off x="4738319" y="2338171"/>
            <a:ext cx="3732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i="1" dirty="0">
                <a:sym typeface="Wingdings" panose="05000000000000000000" pitchFamily="2" charset="2"/>
              </a:rPr>
              <a:t> wide momentum transfer</a:t>
            </a:r>
            <a:endParaRPr kumimoji="1" lang="ja-JP" altLang="en-US" sz="2400" i="1" dirty="0"/>
          </a:p>
        </p:txBody>
      </p:sp>
      <p:sp>
        <p:nvSpPr>
          <p:cNvPr id="14" name="コンテンツ プレースホルダー 2">
            <a:extLst>
              <a:ext uri="{FF2B5EF4-FFF2-40B4-BE49-F238E27FC236}">
                <a16:creationId xmlns:a16="http://schemas.microsoft.com/office/drawing/2014/main" id="{144811AC-DB0F-4D70-8441-641C5F0FC8F1}"/>
              </a:ext>
            </a:extLst>
          </p:cNvPr>
          <p:cNvSpPr txBox="1">
            <a:spLocks/>
          </p:cNvSpPr>
          <p:nvPr/>
        </p:nvSpPr>
        <p:spPr>
          <a:xfrm>
            <a:off x="5465892" y="2006920"/>
            <a:ext cx="2298585" cy="40071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</a:t>
            </a:r>
            <a:r>
              <a:rPr lang="en-US" altLang="ja-JP" sz="2400" b="1" baseline="-2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kpp</a:t>
            </a:r>
            <a:r>
              <a:rPr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~ 400 MeV</a:t>
            </a:r>
            <a:endParaRPr lang="en-US" altLang="ja-JP" sz="1800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E73E93A-3E1A-4C48-BE1E-FD85A6581868}"/>
              </a:ext>
            </a:extLst>
          </p:cNvPr>
          <p:cNvSpPr txBox="1"/>
          <p:nvPr/>
        </p:nvSpPr>
        <p:spPr>
          <a:xfrm>
            <a:off x="58788" y="2794730"/>
            <a:ext cx="9013372" cy="954107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suggest the “K</a:t>
            </a:r>
            <a:r>
              <a:rPr kumimoji="1" lang="en-US" altLang="ja-JP" sz="2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-</a:t>
            </a:r>
            <a:r>
              <a:rPr kumimoji="1"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pp” is quite compact </a:t>
            </a:r>
            <a:r>
              <a:rPr kumimoji="1"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(</a:t>
            </a:r>
            <a:r>
              <a:rPr kumimoji="1" lang="en-US" altLang="ja-JP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R</a:t>
            </a:r>
            <a:r>
              <a:rPr kumimoji="1" lang="en-US" altLang="ja-JP" sz="2400" b="1" baseline="-25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Kpp</a:t>
            </a:r>
            <a:r>
              <a:rPr kumimoji="1"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 ~ 0.6 </a:t>
            </a:r>
            <a:r>
              <a:rPr kumimoji="1" lang="en-US" altLang="ja-JP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fm</a:t>
            </a:r>
            <a:r>
              <a:rPr kumimoji="1" lang="en-US" altLang="ja-JP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)</a:t>
            </a:r>
            <a:endParaRPr kumimoji="1" lang="en-US" altLang="ja-JP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algn="ctr"/>
            <a:r>
              <a:rPr kumimoji="1" lang="en-US" altLang="ja-JP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kumimoji="1" lang="en-US" altLang="ja-JP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Need more realistic theoretical calculations</a:t>
            </a:r>
            <a:endParaRPr kumimoji="1" lang="ja-JP" altLang="en-US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正方形/長方形 22">
                <a:extLst>
                  <a:ext uri="{FF2B5EF4-FFF2-40B4-BE49-F238E27FC236}">
                    <a16:creationId xmlns:a16="http://schemas.microsoft.com/office/drawing/2014/main" id="{2033F5DC-7606-41F9-9108-46BFAF019019}"/>
                  </a:ext>
                </a:extLst>
              </p:cNvPr>
              <p:cNvSpPr/>
              <p:nvPr/>
            </p:nvSpPr>
            <p:spPr>
              <a:xfrm>
                <a:off x="1960355" y="1200776"/>
                <a:ext cx="6478825" cy="8082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i="1" smtClean="0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</a:rPr>
                        <m:t>)∝</m:t>
                      </m:r>
                      <m:r>
                        <a:rPr lang="ja-JP" alt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)×</m:t>
                      </m:r>
                      <m:f>
                        <m:f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𝐾𝑝𝑝</m:t>
                                  </m:r>
                                </m:sub>
                              </m:sSub>
                              <m: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/2)</m:t>
                              </m:r>
                            </m:e>
                            <m:sup>
                              <m: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  <m:sub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𝐾𝑝𝑝</m:t>
                                  </m:r>
                                </m:sub>
                              </m:s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ja-JP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altLang="ja-JP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a:rPr lang="en-US" altLang="ja-JP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𝐾𝑝𝑝</m:t>
                                  </m:r>
                                </m:sub>
                              </m:sSub>
                              <m: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/2</m:t>
                              </m:r>
                              <m: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𝑒𝑥𝑝</m:t>
                      </m:r>
                      <m:d>
                        <m:dPr>
                          <m:ctrlP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p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en-US" altLang="ja-JP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ja-JP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𝑄</m:t>
                                      </m:r>
                                    </m:e>
                                    <m:sub>
                                      <m:r>
                                        <a:rPr lang="en-US" altLang="ja-JP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𝐾𝑝𝑝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ja-JP" altLang="en-US" dirty="0"/>
              </a:p>
            </p:txBody>
          </p:sp>
        </mc:Choice>
        <mc:Fallback xmlns="">
          <p:sp>
            <p:nvSpPr>
              <p:cNvPr id="23" name="正方形/長方形 22">
                <a:extLst>
                  <a:ext uri="{FF2B5EF4-FFF2-40B4-BE49-F238E27FC236}">
                    <a16:creationId xmlns:a16="http://schemas.microsoft.com/office/drawing/2014/main" id="{2033F5DC-7606-41F9-9108-46BFAF0190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0355" y="1200776"/>
                <a:ext cx="6478825" cy="80823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6ADE2A9-0E3E-4355-9D6C-91FEE31ED87D}"/>
              </a:ext>
            </a:extLst>
          </p:cNvPr>
          <p:cNvSpPr txBox="1"/>
          <p:nvPr/>
        </p:nvSpPr>
        <p:spPr>
          <a:xfrm>
            <a:off x="0" y="1361560"/>
            <a:ext cx="1930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i="1" dirty="0"/>
              <a:t>Fit with </a:t>
            </a:r>
            <a:r>
              <a:rPr kumimoji="1" lang="en-US" altLang="ja-JP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PWIA</a:t>
            </a:r>
            <a:endParaRPr kumimoji="1" lang="ja-JP" altLang="en-US" sz="2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C1D76681-BE88-43B5-AA4A-37BC117682F4}"/>
              </a:ext>
            </a:extLst>
          </p:cNvPr>
          <p:cNvSpPr/>
          <p:nvPr/>
        </p:nvSpPr>
        <p:spPr>
          <a:xfrm>
            <a:off x="904285" y="4759742"/>
            <a:ext cx="1333198" cy="133319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3" name="楕円 32">
            <a:extLst>
              <a:ext uri="{FF2B5EF4-FFF2-40B4-BE49-F238E27FC236}">
                <a16:creationId xmlns:a16="http://schemas.microsoft.com/office/drawing/2014/main" id="{9B6103B0-84B8-4A26-B15A-6662966146F5}"/>
              </a:ext>
            </a:extLst>
          </p:cNvPr>
          <p:cNvSpPr/>
          <p:nvPr/>
        </p:nvSpPr>
        <p:spPr>
          <a:xfrm>
            <a:off x="984175" y="4831879"/>
            <a:ext cx="818636" cy="818636"/>
          </a:xfrm>
          <a:prstGeom prst="ellipse">
            <a:avLst/>
          </a:prstGeom>
          <a:solidFill>
            <a:srgbClr val="0066FF"/>
          </a:solidFill>
          <a:ln>
            <a:noFill/>
          </a:ln>
          <a:scene3d>
            <a:camera prst="orthographicFront"/>
            <a:lightRig rig="threePt" dir="t"/>
          </a:scene3d>
          <a:sp3d>
            <a:bevelT w="396000" h="396000"/>
            <a:bevelB w="396240" h="39624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楕円 33">
            <a:extLst>
              <a:ext uri="{FF2B5EF4-FFF2-40B4-BE49-F238E27FC236}">
                <a16:creationId xmlns:a16="http://schemas.microsoft.com/office/drawing/2014/main" id="{58B9B77D-2B27-4FA4-97EC-3331F836BD5A}"/>
              </a:ext>
            </a:extLst>
          </p:cNvPr>
          <p:cNvSpPr/>
          <p:nvPr/>
        </p:nvSpPr>
        <p:spPr>
          <a:xfrm>
            <a:off x="1343616" y="5206721"/>
            <a:ext cx="818636" cy="818636"/>
          </a:xfrm>
          <a:prstGeom prst="ellipse">
            <a:avLst/>
          </a:prstGeom>
          <a:solidFill>
            <a:srgbClr val="0066FF"/>
          </a:solidFill>
          <a:ln>
            <a:noFill/>
          </a:ln>
          <a:scene3d>
            <a:camera prst="orthographicFront"/>
            <a:lightRig rig="threePt" dir="t"/>
          </a:scene3d>
          <a:sp3d>
            <a:bevelT w="396000" h="396000"/>
            <a:bevelB w="396240" h="39624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楕円 34">
                <a:extLst>
                  <a:ext uri="{FF2B5EF4-FFF2-40B4-BE49-F238E27FC236}">
                    <a16:creationId xmlns:a16="http://schemas.microsoft.com/office/drawing/2014/main" id="{4F55BA98-EEF3-4AA2-A20D-27B8D1A7D5A3}"/>
                  </a:ext>
                </a:extLst>
              </p:cNvPr>
              <p:cNvSpPr/>
              <p:nvPr/>
            </p:nvSpPr>
            <p:spPr>
              <a:xfrm>
                <a:off x="1343615" y="5220810"/>
                <a:ext cx="411061" cy="411061"/>
              </a:xfrm>
              <a:prstGeom prst="ellipse">
                <a:avLst/>
              </a:prstGeom>
              <a:solidFill>
                <a:srgbClr val="FF5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216000" h="215900"/>
                <a:bevelB w="215900" h="215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ja-JP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</m:acc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5" name="楕円 34">
                <a:extLst>
                  <a:ext uri="{FF2B5EF4-FFF2-40B4-BE49-F238E27FC236}">
                    <a16:creationId xmlns:a16="http://schemas.microsoft.com/office/drawing/2014/main" id="{4F55BA98-EEF3-4AA2-A20D-27B8D1A7D5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615" y="5220810"/>
                <a:ext cx="411061" cy="411061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楕円 35">
            <a:extLst>
              <a:ext uri="{FF2B5EF4-FFF2-40B4-BE49-F238E27FC236}">
                <a16:creationId xmlns:a16="http://schemas.microsoft.com/office/drawing/2014/main" id="{B5E1AB21-1B96-4B9F-BFC5-92B670362C69}"/>
              </a:ext>
            </a:extLst>
          </p:cNvPr>
          <p:cNvSpPr/>
          <p:nvPr/>
        </p:nvSpPr>
        <p:spPr>
          <a:xfrm>
            <a:off x="4927187" y="4676020"/>
            <a:ext cx="1617785" cy="1617785"/>
          </a:xfrm>
          <a:prstGeom prst="ellipse">
            <a:avLst/>
          </a:prstGeom>
          <a:solidFill>
            <a:srgbClr val="0066FF"/>
          </a:solidFill>
          <a:ln>
            <a:noFill/>
          </a:ln>
          <a:scene3d>
            <a:camera prst="orthographicFront"/>
            <a:lightRig rig="threePt" dir="t"/>
          </a:scene3d>
          <a:sp3d>
            <a:bevelT w="828000" h="828000"/>
            <a:bevelB w="828000" h="828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7" name="楕円 36">
            <a:extLst>
              <a:ext uri="{FF2B5EF4-FFF2-40B4-BE49-F238E27FC236}">
                <a16:creationId xmlns:a16="http://schemas.microsoft.com/office/drawing/2014/main" id="{EBE13A2C-3B2E-4D10-B28B-AB1974692A2B}"/>
              </a:ext>
            </a:extLst>
          </p:cNvPr>
          <p:cNvSpPr/>
          <p:nvPr/>
        </p:nvSpPr>
        <p:spPr>
          <a:xfrm>
            <a:off x="5836539" y="4676020"/>
            <a:ext cx="1617785" cy="1617785"/>
          </a:xfrm>
          <a:prstGeom prst="ellipse">
            <a:avLst/>
          </a:prstGeom>
          <a:solidFill>
            <a:srgbClr val="0066FF"/>
          </a:solidFill>
          <a:ln>
            <a:noFill/>
          </a:ln>
          <a:scene3d>
            <a:camera prst="orthographicFront"/>
            <a:lightRig rig="threePt" dir="t"/>
          </a:scene3d>
          <a:sp3d>
            <a:bevelT w="828000" h="828000"/>
            <a:bevelB w="828000" h="828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楕円 37">
                <a:extLst>
                  <a:ext uri="{FF2B5EF4-FFF2-40B4-BE49-F238E27FC236}">
                    <a16:creationId xmlns:a16="http://schemas.microsoft.com/office/drawing/2014/main" id="{1E4CDD9D-F220-434A-934E-F14B71AAC9E7}"/>
                  </a:ext>
                </a:extLst>
              </p:cNvPr>
              <p:cNvSpPr/>
              <p:nvPr/>
            </p:nvSpPr>
            <p:spPr>
              <a:xfrm>
                <a:off x="5979080" y="5279381"/>
                <a:ext cx="411061" cy="411061"/>
              </a:xfrm>
              <a:prstGeom prst="ellipse">
                <a:avLst/>
              </a:prstGeom>
              <a:solidFill>
                <a:srgbClr val="FF5050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216000" h="215900"/>
                <a:bevelB w="215900" h="215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altLang="ja-JP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ja-JP" i="1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</m:acc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8" name="楕円 37">
                <a:extLst>
                  <a:ext uri="{FF2B5EF4-FFF2-40B4-BE49-F238E27FC236}">
                    <a16:creationId xmlns:a16="http://schemas.microsoft.com/office/drawing/2014/main" id="{1E4CDD9D-F220-434A-934E-F14B71AAC9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9080" y="5279381"/>
                <a:ext cx="411061" cy="411061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10E78E75-4487-416D-BE35-0A360B9C4F17}"/>
              </a:ext>
            </a:extLst>
          </p:cNvPr>
          <p:cNvCxnSpPr>
            <a:cxnSpLocks/>
          </p:cNvCxnSpPr>
          <p:nvPr/>
        </p:nvCxnSpPr>
        <p:spPr>
          <a:xfrm>
            <a:off x="6153739" y="6395651"/>
            <a:ext cx="767060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6EB0824-89BE-4F9E-A936-F137DF65EE2D}"/>
              </a:ext>
            </a:extLst>
          </p:cNvPr>
          <p:cNvSpPr txBox="1"/>
          <p:nvPr/>
        </p:nvSpPr>
        <p:spPr>
          <a:xfrm>
            <a:off x="5969577" y="6395461"/>
            <a:ext cx="1217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~ 0.6 </a:t>
            </a:r>
            <a:r>
              <a:rPr kumimoji="1" lang="en-US" altLang="ja-JP" sz="2400" b="1" dirty="0" err="1"/>
              <a:t>fm</a:t>
            </a:r>
            <a:endParaRPr kumimoji="1" lang="ja-JP" altLang="en-US" sz="2400" b="1" dirty="0"/>
          </a:p>
        </p:txBody>
      </p:sp>
      <p:sp>
        <p:nvSpPr>
          <p:cNvPr id="41" name="楕円 40">
            <a:extLst>
              <a:ext uri="{FF2B5EF4-FFF2-40B4-BE49-F238E27FC236}">
                <a16:creationId xmlns:a16="http://schemas.microsoft.com/office/drawing/2014/main" id="{19AB063B-9F3A-4CA2-87F0-D13D4DCBA6AF}"/>
              </a:ext>
            </a:extLst>
          </p:cNvPr>
          <p:cNvSpPr/>
          <p:nvPr/>
        </p:nvSpPr>
        <p:spPr>
          <a:xfrm>
            <a:off x="5525493" y="4818312"/>
            <a:ext cx="1333198" cy="1333198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7CB45A0E-9868-4C1D-950E-52D546EB21CD}"/>
              </a:ext>
            </a:extLst>
          </p:cNvPr>
          <p:cNvCxnSpPr>
            <a:cxnSpLocks/>
          </p:cNvCxnSpPr>
          <p:nvPr/>
        </p:nvCxnSpPr>
        <p:spPr>
          <a:xfrm>
            <a:off x="1436338" y="6276404"/>
            <a:ext cx="767060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09F33AD-57BF-4240-9A8B-A40400E70AA0}"/>
              </a:ext>
            </a:extLst>
          </p:cNvPr>
          <p:cNvSpPr txBox="1"/>
          <p:nvPr/>
        </p:nvSpPr>
        <p:spPr>
          <a:xfrm>
            <a:off x="1326837" y="6344283"/>
            <a:ext cx="1217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~ 0.6 </a:t>
            </a:r>
            <a:r>
              <a:rPr kumimoji="1" lang="en-US" altLang="ja-JP" sz="2400" b="1" dirty="0" err="1"/>
              <a:t>fm</a:t>
            </a:r>
            <a:endParaRPr kumimoji="1" lang="ja-JP" altLang="en-US" sz="2400" b="1" dirty="0"/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E0F0545-5595-4A4A-ABA4-8EB6A4F24E7B}"/>
              </a:ext>
            </a:extLst>
          </p:cNvPr>
          <p:cNvSpPr txBox="1"/>
          <p:nvPr/>
        </p:nvSpPr>
        <p:spPr>
          <a:xfrm>
            <a:off x="439410" y="4269779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rgbClr val="0070C0"/>
                </a:solidFill>
              </a:rPr>
              <a:t>Radius of “K</a:t>
            </a:r>
            <a:r>
              <a:rPr kumimoji="1" lang="en-US" altLang="ja-JP" sz="2400" b="1" baseline="30000" dirty="0">
                <a:solidFill>
                  <a:srgbClr val="0070C0"/>
                </a:solidFill>
              </a:rPr>
              <a:t>-</a:t>
            </a:r>
            <a:r>
              <a:rPr kumimoji="1" lang="en-US" altLang="ja-JP" sz="2400" b="1" dirty="0">
                <a:solidFill>
                  <a:srgbClr val="0070C0"/>
                </a:solidFill>
              </a:rPr>
              <a:t>pp” 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4972649B-F50D-4167-A81B-7159B126C6F9}"/>
              </a:ext>
            </a:extLst>
          </p:cNvPr>
          <p:cNvSpPr txBox="1"/>
          <p:nvPr/>
        </p:nvSpPr>
        <p:spPr>
          <a:xfrm>
            <a:off x="4531190" y="4241446"/>
            <a:ext cx="3339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0070C0"/>
                </a:solidFill>
              </a:rPr>
              <a:t>I</a:t>
            </a:r>
            <a:r>
              <a:rPr kumimoji="1" lang="en-US" altLang="ja-JP" sz="2400" b="1" dirty="0">
                <a:solidFill>
                  <a:srgbClr val="0070C0"/>
                </a:solidFill>
              </a:rPr>
              <a:t>nteraction range of “K</a:t>
            </a:r>
            <a:r>
              <a:rPr kumimoji="1" lang="en-US" altLang="ja-JP" sz="2400" b="1" baseline="30000" dirty="0">
                <a:solidFill>
                  <a:srgbClr val="0070C0"/>
                </a:solidFill>
              </a:rPr>
              <a:t>-</a:t>
            </a:r>
            <a:r>
              <a:rPr kumimoji="1" lang="en-US" altLang="ja-JP" sz="2400" b="1" dirty="0">
                <a:solidFill>
                  <a:srgbClr val="0070C0"/>
                </a:solidFill>
              </a:rPr>
              <a:t>” 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8029CD86-802E-412A-B5CC-F7D0176A86C2}"/>
                  </a:ext>
                </a:extLst>
              </p:cNvPr>
              <p:cNvSpPr txBox="1"/>
              <p:nvPr/>
            </p:nvSpPr>
            <p:spPr>
              <a:xfrm>
                <a:off x="1551683" y="3831869"/>
                <a:ext cx="64791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8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Still an open question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sz="2800" b="1" i="1" u="sng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800" b="1" i="1" u="sng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sz="2800" b="1" i="1" u="sng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𝑵</m:t>
                    </m:r>
                  </m:oMath>
                </a14:m>
                <a:r>
                  <a:rPr kumimoji="1" lang="en-US" altLang="ja-JP" sz="2800" b="1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= strong force)</a:t>
                </a:r>
                <a:endParaRPr kumimoji="1" lang="ja-JP" altLang="en-US" sz="28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8029CD86-802E-412A-B5CC-F7D0176A86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1683" y="3831869"/>
                <a:ext cx="6479146" cy="523220"/>
              </a:xfrm>
              <a:prstGeom prst="rect">
                <a:avLst/>
              </a:prstGeom>
              <a:blipFill>
                <a:blip r:embed="rId5"/>
                <a:stretch>
                  <a:fillRect l="-2072" t="-12941" r="-94" b="-400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FEDCBD9E-0EFB-4C0E-9706-5F3D4A23227A}"/>
              </a:ext>
            </a:extLst>
          </p:cNvPr>
          <p:cNvCxnSpPr>
            <a:cxnSpLocks/>
          </p:cNvCxnSpPr>
          <p:nvPr/>
        </p:nvCxnSpPr>
        <p:spPr>
          <a:xfrm rot="5400000">
            <a:off x="7208320" y="5185785"/>
            <a:ext cx="925345" cy="0"/>
          </a:xfrm>
          <a:prstGeom prst="straightConnector1">
            <a:avLst/>
          </a:prstGeom>
          <a:ln w="381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2E72DEE-C83B-472C-8476-749B1E694799}"/>
              </a:ext>
            </a:extLst>
          </p:cNvPr>
          <p:cNvSpPr txBox="1"/>
          <p:nvPr/>
        </p:nvSpPr>
        <p:spPr>
          <a:xfrm rot="16200000">
            <a:off x="7373294" y="4970660"/>
            <a:ext cx="12170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~ 0.8 </a:t>
            </a:r>
            <a:r>
              <a:rPr kumimoji="1" lang="en-US" altLang="ja-JP" sz="2400" b="1" dirty="0" err="1"/>
              <a:t>fm</a:t>
            </a:r>
            <a:endParaRPr kumimoji="1" lang="ja-JP" altLang="en-US" sz="2400" b="1" dirty="0"/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C0B8365-29B9-41E0-913E-95908C30CABF}"/>
              </a:ext>
            </a:extLst>
          </p:cNvPr>
          <p:cNvSpPr txBox="1"/>
          <p:nvPr/>
        </p:nvSpPr>
        <p:spPr>
          <a:xfrm>
            <a:off x="2535450" y="5666138"/>
            <a:ext cx="24426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2400" b="1" i="1" dirty="0"/>
              <a:t>&amp; effect of K size?</a:t>
            </a:r>
            <a:endParaRPr kumimoji="1" lang="ja-JP" altLang="en-US" sz="2400" b="1" i="1" dirty="0"/>
          </a:p>
        </p:txBody>
      </p:sp>
      <p:sp>
        <p:nvSpPr>
          <p:cNvPr id="52" name="矢印: 左右 51">
            <a:extLst>
              <a:ext uri="{FF2B5EF4-FFF2-40B4-BE49-F238E27FC236}">
                <a16:creationId xmlns:a16="http://schemas.microsoft.com/office/drawing/2014/main" id="{539B49F9-2D78-4858-B799-5A5C74B1B160}"/>
              </a:ext>
            </a:extLst>
          </p:cNvPr>
          <p:cNvSpPr/>
          <p:nvPr/>
        </p:nvSpPr>
        <p:spPr>
          <a:xfrm>
            <a:off x="2879379" y="4731444"/>
            <a:ext cx="1431548" cy="867650"/>
          </a:xfrm>
          <a:prstGeom prst="left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kumimoji="1" lang="ja-JP" alt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723B0B9-5F63-4D0A-88D7-915D86F1E0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70875" y="6150484"/>
            <a:ext cx="2222227" cy="512453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645AE4D-22CA-4FB6-8FAA-632796581D49}"/>
              </a:ext>
            </a:extLst>
          </p:cNvPr>
          <p:cNvSpPr txBox="1"/>
          <p:nvPr/>
        </p:nvSpPr>
        <p:spPr>
          <a:xfrm>
            <a:off x="1657023" y="3302026"/>
            <a:ext cx="5829953" cy="1200329"/>
          </a:xfrm>
          <a:prstGeom prst="rect">
            <a:avLst/>
          </a:prstGeom>
          <a:solidFill>
            <a:schemeClr val="tx1"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ja-JP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 whole new probe to reveal </a:t>
            </a:r>
          </a:p>
          <a:p>
            <a:pPr algn="ctr"/>
            <a:r>
              <a:rPr lang="en-US" altLang="ja-JP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the structure of a nucleon</a:t>
            </a:r>
            <a:endParaRPr kumimoji="1" lang="ja-JP" altLang="en-US" sz="36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74284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1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0" grpId="0"/>
      <p:bldP spid="41" grpId="0" animBg="1"/>
      <p:bldP spid="43" grpId="0"/>
      <p:bldP spid="45" grpId="0"/>
      <p:bldP spid="46" grpId="0"/>
      <p:bldP spid="9" grpId="0"/>
      <p:bldP spid="50" grpId="0"/>
      <p:bldP spid="51" grpId="0"/>
      <p:bldP spid="52" grpId="0" animBg="1"/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6">
                <a:extLst>
                  <a:ext uri="{FF2B5EF4-FFF2-40B4-BE49-F238E27FC236}">
                    <a16:creationId xmlns:a16="http://schemas.microsoft.com/office/drawing/2014/main" id="{C463C1FE-9058-4D75-99F7-EAC4FE319E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31540" y="1181099"/>
                <a:ext cx="8228413" cy="2177901"/>
              </a:xfrm>
            </p:spPr>
            <p:txBody>
              <a:bodyPr>
                <a:normAutofit/>
              </a:bodyPr>
              <a:lstStyle/>
              <a:p>
                <a:r>
                  <a:rPr lang="en-US" altLang="ja-JP" dirty="0"/>
                  <a:t>A calculation with chiral unitary approach  reproduces the mass spectrum with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0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b="0" i="1">
                        <a:latin typeface="Cambria Math" panose="02040503050406030204" pitchFamily="18" charset="0"/>
                      </a:rPr>
                      <m:t>𝑁𝑁</m:t>
                    </m:r>
                  </m:oMath>
                </a14:m>
                <a:endParaRPr lang="en-US" altLang="ja-JP" dirty="0"/>
              </a:p>
            </p:txBody>
          </p:sp>
        </mc:Choice>
        <mc:Fallback xmlns="">
          <p:sp>
            <p:nvSpPr>
              <p:cNvPr id="7" name="コンテンツ プレースホルダー 6">
                <a:extLst>
                  <a:ext uri="{FF2B5EF4-FFF2-40B4-BE49-F238E27FC236}">
                    <a16:creationId xmlns:a16="http://schemas.microsoft.com/office/drawing/2014/main" id="{C463C1FE-9058-4D75-99F7-EAC4FE319E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1540" y="1181099"/>
                <a:ext cx="8228413" cy="2177901"/>
              </a:xfrm>
              <a:blipFill>
                <a:blip r:embed="rId2"/>
                <a:stretch>
                  <a:fillRect l="-1704" t="-364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A Theoretical Interpretation</a:t>
            </a:r>
            <a:endParaRPr kumimoji="1" lang="ja-JP" altLang="en-US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C25C283-7195-499B-8945-AC5978AF6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34</a:t>
            </a:fld>
            <a:endParaRPr kumimoji="1" lang="ja-JP" altLang="en-US"/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150DA3D7-A221-44EB-A36E-D020BA8E5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018" y="3586515"/>
            <a:ext cx="4453486" cy="2959203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D44B124-F9F1-4BAD-B800-C9CB71884ABE}"/>
              </a:ext>
            </a:extLst>
          </p:cNvPr>
          <p:cNvSpPr txBox="1"/>
          <p:nvPr/>
        </p:nvSpPr>
        <p:spPr>
          <a:xfrm>
            <a:off x="5460950" y="6532669"/>
            <a:ext cx="3181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b="1" dirty="0"/>
              <a:t>JPS Conf. Proc.26(2019)023009.</a:t>
            </a:r>
            <a:endParaRPr kumimoji="1" lang="ja-JP" altLang="en-US" b="1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778E1332-D95E-4E52-AEF7-8C2CBAD1BF9D}"/>
              </a:ext>
            </a:extLst>
          </p:cNvPr>
          <p:cNvSpPr txBox="1"/>
          <p:nvPr/>
        </p:nvSpPr>
        <p:spPr>
          <a:xfrm>
            <a:off x="6845757" y="4304464"/>
            <a:ext cx="20583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UcParenR"/>
            </a:pPr>
            <a:r>
              <a:rPr lang="en-US" altLang="ja-JP" sz="1600" dirty="0"/>
              <a:t>Watson approach</a:t>
            </a:r>
          </a:p>
          <a:p>
            <a:pPr marL="342900" indent="-342900">
              <a:buAutoNum type="alphaUcParenR"/>
            </a:pPr>
            <a:r>
              <a:rPr lang="en-US" altLang="ja-JP" sz="1600" dirty="0" err="1"/>
              <a:t>Faddeev</a:t>
            </a:r>
            <a:r>
              <a:rPr lang="en-US" altLang="ja-JP" sz="1600" dirty="0"/>
              <a:t> approach</a:t>
            </a:r>
            <a:endParaRPr kumimoji="1" lang="ja-JP" altLang="en-US" sz="1600" dirty="0"/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10BE7B5-0219-4361-B5E8-8C9EF98874F8}"/>
              </a:ext>
            </a:extLst>
          </p:cNvPr>
          <p:cNvSpPr txBox="1"/>
          <p:nvPr/>
        </p:nvSpPr>
        <p:spPr>
          <a:xfrm>
            <a:off x="5420819" y="5756790"/>
            <a:ext cx="14896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i="1" dirty="0"/>
              <a:t>(BG subtracted)</a:t>
            </a:r>
            <a:endParaRPr kumimoji="1" lang="ja-JP" altLang="en-US" sz="1600" i="1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905A988-5911-45AC-9C65-63F83E21CB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475" y="2416305"/>
            <a:ext cx="4592866" cy="1445427"/>
          </a:xfrm>
          <a:prstGeom prst="rect">
            <a:avLst/>
          </a:prstGeom>
          <a:effectLst>
            <a:outerShdw blurRad="50800" dist="38100" dir="13500000" sx="101000" sy="101000" algn="br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47344BC6-324E-4499-82F1-1616309464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92" y="3936238"/>
            <a:ext cx="4571838" cy="102700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D12C9BEE-4B98-407D-AED0-36E3E80B6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71" y="5102133"/>
            <a:ext cx="1363235" cy="16478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14" name="直線矢印コネクタ 13">
            <a:extLst>
              <a:ext uri="{FF2B5EF4-FFF2-40B4-BE49-F238E27FC236}">
                <a16:creationId xmlns:a16="http://schemas.microsoft.com/office/drawing/2014/main" id="{ADB8283D-9125-4624-AB35-178E2494F1AA}"/>
              </a:ext>
            </a:extLst>
          </p:cNvPr>
          <p:cNvCxnSpPr>
            <a:cxnSpLocks/>
          </p:cNvCxnSpPr>
          <p:nvPr/>
        </p:nvCxnSpPr>
        <p:spPr>
          <a:xfrm flipH="1" flipV="1">
            <a:off x="628258" y="4573858"/>
            <a:ext cx="991414" cy="94337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8B8C6E4-1152-4859-A365-6361F4726847}"/>
              </a:ext>
            </a:extLst>
          </p:cNvPr>
          <p:cNvSpPr txBox="1"/>
          <p:nvPr/>
        </p:nvSpPr>
        <p:spPr>
          <a:xfrm>
            <a:off x="4790821" y="2598334"/>
            <a:ext cx="17376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  <a:r>
              <a:rPr lang="en-US" altLang="ja-JP" sz="2400" b="1" baseline="300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bar</a:t>
            </a:r>
            <a:r>
              <a:rPr lang="en-US" altLang="ja-JP" sz="24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NN</a:t>
            </a:r>
            <a:endParaRPr lang="en-US" altLang="ja-JP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altLang="ja-JP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bound-state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890EF1C-1E4B-4769-A683-8896960C174B}"/>
              </a:ext>
            </a:extLst>
          </p:cNvPr>
          <p:cNvSpPr txBox="1"/>
          <p:nvPr/>
        </p:nvSpPr>
        <p:spPr>
          <a:xfrm>
            <a:off x="6827432" y="2598003"/>
            <a:ext cx="22062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quasi-elastic</a:t>
            </a:r>
          </a:p>
          <a:p>
            <a:pPr algn="ctr"/>
            <a:r>
              <a:rPr lang="en-US" altLang="ja-JP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kaon scattering</a:t>
            </a:r>
            <a:endParaRPr kumimoji="1" lang="ja-JP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D02C78C9-0690-4F90-AD1C-596282C532EF}"/>
              </a:ext>
            </a:extLst>
          </p:cNvPr>
          <p:cNvCxnSpPr>
            <a:cxnSpLocks/>
            <a:stCxn id="16" idx="2"/>
          </p:cNvCxnSpPr>
          <p:nvPr/>
        </p:nvCxnSpPr>
        <p:spPr>
          <a:xfrm>
            <a:off x="5659649" y="3429331"/>
            <a:ext cx="512129" cy="611737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3634AE3A-0620-4438-A089-5D07A40B7406}"/>
              </a:ext>
            </a:extLst>
          </p:cNvPr>
          <p:cNvCxnSpPr>
            <a:cxnSpLocks/>
            <a:stCxn id="17" idx="2"/>
          </p:cNvCxnSpPr>
          <p:nvPr/>
        </p:nvCxnSpPr>
        <p:spPr>
          <a:xfrm flipH="1">
            <a:off x="7358004" y="3429000"/>
            <a:ext cx="572551" cy="1836204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C233CAF-201A-4E52-80A3-7EE75915B1BF}"/>
              </a:ext>
            </a:extLst>
          </p:cNvPr>
          <p:cNvSpPr txBox="1"/>
          <p:nvPr/>
        </p:nvSpPr>
        <p:spPr>
          <a:xfrm>
            <a:off x="1979712" y="5288340"/>
            <a:ext cx="318189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Theoretical investigations are indispensable!</a:t>
            </a:r>
            <a:endParaRPr kumimoji="1" lang="ja-JP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4982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8E7C15D7-4237-4A65-8ACE-85BA40C26E2C}"/>
              </a:ext>
            </a:extLst>
          </p:cNvPr>
          <p:cNvSpPr/>
          <p:nvPr/>
        </p:nvSpPr>
        <p:spPr>
          <a:xfrm>
            <a:off x="575556" y="3681028"/>
            <a:ext cx="7992888" cy="309634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0E5AE437-68AB-42E3-B2EA-EDA759CCFC9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53349" y="1154540"/>
                <a:ext cx="6078820" cy="2209298"/>
              </a:xfrm>
            </p:spPr>
            <p:txBody>
              <a:bodyPr>
                <a:normAutofit/>
              </a:bodyPr>
              <a:lstStyle/>
              <a:p>
                <a:r>
                  <a:rPr kumimoji="1" lang="en-US" altLang="ja-JP" b="1" dirty="0"/>
                  <a:t>Further details of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𝑵𝑵</m:t>
                    </m:r>
                  </m:oMath>
                </a14:m>
                <a:endParaRPr kumimoji="1" lang="en-US" altLang="ja-JP" dirty="0"/>
              </a:p>
              <a:p>
                <a:pPr lvl="1">
                  <a:buFont typeface="Cambria Math" panose="02040503050406030204" pitchFamily="18" charset="0"/>
                  <a:buChar char="−"/>
                </a:pPr>
                <a:r>
                  <a:rPr kumimoji="1" lang="en-US" altLang="ja-JP" dirty="0"/>
                  <a:t> Spin and parity of the “K</a:t>
                </a:r>
                <a:r>
                  <a:rPr kumimoji="1" lang="en-US" altLang="ja-JP" baseline="30000" dirty="0"/>
                  <a:t>-</a:t>
                </a:r>
                <a:r>
                  <a:rPr kumimoji="1" lang="en-US" altLang="ja-JP" dirty="0"/>
                  <a:t>pp”?</a:t>
                </a:r>
              </a:p>
              <a:p>
                <a:pPr lvl="1">
                  <a:buFont typeface="Cambria Math" panose="02040503050406030204" pitchFamily="18" charset="0"/>
                  <a:buChar char="−"/>
                </a:pPr>
                <a:r>
                  <a:rPr lang="en-US" altLang="ja-JP" dirty="0"/>
                  <a:t> Really compact and dense system?</a:t>
                </a:r>
                <a:endParaRPr lang="en-US" altLang="ja-JP" sz="1200" b="1" dirty="0">
                  <a:latin typeface="Symbol" panose="05050102010706020507" pitchFamily="18" charset="2"/>
                </a:endParaRPr>
              </a:p>
              <a:p>
                <a:pPr lvl="1">
                  <a:buFont typeface="Cambria Math" panose="02040503050406030204" pitchFamily="18" charset="0"/>
                  <a:buChar char="−"/>
                </a:pPr>
                <a:r>
                  <a:rPr lang="en-US" altLang="ja-JP" dirty="0"/>
                  <a:t> Other decay modes?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0E5AE437-68AB-42E3-B2EA-EDA759CCFC9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53349" y="1154540"/>
                <a:ext cx="6078820" cy="2209298"/>
              </a:xfrm>
              <a:blipFill>
                <a:blip r:embed="rId2"/>
                <a:stretch>
                  <a:fillRect l="-2307" t="-3306" r="-702" b="-358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>
            <a:extLst>
              <a:ext uri="{FF2B5EF4-FFF2-40B4-BE49-F238E27FC236}">
                <a16:creationId xmlns:a16="http://schemas.microsoft.com/office/drawing/2014/main" id="{25962623-7E8F-40ED-8C63-D9DFBED3D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33" y="0"/>
            <a:ext cx="8970134" cy="1325563"/>
          </a:xfrm>
        </p:spPr>
        <p:txBody>
          <a:bodyPr/>
          <a:lstStyle/>
          <a:p>
            <a:pPr algn="ctr"/>
            <a:r>
              <a:rPr lang="en-US" altLang="ja-JP" b="1" dirty="0"/>
              <a:t>Many Questions to be Answered</a:t>
            </a:r>
            <a:endParaRPr kumimoji="1" lang="ja-JP" altLang="en-US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8400F41-9A39-4E61-912F-A0EE1B5BF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35</a:t>
            </a:fld>
            <a:endParaRPr kumimoji="1" lang="ja-JP" altLang="en-US"/>
          </a:p>
        </p:txBody>
      </p:sp>
      <p:sp>
        <p:nvSpPr>
          <p:cNvPr id="12" name="コンテンツ プレースホルダー 1">
            <a:extLst>
              <a:ext uri="{FF2B5EF4-FFF2-40B4-BE49-F238E27FC236}">
                <a16:creationId xmlns:a16="http://schemas.microsoft.com/office/drawing/2014/main" id="{C98951D6-2F46-40B7-BA2D-243E08EDA6D4}"/>
              </a:ext>
            </a:extLst>
          </p:cNvPr>
          <p:cNvSpPr txBox="1">
            <a:spLocks/>
          </p:cNvSpPr>
          <p:nvPr/>
        </p:nvSpPr>
        <p:spPr>
          <a:xfrm>
            <a:off x="740331" y="3766728"/>
            <a:ext cx="7704856" cy="301064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1" dirty="0" err="1">
                <a:latin typeface="Symbol" panose="05050102010706020507" pitchFamily="18" charset="2"/>
              </a:rPr>
              <a:t>pS</a:t>
            </a:r>
            <a:r>
              <a:rPr lang="en-US" altLang="ja-JP" b="1" dirty="0" err="1"/>
              <a:t>N</a:t>
            </a:r>
            <a:r>
              <a:rPr lang="en-US" altLang="ja-JP" b="1" dirty="0"/>
              <a:t> </a:t>
            </a:r>
            <a:r>
              <a:rPr lang="en-US" altLang="ja-JP" b="1" dirty="0" err="1"/>
              <a:t>mesonic</a:t>
            </a:r>
            <a:r>
              <a:rPr lang="en-US" altLang="ja-JP" b="1" dirty="0"/>
              <a:t> decay</a:t>
            </a:r>
          </a:p>
          <a:p>
            <a:pPr lvl="1"/>
            <a:r>
              <a:rPr lang="en-US" altLang="ja-JP" dirty="0"/>
              <a:t>expected to be the dominant channel</a:t>
            </a:r>
          </a:p>
          <a:p>
            <a:pPr lvl="2"/>
            <a:r>
              <a:rPr lang="en-US" altLang="ja-JP" dirty="0"/>
              <a:t>only YN non-</a:t>
            </a:r>
            <a:r>
              <a:rPr lang="en-US" altLang="ja-JP" dirty="0" err="1"/>
              <a:t>mesonic</a:t>
            </a:r>
            <a:r>
              <a:rPr lang="en-US" altLang="ja-JP" dirty="0"/>
              <a:t> decays were reported</a:t>
            </a:r>
          </a:p>
          <a:p>
            <a:r>
              <a:rPr lang="en-US" altLang="ja-JP" b="1" dirty="0"/>
              <a:t>Reaction mechanism</a:t>
            </a:r>
          </a:p>
          <a:p>
            <a:pPr lvl="1"/>
            <a:r>
              <a:rPr lang="en-US" altLang="ja-JP" dirty="0"/>
              <a:t>relation between </a:t>
            </a:r>
            <a:r>
              <a:rPr lang="en-US" altLang="ja-JP" dirty="0">
                <a:latin typeface="Symbol" panose="05050102010706020507" pitchFamily="18" charset="2"/>
              </a:rPr>
              <a:t>L</a:t>
            </a:r>
            <a:r>
              <a:rPr lang="en-US" altLang="ja-JP" dirty="0"/>
              <a:t>(1405)=“K</a:t>
            </a:r>
            <a:r>
              <a:rPr lang="en-US" altLang="ja-JP" baseline="30000" dirty="0"/>
              <a:t>-</a:t>
            </a:r>
            <a:r>
              <a:rPr lang="en-US" altLang="ja-JP" dirty="0"/>
              <a:t>p” &amp; “K</a:t>
            </a:r>
            <a:r>
              <a:rPr lang="en-US" altLang="ja-JP" baseline="30000" dirty="0"/>
              <a:t>-</a:t>
            </a:r>
            <a:r>
              <a:rPr lang="en-US" altLang="ja-JP" dirty="0"/>
              <a:t>pp”</a:t>
            </a:r>
            <a:endParaRPr lang="ja-JP" altLang="en-US" dirty="0"/>
          </a:p>
          <a:p>
            <a:pPr lvl="2"/>
            <a:r>
              <a:rPr lang="en-US" altLang="ja-JP" dirty="0"/>
              <a:t>“K</a:t>
            </a:r>
            <a:r>
              <a:rPr lang="en-US" altLang="ja-JP" baseline="30000" dirty="0"/>
              <a:t>-</a:t>
            </a:r>
            <a:r>
              <a:rPr lang="en-US" altLang="ja-JP" dirty="0"/>
              <a:t>pp” is expected to be produced via </a:t>
            </a:r>
            <a:r>
              <a:rPr lang="en-US" altLang="ja-JP" dirty="0">
                <a:latin typeface="Symbol" panose="05050102010706020507" pitchFamily="18" charset="2"/>
              </a:rPr>
              <a:t>L</a:t>
            </a:r>
            <a:r>
              <a:rPr lang="en-US" altLang="ja-JP" dirty="0"/>
              <a:t>(1405)+</a:t>
            </a:r>
            <a:r>
              <a:rPr lang="en-US" altLang="ja-JP" dirty="0" err="1"/>
              <a:t>p</a:t>
            </a:r>
            <a:r>
              <a:rPr lang="en-US" altLang="ja-JP" dirty="0" err="1">
                <a:sym typeface="Wingdings" panose="05000000000000000000" pitchFamily="2" charset="2"/>
              </a:rPr>
              <a:t>”K</a:t>
            </a:r>
            <a:r>
              <a:rPr lang="en-US" altLang="ja-JP" baseline="30000" dirty="0" err="1">
                <a:sym typeface="Wingdings" panose="05000000000000000000" pitchFamily="2" charset="2"/>
              </a:rPr>
              <a:t>-</a:t>
            </a:r>
            <a:r>
              <a:rPr lang="en-US" altLang="ja-JP" dirty="0" err="1">
                <a:sym typeface="Wingdings" panose="05000000000000000000" pitchFamily="2" charset="2"/>
              </a:rPr>
              <a:t>pp</a:t>
            </a:r>
            <a:r>
              <a:rPr lang="en-US" altLang="ja-JP" dirty="0">
                <a:sym typeface="Wingdings" panose="05000000000000000000" pitchFamily="2" charset="2"/>
              </a:rPr>
              <a:t>” door-way process</a:t>
            </a:r>
          </a:p>
          <a:p>
            <a:endParaRPr lang="en-US" altLang="ja-JP" dirty="0"/>
          </a:p>
          <a:p>
            <a:endParaRPr lang="ja-JP" altLang="en-US" dirty="0"/>
          </a:p>
        </p:txBody>
      </p:sp>
      <p:sp>
        <p:nvSpPr>
          <p:cNvPr id="5" name="矢印: 上向き折線 4">
            <a:extLst>
              <a:ext uri="{FF2B5EF4-FFF2-40B4-BE49-F238E27FC236}">
                <a16:creationId xmlns:a16="http://schemas.microsoft.com/office/drawing/2014/main" id="{BA6F3188-6FAE-4122-9A98-D63862A32C40}"/>
              </a:ext>
            </a:extLst>
          </p:cNvPr>
          <p:cNvSpPr/>
          <p:nvPr/>
        </p:nvSpPr>
        <p:spPr>
          <a:xfrm rot="10800000">
            <a:off x="1331639" y="2924943"/>
            <a:ext cx="683339" cy="720079"/>
          </a:xfrm>
          <a:prstGeom prst="bentUpArrow">
            <a:avLst>
              <a:gd name="adj1" fmla="val 25970"/>
              <a:gd name="adj2" fmla="val 38090"/>
              <a:gd name="adj3" fmla="val 3469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49799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1455"/>
            <a:ext cx="8229600" cy="1143000"/>
          </a:xfrm>
          <a:ln>
            <a:noFill/>
          </a:ln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K</a:t>
            </a:r>
            <a:r>
              <a:rPr kumimoji="1" lang="en-US" altLang="ja-JP" b="1" baseline="30000" dirty="0"/>
              <a:t>-</a:t>
            </a:r>
            <a:r>
              <a:rPr kumimoji="1" lang="en-US" altLang="ja-JP" b="1" dirty="0"/>
              <a:t> </a:t>
            </a:r>
            <a:r>
              <a:rPr kumimoji="1" lang="en-US" altLang="ja-JP" b="1" baseline="30000" dirty="0"/>
              <a:t>3</a:t>
            </a:r>
            <a:r>
              <a:rPr kumimoji="1" lang="en-US" altLang="ja-JP" b="1" dirty="0"/>
              <a:t>He </a:t>
            </a:r>
            <a:r>
              <a:rPr kumimoji="1" lang="en-US" altLang="ja-JP" b="1" dirty="0">
                <a:sym typeface="Wingdings" panose="05000000000000000000" pitchFamily="2" charset="2"/>
              </a:rPr>
              <a:t> </a:t>
            </a:r>
            <a:r>
              <a:rPr kumimoji="1" lang="en-US" altLang="ja-JP" b="1" dirty="0" err="1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>
                <a:latin typeface="+mn-lt"/>
              </a:rPr>
              <a:t>pn</a:t>
            </a:r>
            <a:r>
              <a:rPr kumimoji="1" lang="en-US" altLang="ja-JP" b="1" dirty="0">
                <a:latin typeface="+mn-lt"/>
              </a:rPr>
              <a:t> </a:t>
            </a:r>
            <a:r>
              <a:rPr lang="en-US" altLang="ja-JP" b="1" dirty="0">
                <a:latin typeface="+mn-lt"/>
              </a:rPr>
              <a:t>@ E15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747AA-9E9A-4314-BC12-EB1DF6CAC482}" type="slidenum">
              <a:rPr kumimoji="1" lang="ja-JP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テキスト ボックス 114"/>
              <p:cNvSpPr txBox="1"/>
              <p:nvPr/>
            </p:nvSpPr>
            <p:spPr>
              <a:xfrm>
                <a:off x="11433" y="1124744"/>
                <a:ext cx="4831604" cy="9787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66700" marR="0" lvl="0" indent="-2667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/>
                </a:pPr>
                <a:r>
                  <a:rPr kumimoji="1" lang="en-US" altLang="ja-JP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Exclusive measurement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sz="2800" b="1" i="1" u="sng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1" lang="ja-JP" altLang="en-US" sz="2800" b="1" i="0" u="sng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cs typeface="+mn-cs"/>
                          </a:rPr>
                          <m:t>𝛑</m:t>
                        </m:r>
                      </m:e>
                      <m:sup>
                        <m:r>
                          <a:rPr kumimoji="1" lang="en-US" altLang="ja-JP" sz="2800" b="1" i="0" u="sng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  <a:cs typeface="+mn-cs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kumimoji="1" lang="en-US" altLang="ja-JP" sz="2800" b="1" i="1" u="sng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1" lang="ja-JP" altLang="en-US" sz="2800" b="1" i="0" u="sng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cs typeface="+mn-cs"/>
                          </a:rPr>
                          <m:t>𝚺</m:t>
                        </m:r>
                      </m:e>
                      <m:sup>
                        <m:r>
                          <a:rPr kumimoji="1" lang="en-US" altLang="ja-JP" sz="2800" b="1" i="0" u="sng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  <a:cs typeface="+mn-cs"/>
                          </a:rPr>
                          <m:t>∓</m:t>
                        </m:r>
                      </m:sup>
                    </m:sSup>
                    <m:r>
                      <a:rPr kumimoji="1" lang="en-US" altLang="ja-JP" sz="2800" b="1" i="0" u="sng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/>
                        <a:cs typeface="+mn-cs"/>
                      </a:rPr>
                      <m:t>𝐩𝐧</m:t>
                    </m:r>
                  </m:oMath>
                </a14:m>
                <a:r>
                  <a:rPr kumimoji="1" lang="en-US" altLang="ja-JP" sz="2800" b="1" i="0" u="sng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 final state in K</a:t>
                </a:r>
                <a:r>
                  <a:rPr kumimoji="1" lang="en-US" altLang="ja-JP" sz="2800" b="1" i="0" u="sng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-</a:t>
                </a:r>
                <a:r>
                  <a:rPr kumimoji="1" lang="en-US" altLang="ja-JP" sz="2800" b="1" i="0" u="sng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+</a:t>
                </a:r>
                <a:r>
                  <a:rPr kumimoji="1" lang="en-US" altLang="ja-JP" sz="2800" b="1" i="0" u="sng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3</a:t>
                </a:r>
                <a:r>
                  <a:rPr kumimoji="1" lang="en-US" altLang="ja-JP" sz="2800" b="1" i="0" u="sng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He</a:t>
                </a:r>
                <a:endParaRPr kumimoji="1" lang="en-US" altLang="ja-JP" sz="2800" b="1" i="0" u="sng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</mc:Choice>
        <mc:Fallback xmlns="">
          <p:sp>
            <p:nvSpPr>
              <p:cNvPr id="115" name="テキスト ボックス 1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3" y="1124744"/>
                <a:ext cx="4831604" cy="978794"/>
              </a:xfrm>
              <a:prstGeom prst="rect">
                <a:avLst/>
              </a:prstGeom>
              <a:blipFill rotWithShape="1">
                <a:blip r:embed="rId2"/>
                <a:stretch>
                  <a:fillRect l="-2273" t="-5625" r="-126" b="-1750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テキスト ボックス 93"/>
          <p:cNvSpPr txBox="1"/>
          <p:nvPr/>
        </p:nvSpPr>
        <p:spPr>
          <a:xfrm>
            <a:off x="36004" y="4892967"/>
            <a:ext cx="5151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marR="0" lvl="0" indent="-2667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Experimental challenge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of neutron detection with thin scintillation counter (t=3cm)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95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73"/>
          <a:stretch>
            <a:fillRect/>
          </a:stretch>
        </p:blipFill>
        <p:spPr bwMode="auto">
          <a:xfrm>
            <a:off x="5187446" y="4401108"/>
            <a:ext cx="3721696" cy="2408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" name="テキスト ボックス 96"/>
          <p:cNvSpPr txBox="1"/>
          <p:nvPr/>
        </p:nvSpPr>
        <p:spPr>
          <a:xfrm>
            <a:off x="6624228" y="5769260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10cm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98" name="テキスト ボックス 97"/>
          <p:cNvSpPr txBox="1"/>
          <p:nvPr/>
        </p:nvSpPr>
        <p:spPr>
          <a:xfrm>
            <a:off x="6003221" y="5301801"/>
            <a:ext cx="881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t = 3cm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99" name="テキスト ボックス 98"/>
          <p:cNvSpPr txBox="1"/>
          <p:nvPr/>
        </p:nvSpPr>
        <p:spPr>
          <a:xfrm rot="16140000">
            <a:off x="6994550" y="5451546"/>
            <a:ext cx="5854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79cm</a:t>
            </a:r>
            <a:endParaRPr kumimoji="1" lang="ja-JP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12" name="直線矢印コネクタ 11"/>
          <p:cNvCxnSpPr/>
          <p:nvPr/>
        </p:nvCxnSpPr>
        <p:spPr>
          <a:xfrm>
            <a:off x="6804248" y="6093296"/>
            <a:ext cx="345713" cy="0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矢印コネクタ 99"/>
          <p:cNvCxnSpPr/>
          <p:nvPr/>
        </p:nvCxnSpPr>
        <p:spPr>
          <a:xfrm flipH="1" flipV="1">
            <a:off x="7149961" y="5121188"/>
            <a:ext cx="14328" cy="1080120"/>
          </a:xfrm>
          <a:prstGeom prst="straightConnector1">
            <a:avLst/>
          </a:prstGeom>
          <a:ln>
            <a:solidFill>
              <a:srgbClr val="FFFF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/>
          <p:cNvSpPr txBox="1"/>
          <p:nvPr/>
        </p:nvSpPr>
        <p:spPr>
          <a:xfrm>
            <a:off x="795604" y="6027675"/>
            <a:ext cx="4006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n detection efficiency ~ 3-10%</a:t>
            </a:r>
            <a:endParaRPr kumimoji="1" lang="ja-JP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grpSp>
        <p:nvGrpSpPr>
          <p:cNvPr id="2" name="グループ化 1"/>
          <p:cNvGrpSpPr/>
          <p:nvPr/>
        </p:nvGrpSpPr>
        <p:grpSpPr>
          <a:xfrm>
            <a:off x="1727684" y="908720"/>
            <a:ext cx="6120680" cy="4094964"/>
            <a:chOff x="1727684" y="908720"/>
            <a:chExt cx="6120680" cy="4094964"/>
          </a:xfrm>
        </p:grpSpPr>
        <p:grpSp>
          <p:nvGrpSpPr>
            <p:cNvPr id="61" name="グループ化 60"/>
            <p:cNvGrpSpPr/>
            <p:nvPr/>
          </p:nvGrpSpPr>
          <p:grpSpPr>
            <a:xfrm>
              <a:off x="1727684" y="908720"/>
              <a:ext cx="6120680" cy="4094964"/>
              <a:chOff x="1367644" y="846204"/>
              <a:chExt cx="6120680" cy="4094964"/>
            </a:xfrm>
          </p:grpSpPr>
          <p:grpSp>
            <p:nvGrpSpPr>
              <p:cNvPr id="90" name="グループ化 89"/>
              <p:cNvGrpSpPr/>
              <p:nvPr/>
            </p:nvGrpSpPr>
            <p:grpSpPr>
              <a:xfrm>
                <a:off x="1367644" y="846204"/>
                <a:ext cx="6120680" cy="4094964"/>
                <a:chOff x="1436987" y="1667519"/>
                <a:chExt cx="6120680" cy="4094964"/>
              </a:xfrm>
            </p:grpSpPr>
            <p:grpSp>
              <p:nvGrpSpPr>
                <p:cNvPr id="96" name="グループ化 95"/>
                <p:cNvGrpSpPr/>
                <p:nvPr/>
              </p:nvGrpSpPr>
              <p:grpSpPr>
                <a:xfrm>
                  <a:off x="1436987" y="2208017"/>
                  <a:ext cx="6120680" cy="3554466"/>
                  <a:chOff x="1436987" y="2208017"/>
                  <a:chExt cx="6120680" cy="3554466"/>
                </a:xfrm>
              </p:grpSpPr>
              <p:grpSp>
                <p:nvGrpSpPr>
                  <p:cNvPr id="102" name="グループ化 101"/>
                  <p:cNvGrpSpPr/>
                  <p:nvPr/>
                </p:nvGrpSpPr>
                <p:grpSpPr>
                  <a:xfrm>
                    <a:off x="1436987" y="2810355"/>
                    <a:ext cx="6120680" cy="2173254"/>
                    <a:chOff x="1402315" y="2266390"/>
                    <a:chExt cx="6120680" cy="2173254"/>
                  </a:xfrm>
                </p:grpSpPr>
                <p:grpSp>
                  <p:nvGrpSpPr>
                    <p:cNvPr id="120" name="グループ化 119"/>
                    <p:cNvGrpSpPr/>
                    <p:nvPr/>
                  </p:nvGrpSpPr>
                  <p:grpSpPr>
                    <a:xfrm>
                      <a:off x="1402315" y="2266390"/>
                      <a:ext cx="6120680" cy="2102984"/>
                      <a:chOff x="250338" y="64712"/>
                      <a:chExt cx="6120680" cy="2102984"/>
                    </a:xfrm>
                  </p:grpSpPr>
                  <p:sp>
                    <p:nvSpPr>
                      <p:cNvPr id="124" name="円/楕円 123"/>
                      <p:cNvSpPr/>
                      <p:nvPr/>
                    </p:nvSpPr>
                    <p:spPr>
                      <a:xfrm>
                        <a:off x="3513511" y="359736"/>
                        <a:ext cx="714380" cy="785818"/>
                      </a:xfrm>
                      <a:prstGeom prst="ellipse">
                        <a:avLst/>
                      </a:prstGeom>
                      <a:solidFill>
                        <a:srgbClr val="FF00FF"/>
                      </a:solidFill>
                      <a:ln>
                        <a:solidFill>
                          <a:schemeClr val="tx1"/>
                        </a:solidFill>
                      </a:ln>
                      <a:effectLst>
                        <a:softEdge rad="127000"/>
                      </a:effectLst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25" name="円/楕円 124"/>
                      <p:cNvSpPr/>
                      <p:nvPr/>
                    </p:nvSpPr>
                    <p:spPr>
                      <a:xfrm>
                        <a:off x="1964838" y="522490"/>
                        <a:ext cx="357187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26" name="円/楕円 125"/>
                      <p:cNvSpPr/>
                      <p:nvPr/>
                    </p:nvSpPr>
                    <p:spPr>
                      <a:xfrm>
                        <a:off x="1750525" y="66536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27" name="円/楕円 126"/>
                      <p:cNvSpPr/>
                      <p:nvPr/>
                    </p:nvSpPr>
                    <p:spPr>
                      <a:xfrm>
                        <a:off x="464650" y="593927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cxnSp>
                    <p:nvCxnSpPr>
                      <p:cNvPr id="128" name="直線矢印コネクタ 127"/>
                      <p:cNvCxnSpPr/>
                      <p:nvPr/>
                    </p:nvCxnSpPr>
                    <p:spPr>
                      <a:xfrm>
                        <a:off x="678963" y="701877"/>
                        <a:ext cx="10001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29" name="円/楕円 128"/>
                      <p:cNvSpPr/>
                      <p:nvPr/>
                    </p:nvSpPr>
                    <p:spPr>
                      <a:xfrm>
                        <a:off x="4442205" y="601989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cxnSp>
                    <p:nvCxnSpPr>
                      <p:cNvPr id="130" name="直線矢印コネクタ 129"/>
                      <p:cNvCxnSpPr/>
                      <p:nvPr/>
                    </p:nvCxnSpPr>
                    <p:spPr>
                      <a:xfrm>
                        <a:off x="4799393" y="778201"/>
                        <a:ext cx="1571625" cy="1588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31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50338" y="236740"/>
                        <a:ext cx="375424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1" lang="en-US" altLang="ja-JP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itchFamily="34" charset="0"/>
                            <a:ea typeface="ＭＳ Ｐゴシック" panose="020B0600070205080204" pitchFamily="50" charset="-128"/>
                            <a:cs typeface="+mn-cs"/>
                          </a:rPr>
                          <a:t>K-</a:t>
                        </a:r>
                        <a:endParaRPr kumimoji="1" lang="ja-JP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32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4772405" y="374976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1" lang="en-US" altLang="ja-JP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itchFamily="34" charset="0"/>
                            <a:ea typeface="ＭＳ Ｐゴシック" panose="020B0600070205080204" pitchFamily="50" charset="-128"/>
                            <a:cs typeface="+mn-cs"/>
                          </a:rPr>
                          <a:t>n</a:t>
                        </a:r>
                        <a:endParaRPr kumimoji="1" lang="ja-JP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33" name="円/楕円 132"/>
                      <p:cNvSpPr/>
                      <p:nvPr/>
                    </p:nvSpPr>
                    <p:spPr>
                      <a:xfrm>
                        <a:off x="3799263" y="68892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0000FF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35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729770" y="224584"/>
                        <a:ext cx="522900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1" lang="en-US" altLang="ja-JP" sz="1800" b="0" i="0" u="none" strike="noStrike" kern="1200" cap="none" spc="0" normalizeH="0" baseline="30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itchFamily="34" charset="0"/>
                            <a:ea typeface="ＭＳ Ｐゴシック" panose="020B0600070205080204" pitchFamily="50" charset="-128"/>
                            <a:cs typeface="+mn-cs"/>
                          </a:rPr>
                          <a:t>3</a:t>
                        </a:r>
                        <a:r>
                          <a:rPr kumimoji="1" lang="en-US" altLang="ja-JP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itchFamily="34" charset="0"/>
                            <a:ea typeface="ＭＳ Ｐゴシック" panose="020B0600070205080204" pitchFamily="50" charset="-128"/>
                            <a:cs typeface="+mn-cs"/>
                          </a:rPr>
                          <a:t>He</a:t>
                        </a:r>
                        <a:endParaRPr kumimoji="1" lang="ja-JP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36" name="テキスト ボックス 96"/>
                      <p:cNvSpPr txBox="1"/>
                      <p:nvPr/>
                    </p:nvSpPr>
                    <p:spPr>
                      <a:xfrm>
                        <a:off x="3382686" y="64712"/>
                        <a:ext cx="494046" cy="3693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  <p:txBody>
                      <a:bodyPr wrap="none" rtlCol="0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1" lang="en-US" altLang="ja-JP" sz="1800" b="0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/>
                            <a:ea typeface="ＭＳ Ｐゴシック" panose="020B0600070205080204" pitchFamily="50" charset="-128"/>
                            <a:cs typeface="+mn-cs"/>
                          </a:rPr>
                          <a:t>“X”</a:t>
                        </a:r>
                        <a:endParaRPr kumimoji="1" lang="ja-JP" altLang="en-US" sz="1800" b="0" i="1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38" name="円/楕円 137"/>
                      <p:cNvSpPr/>
                      <p:nvPr/>
                    </p:nvSpPr>
                    <p:spPr>
                      <a:xfrm>
                        <a:off x="3126582" y="1291515"/>
                        <a:ext cx="357188" cy="357187"/>
                      </a:xfrm>
                      <a:prstGeom prst="ellipse">
                        <a:avLst/>
                      </a:prstGeom>
                      <a:solidFill>
                        <a:srgbClr val="FFC00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39" name="円/楕円 138"/>
                      <p:cNvSpPr/>
                      <p:nvPr/>
                    </p:nvSpPr>
                    <p:spPr>
                      <a:xfrm>
                        <a:off x="4007238" y="1438315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40" name="円/楕円 139"/>
                      <p:cNvSpPr/>
                      <p:nvPr/>
                    </p:nvSpPr>
                    <p:spPr>
                      <a:xfrm>
                        <a:off x="3181093" y="1953383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92D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41" name="円/楕円 140"/>
                      <p:cNvSpPr/>
                      <p:nvPr/>
                    </p:nvSpPr>
                    <p:spPr>
                      <a:xfrm>
                        <a:off x="2264320" y="1538035"/>
                        <a:ext cx="357188" cy="357187"/>
                      </a:xfrm>
                      <a:prstGeom prst="ellipse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42" name="テキスト ボックス 35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1931265" y="1463758"/>
                        <a:ext cx="306388" cy="369888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1" lang="en-US" altLang="ja-JP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itchFamily="34" charset="0"/>
                            <a:ea typeface="ＭＳ Ｐゴシック" panose="020B0600070205080204" pitchFamily="50" charset="-128"/>
                            <a:cs typeface="+mn-cs"/>
                          </a:rPr>
                          <a:t>n</a:t>
                        </a:r>
                        <a:endParaRPr kumimoji="1" lang="ja-JP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cxnSp>
                    <p:nvCxnSpPr>
                      <p:cNvPr id="143" name="直線矢印コネクタ 142"/>
                      <p:cNvCxnSpPr>
                        <a:endCxn id="138" idx="7"/>
                      </p:cNvCxnSpPr>
                      <p:nvPr/>
                    </p:nvCxnSpPr>
                    <p:spPr>
                      <a:xfrm flipH="1">
                        <a:off x="3431461" y="1107133"/>
                        <a:ext cx="366640" cy="236691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4" name="直線矢印コネクタ 143"/>
                      <p:cNvCxnSpPr/>
                      <p:nvPr/>
                    </p:nvCxnSpPr>
                    <p:spPr>
                      <a:xfrm>
                        <a:off x="3798491" y="1113824"/>
                        <a:ext cx="238497" cy="333604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5" name="直線矢印コネクタ 144"/>
                      <p:cNvCxnSpPr>
                        <a:endCxn id="140" idx="0"/>
                      </p:cNvCxnSpPr>
                      <p:nvPr/>
                    </p:nvCxnSpPr>
                    <p:spPr>
                      <a:xfrm>
                        <a:off x="3288249" y="1504081"/>
                        <a:ext cx="1" cy="449302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cxnSp>
                    <p:nvCxnSpPr>
                      <p:cNvPr id="146" name="直線矢印コネクタ 145"/>
                      <p:cNvCxnSpPr/>
                      <p:nvPr/>
                    </p:nvCxnSpPr>
                    <p:spPr>
                      <a:xfrm flipH="1">
                        <a:off x="2505218" y="1496893"/>
                        <a:ext cx="783029" cy="173479"/>
                      </a:xfrm>
                      <a:prstGeom prst="straightConnector1">
                        <a:avLst/>
                      </a:prstGeom>
                      <a:ln>
                        <a:solidFill>
                          <a:schemeClr val="tx1"/>
                        </a:solidFill>
                        <a:prstDash val="solid"/>
                        <a:tailEnd type="arrow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147" name="テキスト ボックス 34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561986" y="812508"/>
                        <a:ext cx="918778" cy="369332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  <a:miter lim="800000"/>
                        <a:headEnd/>
                        <a:tailEnd/>
                      </a:ln>
                    </p:spPr>
                    <p:txBody>
                      <a:bodyPr wrap="none">
                        <a:spAutoFit/>
                      </a:bodyPr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l" defTabSz="914400" rtl="0" eaLnBrk="1" fontAlgn="base" latinLnBrk="0" hangingPunct="1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1" lang="en-US" altLang="ja-JP" sz="18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itchFamily="34" charset="0"/>
                            <a:ea typeface="ＭＳ Ｐゴシック" panose="020B0600070205080204" pitchFamily="50" charset="-128"/>
                            <a:cs typeface="+mn-cs"/>
                          </a:rPr>
                          <a:t>1 GeV/c</a:t>
                        </a:r>
                        <a:endParaRPr kumimoji="1" lang="ja-JP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  <p:sp>
                    <p:nvSpPr>
                      <p:cNvPr id="134" name="円/楕円 133"/>
                      <p:cNvSpPr/>
                      <p:nvPr/>
                    </p:nvSpPr>
                    <p:spPr>
                      <a:xfrm>
                        <a:off x="3816445" y="514055"/>
                        <a:ext cx="214313" cy="214313"/>
                      </a:xfrm>
                      <a:prstGeom prst="ellipse">
                        <a:avLst/>
                      </a:prstGeom>
                      <a:solidFill>
                        <a:srgbClr val="00B050"/>
                      </a:solidFill>
                      <a:ln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>
                        <a:defPPr>
                          <a:defRPr lang="ja-JP"/>
                        </a:defPPr>
                        <a:lvl1pPr marL="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1pPr>
                        <a:lvl2pPr marL="457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2pPr>
                        <a:lvl3pPr marL="914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3pPr>
                        <a:lvl4pPr marL="1371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4pPr>
                        <a:lvl5pPr marL="18288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5pPr>
                        <a:lvl6pPr marL="22860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6pPr>
                        <a:lvl7pPr marL="27432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7pPr>
                        <a:lvl8pPr marL="32004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8pPr>
                        <a:lvl9pPr marL="3657600" algn="l" defTabSz="914400" rtl="0" eaLnBrk="1" latinLnBrk="0" hangingPunct="1">
                          <a:defRPr kumimoji="1" sz="1800" kern="1200">
                            <a:solidFill>
                              <a:schemeClr val="lt1"/>
                            </a:solidFill>
                            <a:latin typeface="+mn-lt"/>
                            <a:ea typeface="+mn-ea"/>
                            <a:cs typeface="+mn-cs"/>
                          </a:defRPr>
                        </a:lvl9pPr>
                      </a:lstStyle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1" lang="ja-JP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ＭＳ Ｐゴシック" panose="020B0600070205080204" pitchFamily="50" charset="-128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121" name="正方形/長方形 120"/>
                    <p:cNvSpPr/>
                    <p:nvPr/>
                  </p:nvSpPr>
                  <p:spPr>
                    <a:xfrm>
                      <a:off x="4011354" y="3236889"/>
                      <a:ext cx="320922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mbol" panose="05050102010706020507" pitchFamily="18" charset="2"/>
                          <a:ea typeface="ＭＳ Ｐゴシック" panose="020B0600070205080204" pitchFamily="50" charset="-128"/>
                          <a:cs typeface="+mn-cs"/>
                        </a:rPr>
                        <a:t>S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ＭＳ Ｐゴシック" panose="020B0600070205080204" pitchFamily="50" charset="-128"/>
                        <a:cs typeface="+mn-cs"/>
                      </a:endParaRPr>
                    </a:p>
                  </p:txBody>
                </p:sp>
                <p:sp>
                  <p:nvSpPr>
                    <p:cNvPr id="122" name="正方形/長方形 121"/>
                    <p:cNvSpPr/>
                    <p:nvPr/>
                  </p:nvSpPr>
                  <p:spPr>
                    <a:xfrm>
                      <a:off x="5360287" y="3499035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mbol" panose="05050102010706020507" pitchFamily="18" charset="2"/>
                          <a:ea typeface="ＭＳ Ｐゴシック" panose="020B0600070205080204" pitchFamily="50" charset="-128"/>
                          <a:cs typeface="+mn-cs"/>
                        </a:rPr>
                        <a:t>p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ＭＳ Ｐゴシック" panose="020B0600070205080204" pitchFamily="50" charset="-128"/>
                        <a:cs typeface="+mn-cs"/>
                      </a:endParaRPr>
                    </a:p>
                  </p:txBody>
                </p:sp>
                <p:sp>
                  <p:nvSpPr>
                    <p:cNvPr id="123" name="正方形/長方形 122"/>
                    <p:cNvSpPr/>
                    <p:nvPr/>
                  </p:nvSpPr>
                  <p:spPr>
                    <a:xfrm>
                      <a:off x="4550060" y="4070312"/>
                      <a:ext cx="311304" cy="369332"/>
                    </a:xfrm>
                    <a:prstGeom prst="rect">
                      <a:avLst/>
                    </a:prstGeom>
                    <a:ln>
                      <a:noFill/>
                    </a:ln>
                  </p:spPr>
                  <p:txBody>
                    <a:bodyPr wrap="none">
                      <a:spAutoFit/>
                    </a:bodyPr>
                    <a:lstStyle>
                      <a:defPPr>
                        <a:defRPr lang="ja-JP"/>
                      </a:defPPr>
                      <a:lvl1pPr marL="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kumimoji="1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ymbol" panose="05050102010706020507" pitchFamily="18" charset="2"/>
                          <a:ea typeface="ＭＳ Ｐゴシック" panose="020B0600070205080204" pitchFamily="50" charset="-128"/>
                          <a:cs typeface="+mn-cs"/>
                        </a:rPr>
                        <a:t>p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ＭＳ Ｐゴシック" panose="020B0600070205080204" pitchFamily="50" charset="-128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103" name="グループ化 102"/>
                  <p:cNvGrpSpPr/>
                  <p:nvPr/>
                </p:nvGrpSpPr>
                <p:grpSpPr>
                  <a:xfrm rot="5400000">
                    <a:off x="3990084" y="3191476"/>
                    <a:ext cx="913303" cy="2773805"/>
                    <a:chOff x="6759414" y="3601134"/>
                    <a:chExt cx="368870" cy="734841"/>
                  </a:xfrm>
                </p:grpSpPr>
                <p:cxnSp>
                  <p:nvCxnSpPr>
                    <p:cNvPr id="112" name="直線コネクタ 111"/>
                    <p:cNvCxnSpPr/>
                    <p:nvPr/>
                  </p:nvCxnSpPr>
                  <p:spPr>
                    <a:xfrm>
                      <a:off x="6759414" y="360393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3" name="直線コネクタ 112"/>
                    <p:cNvCxnSpPr/>
                    <p:nvPr/>
                  </p:nvCxnSpPr>
                  <p:spPr>
                    <a:xfrm>
                      <a:off x="7128284" y="3601134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4" name="直線コネクタ 113"/>
                    <p:cNvCxnSpPr/>
                    <p:nvPr/>
                  </p:nvCxnSpPr>
                  <p:spPr>
                    <a:xfrm>
                      <a:off x="6759414" y="4330439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104" name="テキスト ボックス 103"/>
                  <p:cNvSpPr txBox="1"/>
                  <p:nvPr/>
                </p:nvSpPr>
                <p:spPr>
                  <a:xfrm>
                    <a:off x="4067944" y="5177708"/>
                    <a:ext cx="854721" cy="58477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en-US" altLang="ja-JP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libri"/>
                        <a:ea typeface="ＭＳ Ｐゴシック" panose="020B0600070205080204" pitchFamily="50" charset="-128"/>
                        <a:cs typeface="+mn-cs"/>
                      </a:rPr>
                      <a:t>CDS</a:t>
                    </a:r>
                    <a:endParaRPr kumimoji="1" lang="ja-JP" altLang="en-US" sz="3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libri"/>
                      <a:ea typeface="ＭＳ Ｐゴシック" panose="020B0600070205080204" pitchFamily="50" charset="-128"/>
                      <a:cs typeface="+mn-cs"/>
                    </a:endParaRPr>
                  </a:p>
                </p:txBody>
              </p:sp>
              <p:sp>
                <p:nvSpPr>
                  <p:cNvPr id="105" name="円/楕円 104"/>
                  <p:cNvSpPr/>
                  <p:nvPr/>
                </p:nvSpPr>
                <p:spPr>
                  <a:xfrm>
                    <a:off x="3188904" y="349558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ja-JP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ＭＳ Ｐゴシック" panose="020B0600070205080204" pitchFamily="50" charset="-128"/>
                      <a:cs typeface="+mn-cs"/>
                    </a:endParaRPr>
                  </a:p>
                </p:txBody>
              </p:sp>
              <p:sp>
                <p:nvSpPr>
                  <p:cNvPr id="106" name="円/楕円 105"/>
                  <p:cNvSpPr/>
                  <p:nvPr/>
                </p:nvSpPr>
                <p:spPr>
                  <a:xfrm>
                    <a:off x="5496656" y="2757359"/>
                    <a:ext cx="357188" cy="357187"/>
                  </a:xfrm>
                  <a:prstGeom prst="ellipse">
                    <a:avLst/>
                  </a:prstGeom>
                  <a:solidFill>
                    <a:srgbClr val="0000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ja-JP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ＭＳ Ｐゴシック" panose="020B0600070205080204" pitchFamily="50" charset="-128"/>
                      <a:cs typeface="+mn-cs"/>
                    </a:endParaRPr>
                  </a:p>
                </p:txBody>
              </p:sp>
              <p:sp>
                <p:nvSpPr>
                  <p:cNvPr id="107" name="テキスト ボックス 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67330" y="2447600"/>
                    <a:ext cx="306494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>
                    <a:defPPr>
                      <a:defRPr lang="ja-JP"/>
                    </a:defPPr>
                    <a:lvl1pPr marL="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kumimoji="1"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1" lang="en-US" altLang="ja-JP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itchFamily="34" charset="0"/>
                        <a:ea typeface="ＭＳ Ｐゴシック" panose="020B0600070205080204" pitchFamily="50" charset="-128"/>
                        <a:cs typeface="+mn-cs"/>
                      </a:rPr>
                      <a:t>p</a:t>
                    </a:r>
                    <a:endParaRPr kumimoji="1" lang="ja-JP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itchFamily="34" charset="0"/>
                      <a:ea typeface="ＭＳ Ｐゴシック" panose="020B0600070205080204" pitchFamily="50" charset="-128"/>
                      <a:cs typeface="+mn-cs"/>
                    </a:endParaRPr>
                  </a:p>
                </p:txBody>
              </p:sp>
              <p:grpSp>
                <p:nvGrpSpPr>
                  <p:cNvPr id="108" name="グループ化 107"/>
                  <p:cNvGrpSpPr/>
                  <p:nvPr/>
                </p:nvGrpSpPr>
                <p:grpSpPr>
                  <a:xfrm rot="17162785">
                    <a:off x="5270832" y="2285268"/>
                    <a:ext cx="889343" cy="734841"/>
                    <a:chOff x="6768244" y="3601531"/>
                    <a:chExt cx="360040" cy="734841"/>
                  </a:xfrm>
                </p:grpSpPr>
                <p:cxnSp>
                  <p:nvCxnSpPr>
                    <p:cNvPr id="109" name="直線コネクタ 108"/>
                    <p:cNvCxnSpPr/>
                    <p:nvPr/>
                  </p:nvCxnSpPr>
                  <p:spPr>
                    <a:xfrm>
                      <a:off x="6768244" y="3628184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0" name="直線コネクタ 109"/>
                    <p:cNvCxnSpPr/>
                    <p:nvPr/>
                  </p:nvCxnSpPr>
                  <p:spPr>
                    <a:xfrm>
                      <a:off x="7128284" y="3601531"/>
                      <a:ext cx="0" cy="734841"/>
                    </a:xfrm>
                    <a:prstGeom prst="line">
                      <a:avLst/>
                    </a:prstGeom>
                    <a:ln w="508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11" name="直線コネクタ 110"/>
                    <p:cNvCxnSpPr/>
                    <p:nvPr/>
                  </p:nvCxnSpPr>
                  <p:spPr>
                    <a:xfrm>
                      <a:off x="6768244" y="4312740"/>
                      <a:ext cx="360040" cy="0"/>
                    </a:xfrm>
                    <a:prstGeom prst="line">
                      <a:avLst/>
                    </a:prstGeom>
                    <a:ln w="53975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101" name="テキスト ボックス 100"/>
                <p:cNvSpPr txBox="1"/>
                <p:nvPr/>
              </p:nvSpPr>
              <p:spPr>
                <a:xfrm rot="1004667">
                  <a:off x="5523369" y="1667519"/>
                  <a:ext cx="854721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ja-JP" sz="32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Calibri"/>
                      <a:ea typeface="ＭＳ Ｐゴシック" panose="020B0600070205080204" pitchFamily="50" charset="-128"/>
                      <a:cs typeface="+mn-cs"/>
                    </a:rPr>
                    <a:t>CDS</a:t>
                  </a:r>
                  <a:endParaRPr kumimoji="1" lang="ja-JP" altLang="en-US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endParaRPr>
                </a:p>
              </p:txBody>
            </p:sp>
          </p:grpSp>
          <p:sp>
            <p:nvSpPr>
              <p:cNvPr id="91" name="円/楕円 90"/>
              <p:cNvSpPr/>
              <p:nvPr/>
            </p:nvSpPr>
            <p:spPr>
              <a:xfrm>
                <a:off x="4671041" y="2510391"/>
                <a:ext cx="357188" cy="357187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ja-JP"/>
                </a:defPPr>
                <a:lvl1pPr marL="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umimoji="1"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  <p:cxnSp>
            <p:nvCxnSpPr>
              <p:cNvPr id="92" name="直線矢印コネクタ 91"/>
              <p:cNvCxnSpPr/>
              <p:nvPr/>
            </p:nvCxnSpPr>
            <p:spPr>
              <a:xfrm flipV="1">
                <a:off x="5195756" y="2293231"/>
                <a:ext cx="245828" cy="225013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2" name="直線矢印コネクタ 61"/>
            <p:cNvCxnSpPr/>
            <p:nvPr/>
          </p:nvCxnSpPr>
          <p:spPr>
            <a:xfrm flipH="1">
              <a:off x="4729159" y="2780928"/>
              <a:ext cx="34689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290886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kumimoji="1" lang="en-US" altLang="ja-JP" b="1" dirty="0" err="1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/>
              <a:t>pn</a:t>
            </a:r>
            <a:r>
              <a:rPr kumimoji="1" lang="en-US" altLang="ja-JP" b="1" dirty="0"/>
              <a:t> Events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747AA-9E9A-4314-BC12-EB1DF6CAC482}" type="slidenum">
              <a:rPr kumimoji="1" lang="ja-JP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5"/>
          <a:stretch/>
        </p:blipFill>
        <p:spPr>
          <a:xfrm>
            <a:off x="404985" y="1285433"/>
            <a:ext cx="3960000" cy="3534538"/>
          </a:xfrm>
          <a:prstGeom prst="rect">
            <a:avLst/>
          </a:prstGeom>
        </p:spPr>
      </p:pic>
      <p:pic>
        <p:nvPicPr>
          <p:cNvPr id="25" name="図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46"/>
          <a:stretch/>
        </p:blipFill>
        <p:spPr>
          <a:xfrm>
            <a:off x="4824028" y="1318425"/>
            <a:ext cx="3960000" cy="3514731"/>
          </a:xfrm>
          <a:prstGeom prst="rect">
            <a:avLst/>
          </a:prstGeom>
        </p:spPr>
      </p:pic>
      <p:sp>
        <p:nvSpPr>
          <p:cNvPr id="27" name="テキスト ボックス 26"/>
          <p:cNvSpPr txBox="1"/>
          <p:nvPr/>
        </p:nvSpPr>
        <p:spPr>
          <a:xfrm>
            <a:off x="893989" y="908720"/>
            <a:ext cx="3133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IM(n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p</a:t>
            </a:r>
            <a:r>
              <a:rPr kumimoji="1" lang="en-US" altLang="ja-JP" sz="24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+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) vs MM(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p</a:t>
            </a:r>
            <a:r>
              <a:rPr kumimoji="1" lang="en-US" altLang="ja-JP" sz="2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+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p</a:t>
            </a:r>
            <a:r>
              <a:rPr kumimoji="1" lang="en-US" altLang="ja-JP" sz="2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-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pn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)</a:t>
            </a:r>
            <a:endParaRPr kumimoji="1" lang="ja-JP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5256076" y="908720"/>
            <a:ext cx="313329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IM(n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p</a:t>
            </a:r>
            <a:r>
              <a:rPr kumimoji="1" lang="en-US" altLang="ja-JP" sz="24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-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) vs MM(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p</a:t>
            </a:r>
            <a:r>
              <a:rPr kumimoji="1" lang="en-US" altLang="ja-JP" sz="2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+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p</a:t>
            </a:r>
            <a:r>
              <a:rPr kumimoji="1" lang="en-US" altLang="ja-JP" sz="24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-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pn</a:t>
            </a: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)</a:t>
            </a:r>
            <a:endParaRPr kumimoji="1" lang="ja-JP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2230288" y="1664804"/>
            <a:ext cx="19143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p</a:t>
            </a:r>
            <a:r>
              <a:rPr kumimoji="1" lang="en-US" altLang="ja-JP" sz="32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-</a:t>
            </a:r>
            <a:r>
              <a:rPr kumimoji="1" lang="en-US" altLang="ja-JP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S</a:t>
            </a:r>
            <a:r>
              <a:rPr kumimoji="1" lang="en-US" altLang="ja-JP" sz="32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+</a:t>
            </a:r>
            <a:r>
              <a:rPr kumimoji="1" lang="en-US" altLang="ja-JP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p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n</a:t>
            </a:r>
            <a:r>
              <a:rPr kumimoji="1" lang="en-US" altLang="ja-JP" sz="32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miss</a:t>
            </a:r>
            <a:endParaRPr kumimoji="1" lang="ja-JP" altLang="en-US" sz="32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31" name="直線矢印コネクタ 30"/>
          <p:cNvCxnSpPr/>
          <p:nvPr/>
        </p:nvCxnSpPr>
        <p:spPr>
          <a:xfrm flipH="1">
            <a:off x="6531170" y="2348880"/>
            <a:ext cx="1101170" cy="108419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テキスト ボックス 31"/>
          <p:cNvSpPr txBox="1"/>
          <p:nvPr/>
        </p:nvSpPr>
        <p:spPr>
          <a:xfrm>
            <a:off x="6630502" y="1664804"/>
            <a:ext cx="19143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p</a:t>
            </a:r>
            <a:r>
              <a:rPr kumimoji="1" lang="en-US" altLang="ja-JP" sz="32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+</a:t>
            </a:r>
            <a:r>
              <a:rPr kumimoji="1" lang="en-US" altLang="ja-JP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S</a:t>
            </a:r>
            <a:r>
              <a:rPr kumimoji="1" lang="en-US" altLang="ja-JP" sz="3200" b="1" i="0" u="none" strike="noStrike" kern="1200" cap="none" spc="0" normalizeH="0" baseline="30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-</a:t>
            </a:r>
            <a:r>
              <a:rPr kumimoji="1" lang="en-US" altLang="ja-JP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p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n</a:t>
            </a:r>
            <a:r>
              <a:rPr kumimoji="1" lang="en-US" altLang="ja-JP" sz="3200" b="1" i="0" u="none" strike="noStrike" kern="1200" cap="none" spc="0" normalizeH="0" baseline="-2500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miss</a:t>
            </a:r>
            <a:endParaRPr kumimoji="1" lang="ja-JP" altLang="en-US" sz="3200" b="1" i="0" u="none" strike="noStrike" kern="120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4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43"/>
          <a:stretch/>
        </p:blipFill>
        <p:spPr bwMode="auto">
          <a:xfrm>
            <a:off x="2919273" y="4551053"/>
            <a:ext cx="2872525" cy="244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円/楕円 50"/>
          <p:cNvSpPr/>
          <p:nvPr/>
        </p:nvSpPr>
        <p:spPr>
          <a:xfrm rot="1344692">
            <a:off x="3879648" y="6082950"/>
            <a:ext cx="970674" cy="363601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9" name="直線矢印コネクタ 8"/>
          <p:cNvCxnSpPr/>
          <p:nvPr/>
        </p:nvCxnSpPr>
        <p:spPr>
          <a:xfrm flipV="1">
            <a:off x="2007990" y="3969061"/>
            <a:ext cx="0" cy="976753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/>
          <p:nvPr/>
        </p:nvSpPr>
        <p:spPr>
          <a:xfrm>
            <a:off x="1532118" y="4813992"/>
            <a:ext cx="822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n</a:t>
            </a:r>
            <a:r>
              <a:rPr kumimoji="1" lang="en-US" altLang="ja-JP" sz="28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miss</a:t>
            </a:r>
            <a:endParaRPr kumimoji="1" lang="ja-JP" altLang="en-US" sz="2800" b="1" i="0" u="none" strike="noStrike" kern="1200" cap="none" spc="0" normalizeH="0" baseline="-2500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35496" y="3320988"/>
            <a:ext cx="516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S</a:t>
            </a:r>
            <a:r>
              <a:rPr kumimoji="1" lang="en-US" altLang="ja-JP" sz="2800" b="1" i="0" u="none" strike="noStrike" kern="1200" cap="none" spc="0" normalizeH="0" baseline="3000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+</a:t>
            </a:r>
            <a:endParaRPr kumimoji="1" lang="ja-JP" altLang="en-US" sz="2800" b="1" i="0" u="none" strike="noStrike" kern="1200" cap="none" spc="0" normalizeH="0" baseline="3000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4496440" y="3331732"/>
            <a:ext cx="4716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S</a:t>
            </a:r>
            <a:r>
              <a:rPr kumimoji="1" lang="en-US" altLang="ja-JP" sz="2800" b="1" i="0" u="none" strike="noStrike" kern="1200" cap="none" spc="0" normalizeH="0" baseline="30000" noProof="0" dirty="0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-</a:t>
            </a:r>
            <a:endParaRPr kumimoji="1" lang="ja-JP" altLang="en-US" sz="2800" b="1" i="0" u="none" strike="noStrike" kern="1200" cap="none" spc="0" normalizeH="0" baseline="3000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42" name="直線矢印コネクタ 41"/>
          <p:cNvCxnSpPr/>
          <p:nvPr/>
        </p:nvCxnSpPr>
        <p:spPr>
          <a:xfrm>
            <a:off x="594547" y="3602610"/>
            <a:ext cx="981397" cy="0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/>
          <p:cNvCxnSpPr/>
          <p:nvPr/>
        </p:nvCxnSpPr>
        <p:spPr>
          <a:xfrm flipV="1">
            <a:off x="5076056" y="3577664"/>
            <a:ext cx="1116126" cy="31357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/>
          <p:cNvCxnSpPr/>
          <p:nvPr/>
        </p:nvCxnSpPr>
        <p:spPr>
          <a:xfrm flipV="1">
            <a:off x="6408204" y="4041069"/>
            <a:ext cx="0" cy="904745"/>
          </a:xfrm>
          <a:prstGeom prst="straightConnector1">
            <a:avLst/>
          </a:prstGeom>
          <a:ln w="6350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テキスト ボックス 44"/>
          <p:cNvSpPr txBox="1"/>
          <p:nvPr/>
        </p:nvSpPr>
        <p:spPr>
          <a:xfrm>
            <a:off x="5996873" y="4813226"/>
            <a:ext cx="8226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n</a:t>
            </a:r>
            <a:r>
              <a:rPr kumimoji="1" lang="en-US" altLang="ja-JP" sz="2800" b="1" i="0" u="none" strike="noStrike" kern="1200" cap="none" spc="0" normalizeH="0" baseline="-25000" noProof="0" dirty="0" err="1">
                <a:ln>
                  <a:noFill/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miss</a:t>
            </a:r>
            <a:endParaRPr kumimoji="1" lang="ja-JP" altLang="en-US" sz="2800" b="1" i="0" u="none" strike="noStrike" kern="1200" cap="none" spc="0" normalizeH="0" baseline="-25000" noProof="0" dirty="0">
              <a:ln>
                <a:noFill/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52" name="直線矢印コネクタ 51"/>
          <p:cNvCxnSpPr/>
          <p:nvPr/>
        </p:nvCxnSpPr>
        <p:spPr>
          <a:xfrm flipH="1">
            <a:off x="2123728" y="2308806"/>
            <a:ext cx="1101170" cy="108419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  <a:effectLst>
            <a:glow rad="25400">
              <a:schemeClr val="tx1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43128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ln>
                <a:noFill/>
              </a:ln>
            </p:spPr>
            <p:txBody>
              <a:bodyPr>
                <a:normAutofit fontScale="90000"/>
              </a:bodyPr>
              <a:lstStyle/>
              <a:p>
                <a:pPr algn="ctr"/>
                <a:r>
                  <a:rPr kumimoji="1" lang="en-US" altLang="ja-JP" b="1" dirty="0"/>
                  <a:t>BG Subtracted </a:t>
                </a:r>
                <a:r>
                  <a:rPr lang="en-US" altLang="ja-JP" b="1" dirty="0"/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</m:oMath>
                </a14:m>
                <a:r>
                  <a:rPr lang="en-US" altLang="ja-JP" b="1" dirty="0"/>
                  <a:t>)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𝛑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lang="en-US" altLang="ja-JP" b="1" i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ja-JP" altLang="en-US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𝚺</m:t>
                        </m:r>
                      </m:e>
                      <m:sup>
                        <m:r>
                          <a:rPr lang="en-US" altLang="ja-JP" b="1" dirty="0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  <a:ea typeface="Cambria Math"/>
                          </a:rPr>
                          <m:t>∓</m:t>
                        </m:r>
                      </m:sup>
                    </m:sSup>
                    <m:r>
                      <a:rPr lang="en-US" altLang="ja-JP" b="1" i="1" dirty="0">
                        <a:latin typeface="Cambria Math"/>
                        <a:ea typeface="Cambria Math"/>
                      </a:rPr>
                      <m:t>𝒑𝒏</m:t>
                    </m:r>
                  </m:oMath>
                </a14:m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>
                <a:blip r:embed="rId2"/>
                <a:stretch>
                  <a:fillRect l="-963" t="-12097" b="-2983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747AA-9E9A-4314-BC12-EB1DF6CAC482}" type="slidenum">
              <a:rPr kumimoji="1" lang="ja-JP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BD2D0295-01BE-429D-B34A-14973A9319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73" y="1088740"/>
            <a:ext cx="4185111" cy="5745016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B37DF9A-6914-4ABC-8935-95361ED248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137" y="955444"/>
            <a:ext cx="4030475" cy="5892032"/>
          </a:xfrm>
          <a:prstGeom prst="rect">
            <a:avLst/>
          </a:prstGeom>
        </p:spPr>
      </p:pic>
      <p:sp>
        <p:nvSpPr>
          <p:cNvPr id="9" name="Rectangle 5">
            <a:extLst>
              <a:ext uri="{FF2B5EF4-FFF2-40B4-BE49-F238E27FC236}">
                <a16:creationId xmlns:a16="http://schemas.microsoft.com/office/drawing/2014/main" id="{4DD6F034-391C-4E54-BCB9-6B17FE8D0236}"/>
              </a:ext>
            </a:extLst>
          </p:cNvPr>
          <p:cNvSpPr>
            <a:spLocks/>
          </p:cNvSpPr>
          <p:nvPr/>
        </p:nvSpPr>
        <p:spPr bwMode="auto">
          <a:xfrm rot="19417915">
            <a:off x="1427218" y="3038951"/>
            <a:ext cx="602248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9600" b="0" i="1" u="none" strike="noStrike" kern="1200" cap="none" spc="0" normalizeH="0" baseline="0" noProof="0" dirty="0">
                <a:ln w="18415" cmpd="sng">
                  <a:solidFill>
                    <a:srgbClr val="1F497D">
                      <a:lumMod val="20000"/>
                      <a:lumOff val="80000"/>
                    </a:srgbClr>
                  </a:solidFill>
                  <a:prstDash val="solid"/>
                </a:ln>
                <a:noFill/>
                <a:effectLst/>
                <a:uLnTx/>
                <a:uFillTx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23806291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コンテンツ プレースホルダ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365" y="1078775"/>
            <a:ext cx="5989863" cy="5794639"/>
          </a:xfrm>
          <a:prstGeom prst="rect">
            <a:avLst/>
          </a:prstGeom>
        </p:spPr>
      </p:pic>
      <p:sp>
        <p:nvSpPr>
          <p:cNvPr id="55" name="角丸四角形 54"/>
          <p:cNvSpPr/>
          <p:nvPr/>
        </p:nvSpPr>
        <p:spPr>
          <a:xfrm>
            <a:off x="36004" y="1124743"/>
            <a:ext cx="2051720" cy="2121335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ymbol" panose="05050102010706020507" pitchFamily="18" charset="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114889"/>
                <a:ext cx="8229600" cy="756084"/>
              </a:xfrm>
              <a:noFill/>
              <a:ln>
                <a:noFill/>
              </a:ln>
            </p:spPr>
            <p:txBody>
              <a:bodyPr>
                <a:normAutofit fontScale="90000"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altLang="ja-JP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𝒀</m:t>
                        </m:r>
                      </m:e>
                      <m:sup>
                        <m:r>
                          <a:rPr lang="en-US" altLang="ja-JP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/>
                          </a:rPr>
                          <m:t>∗</m:t>
                        </m:r>
                      </m:sup>
                    </m:sSup>
                    <m:r>
                      <a:rPr lang="en-US" altLang="ja-JP" b="1" i="1" dirty="0">
                        <a:latin typeface="Cambria Math"/>
                        <a:ea typeface="Cambria Math"/>
                      </a:rPr>
                      <m:t>𝒑𝒏</m:t>
                    </m:r>
                  </m:oMath>
                </a14:m>
                <a:r>
                  <a:rPr lang="en-US" altLang="ja-JP" b="1" dirty="0"/>
                  <a:t> Final State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114889"/>
                <a:ext cx="8229600" cy="756084"/>
              </a:xfrm>
              <a:blipFill>
                <a:blip r:embed="rId3"/>
                <a:stretch>
                  <a:fillRect t="-11290" b="-3064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747AA-9E9A-4314-BC12-EB1DF6CAC482}" type="slidenum">
              <a:rPr kumimoji="1" lang="ja-JP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2876215" y="1491962"/>
                <a:ext cx="1695785" cy="5479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sz="2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1" lang="ja-JP" altLang="en-US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cs typeface="+mn-cs"/>
                          </a:rPr>
                          <m:t>𝛑</m:t>
                        </m:r>
                      </m:e>
                      <m:sup>
                        <m:r>
                          <a:rPr kumimoji="1" lang="en-US" altLang="ja-JP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  <a:cs typeface="+mn-cs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kumimoji="1" lang="en-US" altLang="ja-JP" sz="2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1" lang="ja-JP" altLang="en-US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cs typeface="+mn-cs"/>
                          </a:rPr>
                          <m:t>𝚺</m:t>
                        </m:r>
                      </m:e>
                      <m:sup>
                        <m:r>
                          <a:rPr kumimoji="1" lang="en-US" altLang="ja-JP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  <a:cs typeface="+mn-cs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)</a:t>
                </a:r>
                <a:endParaRPr kumimoji="1" lang="ja-JP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215" y="1491962"/>
                <a:ext cx="1695785" cy="547907"/>
              </a:xfrm>
              <a:prstGeom prst="rect">
                <a:avLst/>
              </a:prstGeom>
              <a:blipFill rotWithShape="1">
                <a:blip r:embed="rId4"/>
                <a:stretch>
                  <a:fillRect l="-7554" t="-5556" r="-5755" b="-311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テキスト ボックス 29"/>
          <p:cNvSpPr txBox="1"/>
          <p:nvPr/>
        </p:nvSpPr>
        <p:spPr>
          <a:xfrm>
            <a:off x="7793594" y="2688383"/>
            <a:ext cx="13869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L</a:t>
            </a: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(1520)</a:t>
            </a:r>
            <a:endParaRPr kumimoji="1" lang="ja-JP" altLang="en-US" sz="2800" b="1" i="0" u="none" strike="noStrike" kern="1200" cap="none" spc="0" normalizeH="0" baseline="-2500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251520" y="1226375"/>
            <a:ext cx="15568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L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(1405)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293059" y="4246639"/>
            <a:ext cx="1592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S</a:t>
            </a:r>
            <a:r>
              <a:rPr kumimoji="1" lang="en-US" altLang="ja-JP" sz="2800" b="1" i="0" u="none" strike="noStrike" kern="1200" cap="none" spc="0" normalizeH="0" baseline="3000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 </a:t>
            </a: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(1385)</a:t>
            </a:r>
            <a:r>
              <a:rPr lang="en-US" altLang="ja-JP" sz="2800" b="1" baseline="30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  <a:ea typeface="Segoe UI Black" panose="020B0A02040204020203" pitchFamily="34" charset="0"/>
                <a:cs typeface="Segoe UI Black" panose="020B0A02040204020203" pitchFamily="34" charset="0"/>
              </a:rPr>
              <a:t> 0</a:t>
            </a:r>
            <a:endParaRPr kumimoji="1" lang="ja-JP" altLang="en-US" sz="2800" b="1" i="0" u="none" strike="noStrike" kern="1200" cap="none" spc="0" normalizeH="0" baseline="-25000" noProof="0" dirty="0">
              <a:ln>
                <a:noFill/>
              </a:ln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7" name="直線矢印コネクタ 6"/>
          <p:cNvCxnSpPr>
            <a:cxnSpLocks/>
            <a:stCxn id="30" idx="1"/>
          </p:cNvCxnSpPr>
          <p:nvPr/>
        </p:nvCxnSpPr>
        <p:spPr>
          <a:xfrm flipH="1">
            <a:off x="6013986" y="2949993"/>
            <a:ext cx="1779608" cy="2030084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矢印コネクタ 20"/>
          <p:cNvCxnSpPr>
            <a:stCxn id="55" idx="3"/>
          </p:cNvCxnSpPr>
          <p:nvPr/>
        </p:nvCxnSpPr>
        <p:spPr>
          <a:xfrm>
            <a:off x="2087724" y="2185411"/>
            <a:ext cx="2484276" cy="1819653"/>
          </a:xfrm>
          <a:prstGeom prst="straightConnector1">
            <a:avLst/>
          </a:prstGeom>
          <a:ln w="635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矢印コネクタ 38"/>
          <p:cNvCxnSpPr>
            <a:cxnSpLocks/>
          </p:cNvCxnSpPr>
          <p:nvPr/>
        </p:nvCxnSpPr>
        <p:spPr>
          <a:xfrm>
            <a:off x="1835696" y="4564579"/>
            <a:ext cx="2196244" cy="98865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/>
          <p:cNvSpPr txBox="1"/>
          <p:nvPr/>
        </p:nvSpPr>
        <p:spPr>
          <a:xfrm>
            <a:off x="91959" y="4725144"/>
            <a:ext cx="212429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~ 100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-150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m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b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[evaluated from</a:t>
            </a:r>
          </a:p>
          <a:p>
            <a:pPr marL="0" lvl="1" algn="ctr"/>
            <a:r>
              <a:rPr kumimoji="1" lang="en-US" altLang="ja-JP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S</a:t>
            </a:r>
            <a:r>
              <a:rPr kumimoji="1" lang="en-US" altLang="ja-JP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(1385)</a:t>
            </a:r>
            <a:r>
              <a:rPr lang="en-US" altLang="ja-JP" sz="2000" baseline="30000" dirty="0">
                <a:solidFill>
                  <a:prstClr val="black"/>
                </a:solidFill>
              </a:rPr>
              <a:t>+/-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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p</a:t>
            </a:r>
            <a:r>
              <a:rPr kumimoji="1" lang="en-US" altLang="ja-JP" sz="20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+/-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L</a:t>
            </a:r>
          </a:p>
          <a:p>
            <a:pPr marL="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measurement</a:t>
            </a:r>
            <a:r>
              <a:rPr kumimoji="1" lang="en-US" altLang="ja-JP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]</a:t>
            </a:r>
            <a:endParaRPr kumimoji="1" lang="ja-JP" alt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7919250" y="3101829"/>
            <a:ext cx="12827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~ 100 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m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b</a:t>
            </a:r>
            <a:endParaRPr kumimoji="1" lang="ja-JP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179512" y="1736812"/>
            <a:ext cx="14750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~ </a:t>
            </a:r>
            <a:r>
              <a:rPr lang="en-US" altLang="ja-JP" sz="2800" b="1" dirty="0">
                <a:solidFill>
                  <a:prstClr val="white"/>
                </a:solidFill>
                <a:latin typeface="Calibri"/>
                <a:ea typeface="ＭＳ Ｐゴシック" panose="020B0600070205080204" pitchFamily="50" charset="-128"/>
                <a:sym typeface="Wingdings" panose="05000000000000000000" pitchFamily="2" charset="2"/>
              </a:rPr>
              <a:t>25</a:t>
            </a: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0</a:t>
            </a: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</a:t>
            </a: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m</a:t>
            </a: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b</a:t>
            </a:r>
            <a:endParaRPr kumimoji="1" lang="ja-JP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282167" y="2204864"/>
            <a:ext cx="15680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Fit with BW: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M ~ 1422 MeV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</a:rPr>
              <a:t>G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 ~ </a:t>
            </a:r>
            <a:r>
              <a:rPr lang="en-US" altLang="ja-JP" dirty="0">
                <a:solidFill>
                  <a:prstClr val="white"/>
                </a:solidFill>
                <a:latin typeface="Calibri"/>
                <a:ea typeface="ＭＳ Ｐゴシック" panose="020B0600070205080204" pitchFamily="50" charset="-128"/>
              </a:rPr>
              <a:t>4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0 MeV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5496" y="6057292"/>
            <a:ext cx="24881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(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S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(1385)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</a:t>
            </a:r>
            <a:r>
              <a:rPr kumimoji="1" lang="en-US" altLang="ja-JP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pL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/</a:t>
            </a:r>
            <a:r>
              <a:rPr kumimoji="1" lang="en-US" altLang="ja-JP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pS</a:t>
            </a:r>
            <a:r>
              <a:rPr kumimoji="1" lang="en-US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 : 87.0/11.7%)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7538B29F-95DC-409A-BC59-A2815F1B7B13}"/>
              </a:ext>
            </a:extLst>
          </p:cNvPr>
          <p:cNvSpPr txBox="1"/>
          <p:nvPr/>
        </p:nvSpPr>
        <p:spPr>
          <a:xfrm>
            <a:off x="7333055" y="3601743"/>
            <a:ext cx="19111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pS</a:t>
            </a:r>
            <a:r>
              <a:rPr kumimoji="1" lang="en-US" altLang="ja-JP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pn</a:t>
            </a:r>
            <a:endParaRPr kumimoji="1" lang="en-US" altLang="ja-JP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non-resonant</a:t>
            </a:r>
            <a:endParaRPr kumimoji="1" lang="ja-JP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883EC439-36D1-40CC-998D-B01FE4DB4ABB}"/>
              </a:ext>
            </a:extLst>
          </p:cNvPr>
          <p:cNvCxnSpPr>
            <a:cxnSpLocks/>
            <a:stCxn id="24" idx="2"/>
          </p:cNvCxnSpPr>
          <p:nvPr/>
        </p:nvCxnSpPr>
        <p:spPr>
          <a:xfrm flipH="1">
            <a:off x="6553201" y="4432740"/>
            <a:ext cx="1735436" cy="667294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5">
            <a:extLst>
              <a:ext uri="{FF2B5EF4-FFF2-40B4-BE49-F238E27FC236}">
                <a16:creationId xmlns:a16="http://schemas.microsoft.com/office/drawing/2014/main" id="{2DBFD03B-7A8B-42A3-9ECF-3C61D9152E5F}"/>
              </a:ext>
            </a:extLst>
          </p:cNvPr>
          <p:cNvSpPr>
            <a:spLocks/>
          </p:cNvSpPr>
          <p:nvPr/>
        </p:nvSpPr>
        <p:spPr bwMode="auto">
          <a:xfrm rot="19417915">
            <a:off x="2661003" y="2476228"/>
            <a:ext cx="275876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1" u="none" strike="noStrike" kern="1200" cap="none" spc="0" normalizeH="0" baseline="0" noProof="0">
                <a:ln w="18415" cmpd="sng">
                  <a:solidFill>
                    <a:srgbClr val="1F497D">
                      <a:lumMod val="20000"/>
                      <a:lumOff val="80000"/>
                    </a:srgbClr>
                  </a:solidFill>
                  <a:prstDash val="solid"/>
                </a:ln>
                <a:noFill/>
                <a:effectLst/>
                <a:uLnTx/>
                <a:uFillTx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  <a:endParaRPr kumimoji="1" lang="en-US" altLang="ja-JP" sz="4400" b="0" i="1" u="none" strike="noStrike" kern="1200" cap="none" spc="0" normalizeH="0" baseline="0" noProof="0" dirty="0">
              <a:ln w="18415" cmpd="sng">
                <a:solidFill>
                  <a:srgbClr val="1F497D">
                    <a:lumMod val="20000"/>
                    <a:lumOff val="80000"/>
                  </a:srgbClr>
                </a:solidFill>
                <a:prstDash val="solid"/>
              </a:ln>
              <a:noFill/>
              <a:effectLst/>
              <a:uLnTx/>
              <a:uFillTx/>
              <a:latin typeface="Helvetica" charset="0"/>
              <a:ea typeface="ＭＳ Ｐゴシック" charset="-128"/>
              <a:cs typeface="Helvetica" charset="0"/>
              <a:sym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69870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コンテンツ プレースホルダー 4">
            <a:extLst>
              <a:ext uri="{FF2B5EF4-FFF2-40B4-BE49-F238E27FC236}">
                <a16:creationId xmlns:a16="http://schemas.microsoft.com/office/drawing/2014/main" id="{36588FB6-5231-4D7F-A147-A7B4394E05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0365" y="1078775"/>
            <a:ext cx="5989863" cy="57946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タイトル 1"/>
              <p:cNvSpPr>
                <a:spLocks noGrp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noFill/>
              <a:ln>
                <a:noFill/>
              </a:ln>
            </p:spPr>
            <p:txBody>
              <a:bodyPr>
                <a:normAutofit fontScale="90000"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ja-JP" altLang="en-US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/>
                      </a:rPr>
                      <m:t>𝚲</m:t>
                    </m:r>
                    <m:r>
                      <a:rPr lang="en-US" altLang="ja-JP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/>
                      </a:rPr>
                      <m:t>(</m:t>
                    </m:r>
                    <m:r>
                      <a:rPr lang="en-US" altLang="ja-JP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/>
                      </a:rPr>
                      <m:t>𝟏𝟒𝟎𝟓</m:t>
                    </m:r>
                    <m:r>
                      <a:rPr lang="en-US" altLang="ja-JP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/>
                      </a:rPr>
                      <m:t>)</m:t>
                    </m:r>
                    <m:r>
                      <a:rPr lang="en-US" altLang="ja-JP" b="1" i="1" dirty="0">
                        <a:latin typeface="Cambria Math"/>
                        <a:ea typeface="Cambria Math"/>
                      </a:rPr>
                      <m:t>𝒑𝒏</m:t>
                    </m:r>
                  </m:oMath>
                </a14:m>
                <a:r>
                  <a:rPr lang="en-US" altLang="ja-JP" b="1" dirty="0"/>
                  <a:t> Final State Selection</a:t>
                </a:r>
                <a:endParaRPr kumimoji="1" lang="ja-JP" altLang="en-US" b="1" dirty="0">
                  <a:latin typeface="+mn-lt"/>
                </a:endParaRPr>
              </a:p>
            </p:txBody>
          </p:sp>
        </mc:Choice>
        <mc:Fallback xmlns="">
          <p:sp>
            <p:nvSpPr>
              <p:cNvPr id="4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57200" y="80628"/>
                <a:ext cx="8229600" cy="756084"/>
              </a:xfrm>
              <a:blipFill>
                <a:blip r:embed="rId3"/>
                <a:stretch>
                  <a:fillRect t="-10484" b="-3145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747AA-9E9A-4314-BC12-EB1DF6CAC482}" type="slidenum">
              <a:rPr kumimoji="1" lang="ja-JP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2876215" y="1491962"/>
                <a:ext cx="1695785" cy="5479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sz="2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1" lang="ja-JP" altLang="en-US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cs typeface="+mn-cs"/>
                          </a:rPr>
                          <m:t>𝛑</m:t>
                        </m:r>
                      </m:e>
                      <m:sup>
                        <m:r>
                          <a:rPr kumimoji="1" lang="en-US" altLang="ja-JP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  <a:cs typeface="+mn-cs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kumimoji="1" lang="en-US" altLang="ja-JP" sz="2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1" lang="ja-JP" altLang="en-US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cs typeface="+mn-cs"/>
                          </a:rPr>
                          <m:t>𝚺</m:t>
                        </m:r>
                      </m:e>
                      <m:sup>
                        <m:r>
                          <a:rPr kumimoji="1" lang="en-US" altLang="ja-JP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  <a:cs typeface="+mn-cs"/>
                          </a:rPr>
                          <m:t>∓</m:t>
                        </m:r>
                      </m:sup>
                    </m:sSup>
                  </m:oMath>
                </a14:m>
                <a:r>
                  <a:rPr kumimoji="1" lang="en-US" altLang="ja-JP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)</a:t>
                </a:r>
                <a:endParaRPr kumimoji="1" lang="ja-JP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6215" y="1491962"/>
                <a:ext cx="1695785" cy="547907"/>
              </a:xfrm>
              <a:prstGeom prst="rect">
                <a:avLst/>
              </a:prstGeom>
              <a:blipFill rotWithShape="1">
                <a:blip r:embed="rId4"/>
                <a:stretch>
                  <a:fillRect l="-7554" t="-5556" r="-5755" b="-311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F2880F57-382D-478B-93EF-366D80073F03}"/>
              </a:ext>
            </a:extLst>
          </p:cNvPr>
          <p:cNvSpPr/>
          <p:nvPr/>
        </p:nvSpPr>
        <p:spPr>
          <a:xfrm>
            <a:off x="-149149" y="1700504"/>
            <a:ext cx="2497105" cy="15841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Select 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L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  <a:sym typeface="Wingdings" panose="05000000000000000000" pitchFamily="2" charset="2"/>
              </a:rPr>
              <a:t>(1405) region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0299BCC-5EF9-4BBB-B168-D7A407851A97}"/>
              </a:ext>
            </a:extLst>
          </p:cNvPr>
          <p:cNvSpPr txBox="1"/>
          <p:nvPr/>
        </p:nvSpPr>
        <p:spPr>
          <a:xfrm>
            <a:off x="30870" y="3423160"/>
            <a:ext cx="22470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Below 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L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(1520)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Small contribution from 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ymbol" panose="05050102010706020507" pitchFamily="18" charset="2"/>
                <a:ea typeface="ＭＳ Ｐゴシック" panose="020B0600070205080204" pitchFamily="50" charset="-128"/>
                <a:cs typeface="+mn-cs"/>
              </a:rPr>
              <a:t>S</a:t>
            </a:r>
            <a:r>
              <a:rPr kumimoji="1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(1385) 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774B4EA3-9D2D-49BE-AA99-7A1B3628F6D5}"/>
              </a:ext>
            </a:extLst>
          </p:cNvPr>
          <p:cNvCxnSpPr>
            <a:cxnSpLocks/>
          </p:cNvCxnSpPr>
          <p:nvPr/>
        </p:nvCxnSpPr>
        <p:spPr>
          <a:xfrm>
            <a:off x="1946042" y="2744924"/>
            <a:ext cx="2697966" cy="1620485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9EBB2A2-5813-4FFA-84B1-C445E5E30BFB}"/>
              </a:ext>
            </a:extLst>
          </p:cNvPr>
          <p:cNvSpPr/>
          <p:nvPr/>
        </p:nvSpPr>
        <p:spPr>
          <a:xfrm>
            <a:off x="5426887" y="1390918"/>
            <a:ext cx="2133445" cy="4630370"/>
          </a:xfrm>
          <a:prstGeom prst="rect">
            <a:avLst/>
          </a:prstGeom>
          <a:solidFill>
            <a:schemeClr val="tx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357C6DC3-04B8-402B-ADCB-2EA5052C6273}"/>
              </a:ext>
            </a:extLst>
          </p:cNvPr>
          <p:cNvSpPr>
            <a:spLocks/>
          </p:cNvSpPr>
          <p:nvPr/>
        </p:nvSpPr>
        <p:spPr bwMode="auto">
          <a:xfrm rot="19417915">
            <a:off x="2661003" y="2476228"/>
            <a:ext cx="275876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1" u="none" strike="noStrike" kern="1200" cap="none" spc="0" normalizeH="0" baseline="0" noProof="0" dirty="0">
                <a:ln w="18415" cmpd="sng">
                  <a:solidFill>
                    <a:srgbClr val="1F497D">
                      <a:lumMod val="20000"/>
                      <a:lumOff val="80000"/>
                    </a:srgbClr>
                  </a:solidFill>
                  <a:prstDash val="solid"/>
                </a:ln>
                <a:noFill/>
                <a:effectLst/>
                <a:uLnTx/>
                <a:uFillTx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24876544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8FF66BC5-9EF5-41B5-9D1B-64E493BCD4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211271"/>
            <a:ext cx="3929701" cy="3816617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F4DD89CF-73F1-4B30-889B-EFEBE4C237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92105" b="-1"/>
          <a:stretch/>
        </p:blipFill>
        <p:spPr>
          <a:xfrm>
            <a:off x="1323" y="5011528"/>
            <a:ext cx="4966721" cy="635201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6944280B-83A3-4C8F-878F-90547DFEB2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194" y="1468892"/>
            <a:ext cx="4592886" cy="4255478"/>
          </a:xfrm>
          <a:prstGeom prst="rect">
            <a:avLst/>
          </a:prstGeom>
        </p:spPr>
      </p:pic>
      <p:sp>
        <p:nvSpPr>
          <p:cNvPr id="4" name="タイトル 1"/>
          <p:cNvSpPr>
            <a:spLocks noGrp="1"/>
          </p:cNvSpPr>
          <p:nvPr>
            <p:ph type="title"/>
          </p:nvPr>
        </p:nvSpPr>
        <p:spPr>
          <a:xfrm>
            <a:off x="457200" y="80628"/>
            <a:ext cx="8229600" cy="756084"/>
          </a:xfrm>
          <a:noFill/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en-US" altLang="ja-JP" b="1" dirty="0">
                <a:latin typeface="+mn-lt"/>
              </a:rPr>
              <a:t>IM(</a:t>
            </a:r>
            <a:r>
              <a:rPr lang="en-US" altLang="ja-JP" b="1" dirty="0" err="1">
                <a:latin typeface="Symbol" panose="05050102010706020507" pitchFamily="18" charset="2"/>
              </a:rPr>
              <a:t>pS</a:t>
            </a:r>
            <a:r>
              <a:rPr lang="en-US" altLang="ja-JP" b="1" dirty="0" err="1"/>
              <a:t>p</a:t>
            </a:r>
            <a:r>
              <a:rPr lang="en-US" altLang="ja-JP" b="1" dirty="0"/>
              <a:t>) in</a:t>
            </a:r>
            <a:r>
              <a:rPr lang="en-US" altLang="ja-JP" b="1" dirty="0">
                <a:latin typeface="Symbol" panose="05050102010706020507" pitchFamily="18" charset="2"/>
              </a:rPr>
              <a:t> L</a:t>
            </a:r>
            <a:r>
              <a:rPr lang="en-US" altLang="ja-JP" b="1" dirty="0"/>
              <a:t>(1405)</a:t>
            </a:r>
            <a:r>
              <a:rPr lang="en-US" altLang="ja-JP" b="1" dirty="0" err="1"/>
              <a:t>pn</a:t>
            </a:r>
            <a:r>
              <a:rPr lang="en-US" altLang="ja-JP" b="1" dirty="0"/>
              <a:t> Final State</a:t>
            </a:r>
            <a:endParaRPr kumimoji="1" lang="ja-JP" altLang="en-US" b="1" dirty="0">
              <a:latin typeface="+mn-lt"/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C747AA-9E9A-4314-BC12-EB1DF6CAC482}" type="slidenum">
              <a:rPr kumimoji="1" lang="ja-JP" alt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1" lang="ja-JP" altLang="en-US" sz="2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/>
              <p:cNvSpPr txBox="1"/>
              <p:nvPr/>
            </p:nvSpPr>
            <p:spPr>
              <a:xfrm>
                <a:off x="60183" y="823093"/>
                <a:ext cx="1918602" cy="547907"/>
              </a:xfrm>
              <a:prstGeom prst="rect">
                <a:avLst/>
              </a:prstGeom>
              <a:solidFill>
                <a:schemeClr val="accent1"/>
              </a:solidFill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IM(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sz="2800" b="1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1" lang="ja-JP" altLang="en-US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cs typeface="+mn-cs"/>
                          </a:rPr>
                          <m:t>𝛑</m:t>
                        </m:r>
                      </m:e>
                      <m:sup>
                        <m:r>
                          <a:rPr kumimoji="1" lang="en-US" altLang="ja-JP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  <a:cs typeface="+mn-cs"/>
                          </a:rPr>
                          <m:t>±</m:t>
                        </m:r>
                      </m:sup>
                    </m:sSup>
                    <m:sSup>
                      <m:sSupPr>
                        <m:ctrlPr>
                          <a:rPr kumimoji="1" lang="en-US" altLang="ja-JP" sz="2800" b="1" i="1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+mn-cs"/>
                          </a:rPr>
                        </m:ctrlPr>
                      </m:sSupPr>
                      <m:e>
                        <m:r>
                          <a:rPr kumimoji="1" lang="ja-JP" altLang="en-US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cs typeface="+mn-cs"/>
                          </a:rPr>
                          <m:t>𝚺</m:t>
                        </m:r>
                      </m:e>
                      <m:sup>
                        <m:r>
                          <a:rPr kumimoji="1" lang="en-US" altLang="ja-JP" sz="2800" b="1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/>
                            <a:ea typeface="Cambria Math"/>
                            <a:cs typeface="+mn-cs"/>
                          </a:rPr>
                          <m:t>∓</m:t>
                        </m:r>
                      </m:sup>
                    </m:sSup>
                    <m:r>
                      <a:rPr kumimoji="1" lang="en-US" altLang="ja-JP" sz="2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/>
                        <a:cs typeface="+mn-cs"/>
                      </a:rPr>
                      <m:t>𝒑</m:t>
                    </m:r>
                  </m:oMath>
                </a14:m>
                <a:r>
                  <a:rPr kumimoji="1" lang="en-US" altLang="ja-JP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ＭＳ Ｐゴシック" panose="020B0600070205080204" pitchFamily="50" charset="-128"/>
                    <a:cs typeface="+mn-cs"/>
                  </a:rPr>
                  <a:t>)</a:t>
                </a:r>
                <a:endParaRPr kumimoji="1" lang="ja-JP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ＭＳ Ｐゴシック" panose="020B0600070205080204" pitchFamily="50" charset="-128"/>
                  <a:cs typeface="+mn-cs"/>
                </a:endParaRPr>
              </a:p>
            </p:txBody>
          </p:sp>
        </mc:Choice>
        <mc:Fallback xmlns="">
          <p:sp>
            <p:nvSpPr>
              <p:cNvPr id="16" name="テキスト ボックス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83" y="823093"/>
                <a:ext cx="1918602" cy="547907"/>
              </a:xfrm>
              <a:prstGeom prst="rect">
                <a:avLst/>
              </a:prstGeom>
              <a:blipFill>
                <a:blip r:embed="rId5"/>
                <a:stretch>
                  <a:fillRect l="-6667" t="-5556" r="-5079" b="-311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9B506399-9767-4D29-BEE9-DCBF69D53C04}"/>
              </a:ext>
            </a:extLst>
          </p:cNvPr>
          <p:cNvCxnSpPr>
            <a:cxnSpLocks/>
          </p:cNvCxnSpPr>
          <p:nvPr/>
        </p:nvCxnSpPr>
        <p:spPr>
          <a:xfrm>
            <a:off x="2123728" y="1468892"/>
            <a:ext cx="0" cy="3542636"/>
          </a:xfrm>
          <a:prstGeom prst="line">
            <a:avLst/>
          </a:prstGeom>
          <a:ln w="635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A7F2F42-9AA5-4976-BD09-5FF3999E79FC}"/>
              </a:ext>
            </a:extLst>
          </p:cNvPr>
          <p:cNvSpPr txBox="1"/>
          <p:nvPr/>
        </p:nvSpPr>
        <p:spPr>
          <a:xfrm>
            <a:off x="2464523" y="826913"/>
            <a:ext cx="5474673" cy="58477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Dominant above the threshold</a:t>
            </a:r>
            <a:endParaRPr kumimoji="1" lang="ja-JP" altLang="en-US" sz="32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C30FF5FB-A98F-4A30-B800-C9776E72ED08}"/>
              </a:ext>
            </a:extLst>
          </p:cNvPr>
          <p:cNvCxnSpPr>
            <a:cxnSpLocks/>
            <a:stCxn id="14" idx="2"/>
          </p:cNvCxnSpPr>
          <p:nvPr/>
        </p:nvCxnSpPr>
        <p:spPr>
          <a:xfrm flipH="1">
            <a:off x="2993789" y="1411688"/>
            <a:ext cx="2208071" cy="1911723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F28BFDE-41F1-4FC4-B4D0-5F018D124BF0}"/>
              </a:ext>
            </a:extLst>
          </p:cNvPr>
          <p:cNvSpPr txBox="1"/>
          <p:nvPr/>
        </p:nvSpPr>
        <p:spPr>
          <a:xfrm rot="16200000">
            <a:off x="1155236" y="1906326"/>
            <a:ext cx="13013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M(</a:t>
            </a:r>
            <a:r>
              <a:rPr kumimoji="1" lang="en-US" altLang="ja-JP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Kpp</a:t>
            </a:r>
            <a:r>
              <a:rPr kumimoji="1" lang="en-US" altLang="ja-JP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ＭＳ Ｐゴシック" panose="020B0600070205080204" pitchFamily="50" charset="-128"/>
                <a:cs typeface="+mn-cs"/>
              </a:rPr>
              <a:t>)</a:t>
            </a:r>
            <a:endParaRPr kumimoji="1" lang="ja-JP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19" name="Rectangle 5">
            <a:extLst>
              <a:ext uri="{FF2B5EF4-FFF2-40B4-BE49-F238E27FC236}">
                <a16:creationId xmlns:a16="http://schemas.microsoft.com/office/drawing/2014/main" id="{B3D5BB56-B6DD-4BA9-9504-DDC6CF9AAFAE}"/>
              </a:ext>
            </a:extLst>
          </p:cNvPr>
          <p:cNvSpPr>
            <a:spLocks/>
          </p:cNvSpPr>
          <p:nvPr/>
        </p:nvSpPr>
        <p:spPr bwMode="auto">
          <a:xfrm rot="19417915">
            <a:off x="3312784" y="3520713"/>
            <a:ext cx="275876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1" u="none" strike="noStrike" kern="1200" cap="none" spc="0" normalizeH="0" baseline="0" noProof="0" dirty="0">
                <a:ln w="18415" cmpd="sng">
                  <a:solidFill>
                    <a:srgbClr val="1F497D">
                      <a:lumMod val="20000"/>
                      <a:lumOff val="80000"/>
                    </a:srgbClr>
                  </a:solidFill>
                  <a:prstDash val="solid"/>
                </a:ln>
                <a:noFill/>
                <a:effectLst/>
                <a:uLnTx/>
                <a:uFillTx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90BAC327-93ED-4500-8EF3-E8508D8CF39B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5201860" y="1411688"/>
            <a:ext cx="1304882" cy="1573653"/>
          </a:xfrm>
          <a:prstGeom prst="straightConnector1">
            <a:avLst/>
          </a:prstGeom>
          <a:ln w="635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4845346-278E-4600-AFEF-71918F27A0A9}"/>
              </a:ext>
            </a:extLst>
          </p:cNvPr>
          <p:cNvSpPr txBox="1"/>
          <p:nvPr/>
        </p:nvSpPr>
        <p:spPr>
          <a:xfrm>
            <a:off x="1058641" y="5894467"/>
            <a:ext cx="74674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ja-JP" sz="2800" b="1" dirty="0">
                <a:highlight>
                  <a:srgbClr val="FFFF00"/>
                </a:highlight>
              </a:rPr>
              <a:t>IM(</a:t>
            </a:r>
            <a:r>
              <a:rPr lang="en-US" altLang="ja-JP" sz="2800" b="1" dirty="0">
                <a:highlight>
                  <a:srgbClr val="FFFF00"/>
                </a:highlight>
                <a:latin typeface="Symbol" panose="05050102010706020507" pitchFamily="18" charset="2"/>
              </a:rPr>
              <a:t>L</a:t>
            </a:r>
            <a:r>
              <a:rPr lang="en-US" altLang="ja-JP" sz="2800" b="1" dirty="0">
                <a:highlight>
                  <a:srgbClr val="FFFF00"/>
                </a:highlight>
              </a:rPr>
              <a:t>(1405)p</a:t>
            </a:r>
            <a:r>
              <a:rPr kumimoji="1" lang="en-US" altLang="ja-JP" sz="2800" b="1" dirty="0">
                <a:highlight>
                  <a:srgbClr val="FFFF00"/>
                </a:highlight>
              </a:rPr>
              <a:t>) distributes above the M(</a:t>
            </a:r>
            <a:r>
              <a:rPr kumimoji="1" lang="en-US" altLang="ja-JP" sz="2800" b="1" dirty="0" err="1">
                <a:highlight>
                  <a:srgbClr val="FFFF00"/>
                </a:highlight>
              </a:rPr>
              <a:t>Kpp</a:t>
            </a:r>
            <a:r>
              <a:rPr lang="en-US" altLang="ja-JP" sz="2800" b="1" dirty="0">
                <a:highlight>
                  <a:srgbClr val="FFFF00"/>
                </a:highlight>
              </a:rPr>
              <a:t>)</a:t>
            </a:r>
            <a:endParaRPr kumimoji="1" lang="en-US" altLang="ja-JP" sz="2800" b="1" dirty="0">
              <a:highlight>
                <a:srgbClr val="FFFF00"/>
              </a:highligh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en-US" altLang="ja-JP" sz="2800" b="1" dirty="0">
                <a:highlight>
                  <a:srgbClr val="FFFF00"/>
                </a:highlight>
              </a:rPr>
              <a:t>QF </a:t>
            </a:r>
            <a:r>
              <a:rPr kumimoji="1" lang="en-US" altLang="ja-JP" sz="2800" b="1" dirty="0" err="1">
                <a:highlight>
                  <a:srgbClr val="FFFF00"/>
                </a:highlight>
              </a:rPr>
              <a:t>K</a:t>
            </a:r>
            <a:r>
              <a:rPr kumimoji="1" lang="en-US" altLang="ja-JP" sz="2800" b="1" baseline="30000" dirty="0" err="1">
                <a:highlight>
                  <a:srgbClr val="FFFF00"/>
                </a:highlight>
              </a:rPr>
              <a:t>-</a:t>
            </a:r>
            <a:r>
              <a:rPr kumimoji="1" lang="en-US" altLang="ja-JP" sz="2800" b="1" dirty="0" err="1">
                <a:highlight>
                  <a:srgbClr val="FFFF00"/>
                </a:highlight>
              </a:rPr>
              <a:t>N</a:t>
            </a:r>
            <a:r>
              <a:rPr kumimoji="1" lang="en-US" altLang="ja-JP" sz="2800" b="1" dirty="0" err="1">
                <a:highlight>
                  <a:srgbClr val="FFFF00"/>
                </a:highlight>
                <a:sym typeface="Wingdings" panose="05000000000000000000" pitchFamily="2" charset="2"/>
              </a:rPr>
              <a:t>K</a:t>
            </a:r>
            <a:r>
              <a:rPr kumimoji="1" lang="en-US" altLang="ja-JP" sz="2800" b="1" baseline="30000" dirty="0" err="1">
                <a:highlight>
                  <a:srgbClr val="FFFF00"/>
                </a:highlight>
                <a:sym typeface="Wingdings" panose="05000000000000000000" pitchFamily="2" charset="2"/>
              </a:rPr>
              <a:t>bar</a:t>
            </a:r>
            <a:r>
              <a:rPr kumimoji="1" lang="en-US" altLang="ja-JP" sz="2800" b="1" dirty="0" err="1">
                <a:highlight>
                  <a:srgbClr val="FFFF00"/>
                </a:highlight>
                <a:sym typeface="Wingdings" panose="05000000000000000000" pitchFamily="2" charset="2"/>
              </a:rPr>
              <a:t>n</a:t>
            </a:r>
            <a:r>
              <a:rPr kumimoji="1" lang="en-US" altLang="ja-JP" sz="2800" b="1" dirty="0">
                <a:highlight>
                  <a:srgbClr val="FFFF00"/>
                </a:highlight>
                <a:sym typeface="Wingdings" panose="05000000000000000000" pitchFamily="2" charset="2"/>
              </a:rPr>
              <a:t> followed by </a:t>
            </a:r>
            <a:r>
              <a:rPr kumimoji="1" lang="en-US" altLang="ja-JP" sz="2800" b="1" dirty="0" err="1">
                <a:highlight>
                  <a:srgbClr val="FFFF00"/>
                </a:highlight>
                <a:sym typeface="Wingdings" panose="05000000000000000000" pitchFamily="2" charset="2"/>
              </a:rPr>
              <a:t>K</a:t>
            </a:r>
            <a:r>
              <a:rPr kumimoji="1" lang="en-US" altLang="ja-JP" sz="2800" b="1" baseline="30000" dirty="0" err="1">
                <a:highlight>
                  <a:srgbClr val="FFFF00"/>
                </a:highlight>
                <a:sym typeface="Wingdings" panose="05000000000000000000" pitchFamily="2" charset="2"/>
              </a:rPr>
              <a:t>bar</a:t>
            </a:r>
            <a:r>
              <a:rPr kumimoji="1" lang="en-US" altLang="ja-JP" sz="2800" b="1" dirty="0" err="1">
                <a:highlight>
                  <a:srgbClr val="FFFF00"/>
                </a:highlight>
                <a:sym typeface="Wingdings" panose="05000000000000000000" pitchFamily="2" charset="2"/>
              </a:rPr>
              <a:t>NN</a:t>
            </a:r>
            <a:r>
              <a:rPr lang="en-US" altLang="ja-JP" sz="2800" b="1" dirty="0" err="1">
                <a:highlight>
                  <a:srgbClr val="FFFF00"/>
                </a:highlight>
                <a:sym typeface="Wingdings" panose="05000000000000000000" pitchFamily="2" charset="2"/>
              </a:rPr>
              <a:t></a:t>
            </a:r>
            <a:r>
              <a:rPr kumimoji="1" lang="en-US" altLang="ja-JP" sz="2800" b="1" dirty="0" err="1">
                <a:highlight>
                  <a:srgbClr val="FFFF00"/>
                </a:highlight>
                <a:latin typeface="Symbol" panose="05050102010706020507" pitchFamily="18" charset="2"/>
              </a:rPr>
              <a:t>L</a:t>
            </a:r>
            <a:r>
              <a:rPr kumimoji="1" lang="en-US" altLang="ja-JP" sz="2800" b="1" dirty="0">
                <a:highlight>
                  <a:srgbClr val="FFFF00"/>
                </a:highlight>
              </a:rPr>
              <a:t>(1405)p </a:t>
            </a:r>
            <a:endParaRPr kumimoji="1" lang="ja-JP" altLang="en-US" sz="2800" b="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223965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15BE0F6-1342-4BBD-947D-C69486376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334"/>
            <a:ext cx="8229600" cy="1143000"/>
          </a:xfrm>
        </p:spPr>
        <p:txBody>
          <a:bodyPr/>
          <a:lstStyle/>
          <a:p>
            <a:r>
              <a:rPr kumimoji="1" lang="en-US" altLang="ja-JP" dirty="0"/>
              <a:t>Investigation of K</a:t>
            </a:r>
            <a:r>
              <a:rPr kumimoji="1" lang="en-US" altLang="ja-JP" baseline="30000" dirty="0"/>
              <a:t>-</a:t>
            </a:r>
            <a:r>
              <a:rPr kumimoji="1" lang="en-US" altLang="ja-JP" dirty="0"/>
              <a:t>pp </a:t>
            </a:r>
            <a:r>
              <a:rPr kumimoji="1" lang="en-US" altLang="ja-JP" dirty="0">
                <a:sym typeface="Wingdings" panose="05000000000000000000" pitchFamily="2" charset="2"/>
              </a:rPr>
              <a:t> </a:t>
            </a:r>
            <a:r>
              <a:rPr kumimoji="1" lang="en-US" altLang="ja-JP" dirty="0" err="1">
                <a:latin typeface="Symbol" panose="05050102010706020507" pitchFamily="18" charset="2"/>
                <a:sym typeface="Wingdings" panose="05000000000000000000" pitchFamily="2" charset="2"/>
              </a:rPr>
              <a:t>pS</a:t>
            </a:r>
            <a:r>
              <a:rPr kumimoji="1" lang="en-US" altLang="ja-JP" dirty="0" err="1">
                <a:sym typeface="Wingdings" panose="05000000000000000000" pitchFamily="2" charset="2"/>
              </a:rPr>
              <a:t>p</a:t>
            </a:r>
            <a:r>
              <a:rPr kumimoji="1" lang="en-US" altLang="ja-JP" dirty="0">
                <a:sym typeface="Wingdings" panose="05000000000000000000" pitchFamily="2" charset="2"/>
              </a:rPr>
              <a:t> decay</a:t>
            </a:r>
            <a:endParaRPr kumimoji="1" lang="ja-JP" altLang="en-US" dirty="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C89BFA6-BEB0-4AF9-804E-FDFDA302F6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068" y="977638"/>
            <a:ext cx="5955864" cy="5763257"/>
          </a:xfrm>
          <a:prstGeom prst="rect">
            <a:avLst/>
          </a:prstGeom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9E190A3E-7915-46EF-8D66-936F14989C47}"/>
              </a:ext>
            </a:extLst>
          </p:cNvPr>
          <p:cNvSpPr>
            <a:spLocks/>
          </p:cNvSpPr>
          <p:nvPr/>
        </p:nvSpPr>
        <p:spPr bwMode="auto">
          <a:xfrm rot="19417915">
            <a:off x="3312784" y="3520713"/>
            <a:ext cx="2758769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4400" b="0" i="1" u="none" strike="noStrike" kern="1200" cap="none" spc="0" normalizeH="0" baseline="0" noProof="0" dirty="0">
                <a:ln w="18415" cmpd="sng">
                  <a:solidFill>
                    <a:srgbClr val="1F497D">
                      <a:lumMod val="20000"/>
                      <a:lumOff val="80000"/>
                    </a:srgbClr>
                  </a:solidFill>
                  <a:prstDash val="solid"/>
                </a:ln>
                <a:noFill/>
                <a:effectLst/>
                <a:uLnTx/>
                <a:uFillTx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6207E12-CDD7-416E-A6B5-6DFDB276F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7349" y="4761148"/>
            <a:ext cx="2699792" cy="288921"/>
          </a:xfrm>
          <a:prstGeom prst="rect">
            <a:avLst/>
          </a:prstGeom>
        </p:spPr>
      </p:pic>
      <p:sp>
        <p:nvSpPr>
          <p:cNvPr id="8" name="フリーフォーム: 図形 7">
            <a:extLst>
              <a:ext uri="{FF2B5EF4-FFF2-40B4-BE49-F238E27FC236}">
                <a16:creationId xmlns:a16="http://schemas.microsoft.com/office/drawing/2014/main" id="{45333A47-00EF-48B2-976E-8DB6DFF1C90E}"/>
              </a:ext>
            </a:extLst>
          </p:cNvPr>
          <p:cNvSpPr/>
          <p:nvPr/>
        </p:nvSpPr>
        <p:spPr>
          <a:xfrm>
            <a:off x="5515669" y="4887097"/>
            <a:ext cx="823347" cy="1019433"/>
          </a:xfrm>
          <a:custGeom>
            <a:avLst/>
            <a:gdLst>
              <a:gd name="connsiteX0" fmla="*/ 823347 w 823347"/>
              <a:gd name="connsiteY0" fmla="*/ 0 h 1019433"/>
              <a:gd name="connsiteX1" fmla="*/ 20158 w 823347"/>
              <a:gd name="connsiteY1" fmla="*/ 494271 h 1019433"/>
              <a:gd name="connsiteX2" fmla="*/ 224045 w 823347"/>
              <a:gd name="connsiteY2" fmla="*/ 1019433 h 1019433"/>
              <a:gd name="connsiteX3" fmla="*/ 224045 w 823347"/>
              <a:gd name="connsiteY3" fmla="*/ 1019433 h 1019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3347" h="1019433">
                <a:moveTo>
                  <a:pt x="823347" y="0"/>
                </a:moveTo>
                <a:cubicBezTo>
                  <a:pt x="471694" y="162183"/>
                  <a:pt x="120042" y="324366"/>
                  <a:pt x="20158" y="494271"/>
                </a:cubicBezTo>
                <a:cubicBezTo>
                  <a:pt x="-79726" y="664176"/>
                  <a:pt x="224045" y="1019433"/>
                  <a:pt x="224045" y="1019433"/>
                </a:cubicBezTo>
                <a:lnTo>
                  <a:pt x="224045" y="1019433"/>
                </a:lnTo>
              </a:path>
            </a:pathLst>
          </a:custGeom>
          <a:noFill/>
          <a:ln w="34925">
            <a:solidFill>
              <a:srgbClr val="0070C0"/>
            </a:solidFill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63889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6EB3E842-D7CF-4AE3-B0FC-1950EBD48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1818" y="2312733"/>
            <a:ext cx="4631106" cy="4140603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08FE68A2-01EA-4B8D-845D-FAE4C1372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kumimoji="1" lang="en-US" altLang="ja-JP" b="1" dirty="0"/>
              <a:t>Detector acceptances of</a:t>
            </a:r>
            <a:br>
              <a:rPr kumimoji="1" lang="en-US" altLang="ja-JP" b="1" dirty="0"/>
            </a:br>
            <a:r>
              <a:rPr kumimoji="1" lang="en-US" altLang="ja-JP" b="1" dirty="0"/>
              <a:t> </a:t>
            </a:r>
            <a:r>
              <a:rPr kumimoji="1" lang="en-US" altLang="ja-JP" b="1" dirty="0" err="1">
                <a:latin typeface="Symbol" panose="05050102010706020507" pitchFamily="18" charset="2"/>
              </a:rPr>
              <a:t>L</a:t>
            </a:r>
            <a:r>
              <a:rPr kumimoji="1" lang="en-US" altLang="ja-JP" b="1" dirty="0" err="1"/>
              <a:t>pn</a:t>
            </a:r>
            <a:r>
              <a:rPr kumimoji="1" lang="en-US" altLang="ja-JP" b="1" dirty="0"/>
              <a:t> and </a:t>
            </a:r>
            <a:r>
              <a:rPr kumimoji="1" lang="en-US" altLang="ja-JP" b="1" dirty="0" err="1">
                <a:latin typeface="Symbol" panose="05050102010706020507" pitchFamily="18" charset="2"/>
              </a:rPr>
              <a:t>pS</a:t>
            </a:r>
            <a:r>
              <a:rPr kumimoji="1" lang="en-US" altLang="ja-JP" b="1" dirty="0" err="1"/>
              <a:t>pn</a:t>
            </a:r>
            <a:endParaRPr kumimoji="1" lang="ja-JP" altLang="en-US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6287654-41D0-49A5-9696-4AC0CBD1C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43</a:t>
            </a:fld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4361AE9-B1F3-47C1-9A9C-F39A91BFC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00" y="2559322"/>
            <a:ext cx="4322602" cy="3647424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ED91485-942C-44DB-A4D9-BBA0B5445C16}"/>
              </a:ext>
            </a:extLst>
          </p:cNvPr>
          <p:cNvSpPr txBox="1"/>
          <p:nvPr/>
        </p:nvSpPr>
        <p:spPr>
          <a:xfrm>
            <a:off x="1763688" y="1810561"/>
            <a:ext cx="750526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3600" b="1" dirty="0" err="1">
                <a:latin typeface="Symbol" panose="05050102010706020507" pitchFamily="18" charset="2"/>
              </a:rPr>
              <a:t>L</a:t>
            </a:r>
            <a:r>
              <a:rPr lang="en-US" altLang="ja-JP" sz="3600" b="1" dirty="0" err="1"/>
              <a:t>p</a:t>
            </a:r>
            <a:endParaRPr lang="ja-JP" altLang="en-US" sz="3600" b="1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449751D-BFD5-4B58-8EAE-10C7827C3417}"/>
              </a:ext>
            </a:extLst>
          </p:cNvPr>
          <p:cNvSpPr txBox="1"/>
          <p:nvPr/>
        </p:nvSpPr>
        <p:spPr>
          <a:xfrm>
            <a:off x="6470696" y="1805591"/>
            <a:ext cx="960519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3600" b="1" dirty="0" err="1">
                <a:latin typeface="Symbol" panose="05050102010706020507" pitchFamily="18" charset="2"/>
              </a:rPr>
              <a:t>pS</a:t>
            </a:r>
            <a:r>
              <a:rPr lang="en-US" altLang="ja-JP" sz="3600" b="1" dirty="0" err="1"/>
              <a:t>p</a:t>
            </a:r>
            <a:endParaRPr lang="ja-JP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6189869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18A874-867C-4B37-8B6E-AF418E5B4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90" y="-9387"/>
            <a:ext cx="8908773" cy="1325563"/>
          </a:xfrm>
        </p:spPr>
        <p:txBody>
          <a:bodyPr/>
          <a:lstStyle/>
          <a:p>
            <a:r>
              <a:rPr kumimoji="1" lang="en-US" altLang="ja-JP" sz="4400" b="1" dirty="0"/>
              <a:t>Recent progress of the E15 analysis</a:t>
            </a:r>
            <a:endParaRPr kumimoji="1" lang="ja-JP" altLang="en-US" sz="44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2A52FB-C0AD-4684-A4D9-9FC553E2E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44</a:t>
            </a:fld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6E902918-275E-4B76-9D7C-AB43E26D1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907" y="930165"/>
            <a:ext cx="8397738" cy="4351338"/>
          </a:xfrm>
        </p:spPr>
        <p:txBody>
          <a:bodyPr/>
          <a:lstStyle/>
          <a:p>
            <a:r>
              <a:rPr lang="en-US" altLang="ja-JP" dirty="0"/>
              <a:t>In the E15 analysis so far, we assumed a point-like 3NA process for the background to explain the IM(</a:t>
            </a:r>
            <a:r>
              <a:rPr lang="en-US" altLang="ja-JP" dirty="0" err="1">
                <a:latin typeface="Symbol" panose="05050102010706020507" pitchFamily="18" charset="2"/>
              </a:rPr>
              <a:t>L</a:t>
            </a:r>
            <a:r>
              <a:rPr lang="en-US" altLang="ja-JP" dirty="0" err="1"/>
              <a:t>p</a:t>
            </a:r>
            <a:r>
              <a:rPr lang="en-US" altLang="ja-JP" dirty="0"/>
              <a:t>) spectrum, by parametrizing a fitting function</a:t>
            </a:r>
            <a:endParaRPr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0B3AF231-648C-4A73-8D62-AA62FB3E1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0296" y="4875896"/>
            <a:ext cx="3839815" cy="1998134"/>
          </a:xfrm>
          <a:prstGeom prst="rect">
            <a:avLst/>
          </a:prstGeom>
          <a:ln w="38100">
            <a:solidFill>
              <a:srgbClr val="0070C0"/>
            </a:solidFill>
          </a:ln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9DE2E425-1FF2-415B-9C6E-552C6A54C2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93" y="2937788"/>
            <a:ext cx="4049842" cy="387621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9121401-1C64-45B4-859A-1F8E03A6D3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2536"/>
          <a:stretch/>
        </p:blipFill>
        <p:spPr>
          <a:xfrm>
            <a:off x="4911939" y="2876111"/>
            <a:ext cx="3716527" cy="1963843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D608C0E0-2426-406A-A747-BC46A1145700}"/>
              </a:ext>
            </a:extLst>
          </p:cNvPr>
          <p:cNvSpPr txBox="1"/>
          <p:nvPr/>
        </p:nvSpPr>
        <p:spPr>
          <a:xfrm>
            <a:off x="5397079" y="6263641"/>
            <a:ext cx="7377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>
                <a:solidFill>
                  <a:srgbClr val="0070C0"/>
                </a:solidFill>
              </a:rPr>
              <a:t>BG</a:t>
            </a:r>
            <a:endParaRPr kumimoji="1" lang="ja-JP" altLang="en-US" sz="3600" b="1" dirty="0">
              <a:solidFill>
                <a:srgbClr val="0070C0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25194B0-9EE2-4E41-8E68-55A461EA9FF0}"/>
              </a:ext>
            </a:extLst>
          </p:cNvPr>
          <p:cNvSpPr txBox="1"/>
          <p:nvPr/>
        </p:nvSpPr>
        <p:spPr>
          <a:xfrm>
            <a:off x="4692308" y="2968873"/>
            <a:ext cx="10294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/>
              <a:t>K</a:t>
            </a:r>
            <a:r>
              <a:rPr kumimoji="1" lang="en-US" altLang="ja-JP" sz="3600" b="1" baseline="30000" dirty="0"/>
              <a:t>-</a:t>
            </a:r>
            <a:r>
              <a:rPr kumimoji="1" lang="en-US" altLang="ja-JP" sz="3600" b="1" dirty="0"/>
              <a:t>pp</a:t>
            </a:r>
            <a:endParaRPr kumimoji="1" lang="ja-JP" altLang="en-US" sz="3600" b="1" dirty="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7928B14-35A4-44AF-8F01-2AACAC9690DF}"/>
              </a:ext>
            </a:extLst>
          </p:cNvPr>
          <p:cNvSpPr txBox="1"/>
          <p:nvPr/>
        </p:nvSpPr>
        <p:spPr>
          <a:xfrm>
            <a:off x="6896096" y="2968874"/>
            <a:ext cx="713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/>
              <a:t>QF</a:t>
            </a:r>
            <a:endParaRPr kumimoji="1" lang="ja-JP" altLang="en-US" sz="3600" b="1" dirty="0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5401905-AEEC-4AFE-AF70-F34B9D7A61BE}"/>
              </a:ext>
            </a:extLst>
          </p:cNvPr>
          <p:cNvSpPr txBox="1"/>
          <p:nvPr/>
        </p:nvSpPr>
        <p:spPr>
          <a:xfrm>
            <a:off x="3280946" y="6377479"/>
            <a:ext cx="1104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IM(</a:t>
            </a:r>
            <a:r>
              <a:rPr kumimoji="1" lang="en-US" altLang="ja-JP" sz="2400" b="1" dirty="0" err="1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/>
              <a:t>p</a:t>
            </a:r>
            <a:r>
              <a:rPr kumimoji="1" lang="en-US" altLang="ja-JP" sz="2400" b="1" dirty="0"/>
              <a:t>)</a:t>
            </a:r>
            <a:endParaRPr kumimoji="1" lang="ja-JP" altLang="en-US" sz="2400" b="1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3E45D14-F142-4410-9E9F-15963549424A}"/>
              </a:ext>
            </a:extLst>
          </p:cNvPr>
          <p:cNvSpPr txBox="1"/>
          <p:nvPr/>
        </p:nvSpPr>
        <p:spPr>
          <a:xfrm rot="16200000">
            <a:off x="-922260" y="4609121"/>
            <a:ext cx="2742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(K</a:t>
            </a:r>
            <a:r>
              <a:rPr kumimoji="1" lang="en-US" altLang="ja-JP" sz="2400" b="1" baseline="30000" dirty="0"/>
              <a:t>-</a:t>
            </a:r>
            <a:r>
              <a:rPr kumimoji="1" lang="en-US" altLang="ja-JP" sz="2400" b="1" dirty="0"/>
              <a:t>,n) mom. transfer</a:t>
            </a:r>
            <a:endParaRPr kumimoji="1" lang="ja-JP" altLang="en-US" sz="2400" b="1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EDB6C310-2544-4ED9-87CB-43487F07768D}"/>
              </a:ext>
            </a:extLst>
          </p:cNvPr>
          <p:cNvSpPr txBox="1"/>
          <p:nvPr/>
        </p:nvSpPr>
        <p:spPr>
          <a:xfrm>
            <a:off x="1804052" y="3105834"/>
            <a:ext cx="1980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600" b="1" dirty="0"/>
              <a:t>E15 </a:t>
            </a:r>
            <a:r>
              <a:rPr kumimoji="1" lang="en-US" altLang="ja-JP" sz="3600" b="1" dirty="0"/>
              <a:t>DATA</a:t>
            </a:r>
            <a:endParaRPr kumimoji="1" lang="ja-JP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98298420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18A874-867C-4B37-8B6E-AF418E5B4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90" y="-9387"/>
            <a:ext cx="8908773" cy="1325563"/>
          </a:xfrm>
        </p:spPr>
        <p:txBody>
          <a:bodyPr/>
          <a:lstStyle/>
          <a:p>
            <a:r>
              <a:rPr kumimoji="1" lang="en-US" altLang="ja-JP" sz="4400" b="1" dirty="0"/>
              <a:t>Recent progress of the E15 analysis</a:t>
            </a:r>
            <a:endParaRPr kumimoji="1" lang="ja-JP" altLang="en-US" sz="44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2A52FB-C0AD-4684-A4D9-9FC553E2E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45</a:t>
            </a:fld>
            <a:endParaRPr lang="ja-JP" altLang="en-US" dirty="0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2D5F3FE4-7FBB-43E9-B495-C880D02B1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144" y="1124153"/>
            <a:ext cx="8747263" cy="4351338"/>
          </a:xfrm>
        </p:spPr>
        <p:txBody>
          <a:bodyPr>
            <a:normAutofit lnSpcReduction="10000"/>
          </a:bodyPr>
          <a:lstStyle/>
          <a:p>
            <a:r>
              <a:rPr lang="en-US" altLang="ja-JP" dirty="0"/>
              <a:t>For the K</a:t>
            </a:r>
            <a:r>
              <a:rPr lang="en-US" altLang="ja-JP" baseline="30000" dirty="0"/>
              <a:t>-</a:t>
            </a:r>
            <a:r>
              <a:rPr lang="en-US" altLang="ja-JP" dirty="0"/>
              <a:t>pp and QF, we assume the following processes</a:t>
            </a:r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sz="800" dirty="0"/>
          </a:p>
          <a:p>
            <a:r>
              <a:rPr lang="en-US" altLang="ja-JP" dirty="0"/>
              <a:t>On the other hand, “p” and “n” can be swapped in the reactions when the isospin partner of the K</a:t>
            </a:r>
            <a:r>
              <a:rPr lang="en-US" altLang="ja-JP" baseline="30000" dirty="0"/>
              <a:t>-</a:t>
            </a:r>
            <a:r>
              <a:rPr lang="en-US" altLang="ja-JP" dirty="0"/>
              <a:t>pp (=K</a:t>
            </a:r>
            <a:r>
              <a:rPr lang="en-US" altLang="ja-JP" baseline="30000" dirty="0"/>
              <a:t>0</a:t>
            </a:r>
            <a:r>
              <a:rPr lang="en-US" altLang="ja-JP" dirty="0"/>
              <a:t>nn) is also generated</a:t>
            </a:r>
            <a:endParaRPr lang="ja-JP" altLang="en-US" dirty="0"/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9ABB96C-2FA2-4E60-9BC5-212F19F34D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549" y="2078601"/>
            <a:ext cx="6968901" cy="1749658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93F04EF3-BAEC-405C-A234-05679CCA45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654" y="5299591"/>
            <a:ext cx="6968901" cy="1477781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8CE6B5A-54AE-4895-84D1-D4C785A831F8}"/>
              </a:ext>
            </a:extLst>
          </p:cNvPr>
          <p:cNvSpPr txBox="1"/>
          <p:nvPr/>
        </p:nvSpPr>
        <p:spPr>
          <a:xfrm>
            <a:off x="2189442" y="2123824"/>
            <a:ext cx="10294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/>
              <a:t>K</a:t>
            </a:r>
            <a:r>
              <a:rPr kumimoji="1" lang="en-US" altLang="ja-JP" sz="3600" b="1" baseline="30000" dirty="0"/>
              <a:t>-</a:t>
            </a:r>
            <a:r>
              <a:rPr kumimoji="1" lang="en-US" altLang="ja-JP" sz="3600" b="1" dirty="0"/>
              <a:t>pp</a:t>
            </a:r>
            <a:endParaRPr kumimoji="1" lang="ja-JP" altLang="en-US" sz="3600" b="1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E0F6031-391C-4233-BD4A-261AC925893D}"/>
              </a:ext>
            </a:extLst>
          </p:cNvPr>
          <p:cNvSpPr txBox="1"/>
          <p:nvPr/>
        </p:nvSpPr>
        <p:spPr>
          <a:xfrm>
            <a:off x="6082883" y="2123824"/>
            <a:ext cx="713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/>
              <a:t>QF</a:t>
            </a:r>
            <a:endParaRPr kumimoji="1" lang="ja-JP" altLang="en-US" sz="3600" b="1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CA03DD5-5E22-45CA-A2E0-1602E082392C}"/>
              </a:ext>
            </a:extLst>
          </p:cNvPr>
          <p:cNvSpPr txBox="1"/>
          <p:nvPr/>
        </p:nvSpPr>
        <p:spPr>
          <a:xfrm>
            <a:off x="2070173" y="5195316"/>
            <a:ext cx="1090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/>
              <a:t>K</a:t>
            </a:r>
            <a:r>
              <a:rPr kumimoji="1" lang="en-US" altLang="ja-JP" sz="3600" b="1" baseline="30000" dirty="0"/>
              <a:t>0</a:t>
            </a:r>
            <a:r>
              <a:rPr kumimoji="1" lang="en-US" altLang="ja-JP" sz="3600" b="1" dirty="0"/>
              <a:t>nn</a:t>
            </a:r>
            <a:endParaRPr kumimoji="1" lang="ja-JP" altLang="en-US" sz="3600" b="1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26EAB71-9B58-44AA-9828-4CA3536A0712}"/>
              </a:ext>
            </a:extLst>
          </p:cNvPr>
          <p:cNvSpPr txBox="1"/>
          <p:nvPr/>
        </p:nvSpPr>
        <p:spPr>
          <a:xfrm>
            <a:off x="6082882" y="5195316"/>
            <a:ext cx="713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/>
              <a:t>QF</a:t>
            </a:r>
            <a:endParaRPr kumimoji="1" lang="ja-JP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3080750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18A874-867C-4B37-8B6E-AF418E5B4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90" y="-9387"/>
            <a:ext cx="8908773" cy="1325563"/>
          </a:xfrm>
        </p:spPr>
        <p:txBody>
          <a:bodyPr/>
          <a:lstStyle/>
          <a:p>
            <a:r>
              <a:rPr kumimoji="1" lang="en-US" altLang="ja-JP" sz="4400" b="1" dirty="0"/>
              <a:t>Recent progress of the E15 analysis</a:t>
            </a:r>
            <a:endParaRPr kumimoji="1" lang="ja-JP" altLang="en-US" sz="44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2A52FB-C0AD-4684-A4D9-9FC553E2E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46</a:t>
            </a:fld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A3F0AAC-C10E-41E2-B0BB-6D50EC10B2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722" y="1518413"/>
            <a:ext cx="8483953" cy="1396992"/>
          </a:xfrm>
        </p:spPr>
        <p:txBody>
          <a:bodyPr>
            <a:normAutofit fontScale="85000" lnSpcReduction="10000"/>
          </a:bodyPr>
          <a:lstStyle/>
          <a:p>
            <a:r>
              <a:rPr lang="en-US" altLang="ja-JP" dirty="0"/>
              <a:t>IM(</a:t>
            </a:r>
            <a:r>
              <a:rPr lang="en-US" altLang="ja-JP" dirty="0" err="1">
                <a:latin typeface="Symbol" panose="05050102010706020507" pitchFamily="18" charset="2"/>
              </a:rPr>
              <a:t>L</a:t>
            </a:r>
            <a:r>
              <a:rPr lang="en-US" altLang="ja-JP" dirty="0" err="1"/>
              <a:t>p</a:t>
            </a:r>
            <a:r>
              <a:rPr lang="en-US" altLang="ja-JP" dirty="0"/>
              <a:t>) and IM(</a:t>
            </a:r>
            <a:r>
              <a:rPr lang="en-US" altLang="ja-JP" dirty="0">
                <a:latin typeface="Symbol" panose="05050102010706020507" pitchFamily="18" charset="2"/>
              </a:rPr>
              <a:t>L</a:t>
            </a:r>
            <a:r>
              <a:rPr lang="en-US" altLang="ja-JP" dirty="0"/>
              <a:t>n)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ja-JP" dirty="0"/>
              <a:t>Acceptances are quite different between the “</a:t>
            </a:r>
            <a:r>
              <a:rPr lang="en-US" altLang="ja-JP" dirty="0" err="1">
                <a:latin typeface="Symbol" panose="05050102010706020507" pitchFamily="18" charset="2"/>
              </a:rPr>
              <a:t>L</a:t>
            </a:r>
            <a:r>
              <a:rPr lang="en-US" altLang="ja-JP" dirty="0" err="1"/>
              <a:t>p</a:t>
            </a:r>
            <a:r>
              <a:rPr lang="en-US" altLang="ja-JP" dirty="0"/>
              <a:t>” and “</a:t>
            </a:r>
            <a:r>
              <a:rPr lang="en-US" altLang="ja-JP" dirty="0">
                <a:latin typeface="Symbol" panose="05050102010706020507" pitchFamily="18" charset="2"/>
              </a:rPr>
              <a:t>L</a:t>
            </a:r>
            <a:r>
              <a:rPr lang="en-US" altLang="ja-JP" dirty="0"/>
              <a:t>n”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ja-JP" dirty="0"/>
              <a:t>In IM(</a:t>
            </a:r>
            <a:r>
              <a:rPr lang="en-US" altLang="ja-JP" dirty="0">
                <a:latin typeface="Symbol" panose="05050102010706020507" pitchFamily="18" charset="2"/>
              </a:rPr>
              <a:t>L</a:t>
            </a:r>
            <a:r>
              <a:rPr lang="en-US" altLang="ja-JP" dirty="0"/>
              <a:t>n), a forward going proton is out of the acceptance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98F78D2-304A-43A3-8550-9E81033AA0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7159"/>
          <a:stretch/>
        </p:blipFill>
        <p:spPr>
          <a:xfrm>
            <a:off x="937290" y="3204864"/>
            <a:ext cx="3311341" cy="3587564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94EA1D5-08D4-4503-9A07-A81CADF419F2}"/>
              </a:ext>
            </a:extLst>
          </p:cNvPr>
          <p:cNvSpPr txBox="1"/>
          <p:nvPr/>
        </p:nvSpPr>
        <p:spPr>
          <a:xfrm>
            <a:off x="3308759" y="6395335"/>
            <a:ext cx="1104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IM(</a:t>
            </a:r>
            <a:r>
              <a:rPr kumimoji="1" lang="en-US" altLang="ja-JP" sz="2400" b="1" dirty="0" err="1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/>
              <a:t>p</a:t>
            </a:r>
            <a:r>
              <a:rPr kumimoji="1" lang="en-US" altLang="ja-JP" sz="2400" b="1" dirty="0"/>
              <a:t>)</a:t>
            </a:r>
            <a:endParaRPr kumimoji="1" lang="ja-JP" altLang="en-US" sz="2400" b="1" dirty="0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E1F34BD-29C8-47EA-874B-F28AEDB2062A}"/>
              </a:ext>
            </a:extLst>
          </p:cNvPr>
          <p:cNvSpPr txBox="1"/>
          <p:nvPr/>
        </p:nvSpPr>
        <p:spPr>
          <a:xfrm rot="16200000">
            <a:off x="-573880" y="4653482"/>
            <a:ext cx="2742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(K</a:t>
            </a:r>
            <a:r>
              <a:rPr kumimoji="1" lang="en-US" altLang="ja-JP" sz="2400" b="1" baseline="30000" dirty="0"/>
              <a:t>-</a:t>
            </a:r>
            <a:r>
              <a:rPr kumimoji="1" lang="en-US" altLang="ja-JP" sz="2400" b="1" dirty="0"/>
              <a:t>,n) mom. transfer</a:t>
            </a:r>
            <a:endParaRPr kumimoji="1" lang="ja-JP" altLang="en-US" sz="2400" b="1" dirty="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1992F1B-FA9B-4014-AE69-95E8BC4DCF1F}"/>
              </a:ext>
            </a:extLst>
          </p:cNvPr>
          <p:cNvSpPr txBox="1"/>
          <p:nvPr/>
        </p:nvSpPr>
        <p:spPr>
          <a:xfrm rot="16200000">
            <a:off x="3753497" y="4653482"/>
            <a:ext cx="2742802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(K</a:t>
            </a:r>
            <a:r>
              <a:rPr kumimoji="1" lang="en-US" altLang="ja-JP" sz="2400" b="1" baseline="30000" dirty="0"/>
              <a:t>-</a:t>
            </a:r>
            <a:r>
              <a:rPr kumimoji="1" lang="en-US" altLang="ja-JP" sz="2400" b="1" dirty="0"/>
              <a:t>,p) mom. transfer</a:t>
            </a:r>
            <a:endParaRPr kumimoji="1" lang="ja-JP" altLang="en-US" sz="2400" b="1" dirty="0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697E6B1B-2693-4B4A-9333-488D56CF61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455"/>
          <a:stretch/>
        </p:blipFill>
        <p:spPr>
          <a:xfrm>
            <a:off x="5459716" y="3204864"/>
            <a:ext cx="2916786" cy="3587564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159FCD3-AC50-4FEB-80D9-65A4B6D6541F}"/>
              </a:ext>
            </a:extLst>
          </p:cNvPr>
          <p:cNvSpPr txBox="1"/>
          <p:nvPr/>
        </p:nvSpPr>
        <p:spPr>
          <a:xfrm>
            <a:off x="7271712" y="6395335"/>
            <a:ext cx="1104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IM(</a:t>
            </a:r>
            <a:r>
              <a:rPr kumimoji="1" lang="en-US" altLang="ja-JP" sz="2400" b="1" dirty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/>
              <a:t>n)</a:t>
            </a:r>
            <a:endParaRPr kumimoji="1" lang="ja-JP" altLang="en-US" sz="2400" b="1" dirty="0"/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9955EA81-F242-4F40-A100-5987946635D3}"/>
              </a:ext>
            </a:extLst>
          </p:cNvPr>
          <p:cNvSpPr/>
          <p:nvPr/>
        </p:nvSpPr>
        <p:spPr>
          <a:xfrm>
            <a:off x="6233502" y="5053197"/>
            <a:ext cx="742122" cy="894522"/>
          </a:xfrm>
          <a:prstGeom prst="ellipse">
            <a:avLst/>
          </a:prstGeom>
          <a:solidFill>
            <a:srgbClr val="FFC000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E5FE18B-7BAD-410E-8644-74D41345EDF3}"/>
              </a:ext>
            </a:extLst>
          </p:cNvPr>
          <p:cNvSpPr txBox="1"/>
          <p:nvPr/>
        </p:nvSpPr>
        <p:spPr>
          <a:xfrm>
            <a:off x="6210865" y="5053197"/>
            <a:ext cx="7873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400" b="1" dirty="0"/>
              <a:t>K</a:t>
            </a:r>
            <a:r>
              <a:rPr lang="en-US" altLang="ja-JP" sz="2400" b="1" baseline="30000" dirty="0"/>
              <a:t>0</a:t>
            </a:r>
            <a:r>
              <a:rPr lang="en-US" altLang="ja-JP" sz="2400" b="1" dirty="0"/>
              <a:t>nn</a:t>
            </a:r>
          </a:p>
          <a:p>
            <a:pPr algn="ctr"/>
            <a:r>
              <a:rPr kumimoji="1" lang="en-US" altLang="ja-JP" sz="2400" b="1" dirty="0" err="1"/>
              <a:t>RoI</a:t>
            </a:r>
            <a:endParaRPr kumimoji="1" lang="ja-JP" altLang="en-US" sz="2400" b="1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6B054AD2-F4BB-4180-AED4-EC6A0E738E55}"/>
              </a:ext>
            </a:extLst>
          </p:cNvPr>
          <p:cNvSpPr txBox="1"/>
          <p:nvPr/>
        </p:nvSpPr>
        <p:spPr>
          <a:xfrm>
            <a:off x="3861154" y="2759566"/>
            <a:ext cx="1980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600" b="1" dirty="0"/>
              <a:t>E15 DATA</a:t>
            </a:r>
            <a:endParaRPr kumimoji="1" lang="ja-JP" altLang="en-US" sz="3600" b="1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1D7C519-0A43-41F1-B58D-D1906814E03C}"/>
              </a:ext>
            </a:extLst>
          </p:cNvPr>
          <p:cNvSpPr txBox="1"/>
          <p:nvPr/>
        </p:nvSpPr>
        <p:spPr>
          <a:xfrm>
            <a:off x="2970596" y="5669040"/>
            <a:ext cx="2046073" cy="40011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b="1" dirty="0"/>
              <a:t>Forward-”</a:t>
            </a:r>
            <a:r>
              <a:rPr kumimoji="1" lang="en-US" altLang="ja-JP" sz="2000" b="1" dirty="0" err="1"/>
              <a:t>n</a:t>
            </a:r>
            <a:r>
              <a:rPr kumimoji="1" lang="en-US" altLang="ja-JP" sz="2000" b="1" baseline="-25000" dirty="0" err="1"/>
              <a:t>missing</a:t>
            </a:r>
            <a:r>
              <a:rPr kumimoji="1" lang="en-US" altLang="ja-JP" sz="2000" b="1" dirty="0"/>
              <a:t>”</a:t>
            </a:r>
            <a:endParaRPr kumimoji="1" lang="ja-JP" altLang="en-US" sz="2000" b="1" dirty="0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E0808A3-4B57-4BD6-BC8C-2798F2924B73}"/>
              </a:ext>
            </a:extLst>
          </p:cNvPr>
          <p:cNvSpPr txBox="1"/>
          <p:nvPr/>
        </p:nvSpPr>
        <p:spPr>
          <a:xfrm>
            <a:off x="6836121" y="3728728"/>
            <a:ext cx="2291397" cy="40011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2000" b="1" dirty="0"/>
              <a:t>Backward-”</a:t>
            </a:r>
            <a:r>
              <a:rPr kumimoji="1" lang="en-US" altLang="ja-JP" sz="2000" b="1" dirty="0" err="1"/>
              <a:t>p</a:t>
            </a:r>
            <a:r>
              <a:rPr kumimoji="1" lang="en-US" altLang="ja-JP" sz="2000" b="1" baseline="-25000" dirty="0" err="1"/>
              <a:t>detected</a:t>
            </a:r>
            <a:r>
              <a:rPr kumimoji="1" lang="en-US" altLang="ja-JP" sz="2000" b="1" dirty="0"/>
              <a:t>”</a:t>
            </a:r>
            <a:endParaRPr kumimoji="1" lang="ja-JP" altLang="en-US" sz="2000" b="1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2354A6F-9D33-4477-915A-45CEC5166A21}"/>
              </a:ext>
            </a:extLst>
          </p:cNvPr>
          <p:cNvSpPr txBox="1"/>
          <p:nvPr/>
        </p:nvSpPr>
        <p:spPr>
          <a:xfrm>
            <a:off x="4104224" y="3244975"/>
            <a:ext cx="152317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(Dr. </a:t>
            </a:r>
            <a:r>
              <a:rPr kumimoji="1" lang="en-US" altLang="ja-JP" b="1" dirty="0" err="1"/>
              <a:t>T.Yamaga</a:t>
            </a:r>
            <a:r>
              <a:rPr kumimoji="1" lang="en-US" altLang="ja-JP" b="1" dirty="0"/>
              <a:t>)</a:t>
            </a:r>
            <a:endParaRPr kumimoji="1" lang="ja-JP" altLang="en-US" b="1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B479A64-B72E-4B97-903B-322F44F33158}"/>
              </a:ext>
            </a:extLst>
          </p:cNvPr>
          <p:cNvSpPr txBox="1"/>
          <p:nvPr/>
        </p:nvSpPr>
        <p:spPr>
          <a:xfrm>
            <a:off x="7058099" y="5525407"/>
            <a:ext cx="1925399" cy="646331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altLang="ja-JP" b="1" dirty="0">
                <a:solidFill>
                  <a:srgbClr val="FF0000"/>
                </a:solidFill>
              </a:rPr>
              <a:t>K</a:t>
            </a:r>
            <a:r>
              <a:rPr lang="en-US" altLang="ja-JP" b="1" baseline="30000" dirty="0">
                <a:solidFill>
                  <a:srgbClr val="FF0000"/>
                </a:solidFill>
              </a:rPr>
              <a:t>0</a:t>
            </a:r>
            <a:r>
              <a:rPr lang="en-US" altLang="ja-JP" b="1" dirty="0">
                <a:solidFill>
                  <a:srgbClr val="FF0000"/>
                </a:solidFill>
              </a:rPr>
              <a:t>nn</a:t>
            </a:r>
            <a:r>
              <a:rPr lang="en-US" altLang="ja-JP" b="1" dirty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en-US" altLang="ja-JP" b="1" dirty="0">
                <a:solidFill>
                  <a:srgbClr val="FF0000"/>
                </a:solidFill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b="1" dirty="0">
                <a:solidFill>
                  <a:srgbClr val="FF0000"/>
                </a:solidFill>
                <a:sym typeface="Wingdings" panose="05000000000000000000" pitchFamily="2" charset="2"/>
              </a:rPr>
              <a:t>n can not</a:t>
            </a:r>
          </a:p>
          <a:p>
            <a:pPr algn="ctr"/>
            <a:r>
              <a:rPr lang="en-US" altLang="ja-JP" b="1" dirty="0">
                <a:solidFill>
                  <a:srgbClr val="FF0000"/>
                </a:solidFill>
                <a:sym typeface="Wingdings" panose="05000000000000000000" pitchFamily="2" charset="2"/>
              </a:rPr>
              <a:t>be identified</a:t>
            </a:r>
          </a:p>
        </p:txBody>
      </p:sp>
    </p:spTree>
    <p:extLst>
      <p:ext uri="{BB962C8B-B14F-4D97-AF65-F5344CB8AC3E}">
        <p14:creationId xmlns:p14="http://schemas.microsoft.com/office/powerpoint/2010/main" val="27833314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18A874-867C-4B37-8B6E-AF418E5B4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90" y="-9387"/>
            <a:ext cx="8908773" cy="1325563"/>
          </a:xfrm>
        </p:spPr>
        <p:txBody>
          <a:bodyPr/>
          <a:lstStyle/>
          <a:p>
            <a:r>
              <a:rPr kumimoji="1" lang="en-US" altLang="ja-JP" sz="4400" b="1" dirty="0"/>
              <a:t>Recent progress of the E15 analysis</a:t>
            </a:r>
            <a:endParaRPr kumimoji="1" lang="ja-JP" altLang="en-US" sz="4400" b="1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2A52FB-C0AD-4684-A4D9-9FC553E2E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47</a:t>
            </a:fld>
            <a:endParaRPr lang="ja-JP" altLang="en-US" dirty="0"/>
          </a:p>
        </p:txBody>
      </p:sp>
      <p:sp>
        <p:nvSpPr>
          <p:cNvPr id="17" name="コンテンツ プレースホルダー 16">
            <a:extLst>
              <a:ext uri="{FF2B5EF4-FFF2-40B4-BE49-F238E27FC236}">
                <a16:creationId xmlns:a16="http://schemas.microsoft.com/office/drawing/2014/main" id="{AF2B2CDB-53F7-4D03-8E34-A8C848A5B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137" y="1210605"/>
            <a:ext cx="7886700" cy="4351338"/>
          </a:xfrm>
        </p:spPr>
        <p:txBody>
          <a:bodyPr/>
          <a:lstStyle/>
          <a:p>
            <a:r>
              <a:rPr lang="en-US" altLang="ja-JP" dirty="0"/>
              <a:t>Both of IM(</a:t>
            </a:r>
            <a:r>
              <a:rPr lang="en-US" altLang="ja-JP" dirty="0" err="1">
                <a:latin typeface="Symbol" panose="05050102010706020507" pitchFamily="18" charset="2"/>
              </a:rPr>
              <a:t>L</a:t>
            </a:r>
            <a:r>
              <a:rPr lang="en-US" altLang="ja-JP" dirty="0" err="1"/>
              <a:t>p</a:t>
            </a:r>
            <a:r>
              <a:rPr lang="en-US" altLang="ja-JP" dirty="0"/>
              <a:t>) and IM(</a:t>
            </a:r>
            <a:r>
              <a:rPr lang="en-US" altLang="ja-JP" dirty="0">
                <a:latin typeface="Symbol" panose="05050102010706020507" pitchFamily="18" charset="2"/>
              </a:rPr>
              <a:t>L</a:t>
            </a:r>
            <a:r>
              <a:rPr lang="en-US" altLang="ja-JP" dirty="0"/>
              <a:t>n) can be reproduced by the “signal” and “QFs”</a:t>
            </a:r>
          </a:p>
          <a:p>
            <a:pPr lvl="1"/>
            <a:r>
              <a:rPr lang="en-US" altLang="ja-JP" dirty="0"/>
              <a:t>Eye fit results </a:t>
            </a:r>
            <a:r>
              <a:rPr lang="en-US" altLang="ja-JP" dirty="0">
                <a:sym typeface="Wingdings" panose="05000000000000000000" pitchFamily="2" charset="2"/>
              </a:rPr>
              <a:t> further analysis is on going</a:t>
            </a:r>
            <a:endParaRPr lang="ja-JP" altLang="en-US" dirty="0"/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11FEFC70-B9AD-48A1-A331-078659360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29" y="3406419"/>
            <a:ext cx="8473716" cy="3233351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B163E1C-D86B-4E46-A559-E3459A6909B4}"/>
              </a:ext>
            </a:extLst>
          </p:cNvPr>
          <p:cNvSpPr txBox="1"/>
          <p:nvPr/>
        </p:nvSpPr>
        <p:spPr>
          <a:xfrm>
            <a:off x="3388272" y="6329075"/>
            <a:ext cx="1104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IM(</a:t>
            </a:r>
            <a:r>
              <a:rPr kumimoji="1" lang="en-US" altLang="ja-JP" sz="2400" b="1" dirty="0" err="1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 err="1"/>
              <a:t>p</a:t>
            </a:r>
            <a:r>
              <a:rPr kumimoji="1" lang="en-US" altLang="ja-JP" sz="2400" b="1" dirty="0"/>
              <a:t>)</a:t>
            </a:r>
            <a:endParaRPr kumimoji="1" lang="ja-JP" altLang="en-US" sz="2400" b="1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81448B2-FF41-436E-8931-0DC46EB6AA2D}"/>
              </a:ext>
            </a:extLst>
          </p:cNvPr>
          <p:cNvSpPr txBox="1"/>
          <p:nvPr/>
        </p:nvSpPr>
        <p:spPr>
          <a:xfrm>
            <a:off x="6854271" y="6329075"/>
            <a:ext cx="1104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/>
              <a:t>IM(</a:t>
            </a:r>
            <a:r>
              <a:rPr kumimoji="1" lang="en-US" altLang="ja-JP" sz="2400" b="1" dirty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/>
              <a:t>n)</a:t>
            </a:r>
            <a:endParaRPr kumimoji="1" lang="ja-JP" altLang="en-US" sz="2400" b="1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FEADCB5-FB1E-4D3A-8B94-489B7347EBD9}"/>
              </a:ext>
            </a:extLst>
          </p:cNvPr>
          <p:cNvSpPr txBox="1"/>
          <p:nvPr/>
        </p:nvSpPr>
        <p:spPr>
          <a:xfrm>
            <a:off x="1223275" y="3995168"/>
            <a:ext cx="10294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>
                <a:solidFill>
                  <a:srgbClr val="FF0000"/>
                </a:solidFill>
              </a:rPr>
              <a:t>K</a:t>
            </a:r>
            <a:r>
              <a:rPr kumimoji="1" lang="en-US" altLang="ja-JP" sz="3600" b="1" baseline="30000" dirty="0">
                <a:solidFill>
                  <a:srgbClr val="FF0000"/>
                </a:solidFill>
              </a:rPr>
              <a:t>-</a:t>
            </a:r>
            <a:r>
              <a:rPr kumimoji="1" lang="en-US" altLang="ja-JP" sz="3600" b="1" dirty="0">
                <a:solidFill>
                  <a:srgbClr val="FF0000"/>
                </a:solidFill>
              </a:rPr>
              <a:t>pp</a:t>
            </a:r>
            <a:endParaRPr kumimoji="1" lang="ja-JP" altLang="en-US" sz="3600" b="1" dirty="0">
              <a:solidFill>
                <a:srgbClr val="FF0000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9BEB878-A229-4D79-963B-B72A9E89DD30}"/>
              </a:ext>
            </a:extLst>
          </p:cNvPr>
          <p:cNvSpPr txBox="1"/>
          <p:nvPr/>
        </p:nvSpPr>
        <p:spPr>
          <a:xfrm>
            <a:off x="169942" y="5001064"/>
            <a:ext cx="15680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>
                <a:solidFill>
                  <a:srgbClr val="00B0F0"/>
                </a:solidFill>
              </a:rPr>
              <a:t>QF(</a:t>
            </a:r>
            <a:r>
              <a:rPr kumimoji="1" lang="en-US" altLang="ja-JP" sz="3600" b="1" dirty="0">
                <a:solidFill>
                  <a:srgbClr val="00B0F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3600" b="1" dirty="0">
                <a:solidFill>
                  <a:srgbClr val="00B0F0"/>
                </a:solidFill>
              </a:rPr>
              <a:t>n)</a:t>
            </a:r>
            <a:endParaRPr kumimoji="1" lang="ja-JP" altLang="en-US" sz="3600" b="1" dirty="0">
              <a:solidFill>
                <a:srgbClr val="00B0F0"/>
              </a:solidFill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00A2EC0-1263-4993-A00C-B4BEC5D4019D}"/>
              </a:ext>
            </a:extLst>
          </p:cNvPr>
          <p:cNvSpPr txBox="1"/>
          <p:nvPr/>
        </p:nvSpPr>
        <p:spPr>
          <a:xfrm>
            <a:off x="3056951" y="4010643"/>
            <a:ext cx="15680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>
                <a:solidFill>
                  <a:srgbClr val="0070C0"/>
                </a:solidFill>
              </a:rPr>
              <a:t>QF(</a:t>
            </a:r>
            <a:r>
              <a:rPr kumimoji="1" lang="en-US" altLang="ja-JP" sz="3600" b="1" dirty="0" err="1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3600" b="1" dirty="0" err="1">
                <a:solidFill>
                  <a:srgbClr val="0070C0"/>
                </a:solidFill>
              </a:rPr>
              <a:t>p</a:t>
            </a:r>
            <a:r>
              <a:rPr kumimoji="1" lang="en-US" altLang="ja-JP" sz="3600" b="1" dirty="0">
                <a:solidFill>
                  <a:srgbClr val="0070C0"/>
                </a:solidFill>
              </a:rPr>
              <a:t>)</a:t>
            </a:r>
            <a:endParaRPr kumimoji="1" lang="ja-JP" altLang="en-US" sz="3600" b="1" dirty="0">
              <a:solidFill>
                <a:srgbClr val="0070C0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9A748D7-573A-4908-A992-C8427BF0EE89}"/>
              </a:ext>
            </a:extLst>
          </p:cNvPr>
          <p:cNvSpPr txBox="1"/>
          <p:nvPr/>
        </p:nvSpPr>
        <p:spPr>
          <a:xfrm>
            <a:off x="7268285" y="4285964"/>
            <a:ext cx="15680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>
                <a:solidFill>
                  <a:srgbClr val="00B0F0"/>
                </a:solidFill>
              </a:rPr>
              <a:t>QF(</a:t>
            </a:r>
            <a:r>
              <a:rPr kumimoji="1" lang="en-US" altLang="ja-JP" sz="3600" b="1" dirty="0">
                <a:solidFill>
                  <a:srgbClr val="00B0F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3600" b="1" dirty="0">
                <a:solidFill>
                  <a:srgbClr val="00B0F0"/>
                </a:solidFill>
              </a:rPr>
              <a:t>n)</a:t>
            </a:r>
            <a:endParaRPr kumimoji="1" lang="ja-JP" altLang="en-US" sz="3600" b="1" dirty="0">
              <a:solidFill>
                <a:srgbClr val="00B0F0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9BE5009-D01C-4FA2-9DB2-883C092D73A0}"/>
              </a:ext>
            </a:extLst>
          </p:cNvPr>
          <p:cNvSpPr txBox="1"/>
          <p:nvPr/>
        </p:nvSpPr>
        <p:spPr>
          <a:xfrm>
            <a:off x="4415408" y="4657500"/>
            <a:ext cx="15680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>
                <a:solidFill>
                  <a:srgbClr val="0070C0"/>
                </a:solidFill>
              </a:rPr>
              <a:t>QF(</a:t>
            </a:r>
            <a:r>
              <a:rPr kumimoji="1" lang="en-US" altLang="ja-JP" sz="3600" b="1" dirty="0" err="1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kumimoji="1" lang="en-US" altLang="ja-JP" sz="3600" b="1" dirty="0" err="1">
                <a:solidFill>
                  <a:srgbClr val="0070C0"/>
                </a:solidFill>
              </a:rPr>
              <a:t>p</a:t>
            </a:r>
            <a:r>
              <a:rPr kumimoji="1" lang="en-US" altLang="ja-JP" sz="3600" b="1" dirty="0">
                <a:solidFill>
                  <a:srgbClr val="0070C0"/>
                </a:solidFill>
              </a:rPr>
              <a:t>)</a:t>
            </a:r>
            <a:endParaRPr kumimoji="1" lang="ja-JP" altLang="en-US" sz="3600" b="1" dirty="0">
              <a:solidFill>
                <a:srgbClr val="0070C0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4DD658C-FA7C-478C-B45C-22B017D6A1D1}"/>
              </a:ext>
            </a:extLst>
          </p:cNvPr>
          <p:cNvSpPr txBox="1"/>
          <p:nvPr/>
        </p:nvSpPr>
        <p:spPr>
          <a:xfrm>
            <a:off x="5054900" y="4056977"/>
            <a:ext cx="10294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600" b="1" dirty="0">
                <a:solidFill>
                  <a:srgbClr val="FF0000"/>
                </a:solidFill>
              </a:rPr>
              <a:t>K</a:t>
            </a:r>
            <a:r>
              <a:rPr kumimoji="1" lang="en-US" altLang="ja-JP" sz="3600" b="1" baseline="30000" dirty="0">
                <a:solidFill>
                  <a:srgbClr val="FF0000"/>
                </a:solidFill>
              </a:rPr>
              <a:t>-</a:t>
            </a:r>
            <a:r>
              <a:rPr kumimoji="1" lang="en-US" altLang="ja-JP" sz="3600" b="1" dirty="0">
                <a:solidFill>
                  <a:srgbClr val="FF0000"/>
                </a:solidFill>
              </a:rPr>
              <a:t>pp</a:t>
            </a:r>
            <a:endParaRPr kumimoji="1" lang="ja-JP" altLang="en-US" sz="3600" b="1" dirty="0">
              <a:solidFill>
                <a:srgbClr val="FF0000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744D3EC-378C-4EB9-91FF-422F3DC48CC6}"/>
              </a:ext>
            </a:extLst>
          </p:cNvPr>
          <p:cNvSpPr txBox="1"/>
          <p:nvPr/>
        </p:nvSpPr>
        <p:spPr>
          <a:xfrm>
            <a:off x="731456" y="2900287"/>
            <a:ext cx="73679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i="1" dirty="0">
                <a:highlight>
                  <a:srgbClr val="FFFF00"/>
                </a:highlight>
                <a:sym typeface="Wingdings" panose="05000000000000000000" pitchFamily="2" charset="2"/>
              </a:rPr>
              <a:t>need further data with the new 4</a:t>
            </a:r>
            <a:r>
              <a:rPr lang="en-US" altLang="ja-JP" sz="2800" b="1" i="1" dirty="0">
                <a:highlight>
                  <a:srgbClr val="FFFF00"/>
                </a:highlight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lang="en-US" altLang="ja-JP" sz="2800" b="1" i="1" dirty="0">
                <a:highlight>
                  <a:srgbClr val="FFFF00"/>
                </a:highlight>
                <a:sym typeface="Wingdings" panose="05000000000000000000" pitchFamily="2" charset="2"/>
              </a:rPr>
              <a:t> spectrometer</a:t>
            </a:r>
            <a:endParaRPr kumimoji="1" lang="ja-JP" altLang="en-US" sz="2800" b="1" i="1" dirty="0">
              <a:highlight>
                <a:srgbClr val="FFFF00"/>
              </a:highlight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9713282-9B45-4D99-BF3D-5961F7DBF073}"/>
              </a:ext>
            </a:extLst>
          </p:cNvPr>
          <p:cNvSpPr txBox="1"/>
          <p:nvPr/>
        </p:nvSpPr>
        <p:spPr>
          <a:xfrm>
            <a:off x="3221123" y="3348018"/>
            <a:ext cx="289092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4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preliminary</a:t>
            </a:r>
            <a:endParaRPr kumimoji="1" lang="ja-JP" altLang="en-US" sz="4400" b="1" i="1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E3B5FF3-91CD-471D-9817-E0BE27F5EC28}"/>
              </a:ext>
            </a:extLst>
          </p:cNvPr>
          <p:cNvSpPr txBox="1"/>
          <p:nvPr/>
        </p:nvSpPr>
        <p:spPr>
          <a:xfrm>
            <a:off x="0" y="6523979"/>
            <a:ext cx="3415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(all mom. transfer region selected)</a:t>
            </a:r>
            <a:endParaRPr kumimoji="1" lang="ja-JP" altLang="en-US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3BD921A-029E-4007-84DE-01CD7EF59C66}"/>
              </a:ext>
            </a:extLst>
          </p:cNvPr>
          <p:cNvSpPr txBox="1"/>
          <p:nvPr/>
        </p:nvSpPr>
        <p:spPr>
          <a:xfrm>
            <a:off x="6066791" y="3676763"/>
            <a:ext cx="152317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b="1" dirty="0"/>
              <a:t>(Dr. </a:t>
            </a:r>
            <a:r>
              <a:rPr kumimoji="1" lang="en-US" altLang="ja-JP" b="1" dirty="0" err="1"/>
              <a:t>T.Yamaga</a:t>
            </a:r>
            <a:r>
              <a:rPr kumimoji="1" lang="en-US" altLang="ja-JP" b="1" dirty="0"/>
              <a:t>)</a:t>
            </a:r>
            <a:endParaRPr kumimoji="1" lang="ja-JP" altLang="en-US" b="1" dirty="0"/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F192ED4-16E9-42C3-94F6-4F89C4E702D4}"/>
              </a:ext>
            </a:extLst>
          </p:cNvPr>
          <p:cNvSpPr txBox="1"/>
          <p:nvPr/>
        </p:nvSpPr>
        <p:spPr>
          <a:xfrm>
            <a:off x="405587" y="3429080"/>
            <a:ext cx="1980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3600" b="1" dirty="0"/>
              <a:t>E15 </a:t>
            </a:r>
            <a:r>
              <a:rPr kumimoji="1" lang="en-US" altLang="ja-JP" sz="3600" b="1" dirty="0"/>
              <a:t>DATA</a:t>
            </a:r>
            <a:endParaRPr kumimoji="1" lang="ja-JP" alt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8583756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18A874-867C-4B37-8B6E-AF418E5B4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90" y="-9387"/>
            <a:ext cx="8908773" cy="1325563"/>
          </a:xfrm>
        </p:spPr>
        <p:txBody>
          <a:bodyPr/>
          <a:lstStyle/>
          <a:p>
            <a:r>
              <a:rPr lang="en-US" altLang="ja-JP" dirty="0">
                <a:latin typeface="Symbol" panose="05050102010706020507" pitchFamily="18" charset="2"/>
              </a:rPr>
              <a:t>S</a:t>
            </a:r>
            <a:r>
              <a:rPr lang="en-US" altLang="ja-JP" dirty="0"/>
              <a:t>*N bound state? Other possibilities?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2A52FB-C0AD-4684-A4D9-9FC553E2E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48</a:t>
            </a:fld>
            <a:endParaRPr lang="ja-JP" altLang="en-US" dirty="0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4A4B3E0F-0FBE-49B1-AE9C-1846101D6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487" y="2248736"/>
            <a:ext cx="8663024" cy="2572016"/>
          </a:xfrm>
        </p:spPr>
        <p:txBody>
          <a:bodyPr>
            <a:normAutofit fontScale="77500" lnSpcReduction="20000"/>
          </a:bodyPr>
          <a:lstStyle/>
          <a:p>
            <a:r>
              <a:rPr lang="en-US" altLang="ja-JP" dirty="0">
                <a:latin typeface="Symbol" panose="05050102010706020507" pitchFamily="18" charset="2"/>
              </a:rPr>
              <a:t>S</a:t>
            </a:r>
            <a:r>
              <a:rPr lang="en-US" altLang="ja-JP" dirty="0"/>
              <a:t>* coupling through </a:t>
            </a:r>
            <a:r>
              <a:rPr lang="en-US" altLang="ja-JP" dirty="0" err="1"/>
              <a:t>K</a:t>
            </a:r>
            <a:r>
              <a:rPr lang="en-US" altLang="ja-JP" baseline="30000" dirty="0" err="1"/>
              <a:t>bar</a:t>
            </a:r>
            <a:r>
              <a:rPr lang="en-US" altLang="ja-JP" dirty="0"/>
              <a:t>-N channel (P-wave) would be weak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ja-JP" dirty="0" err="1"/>
              <a:t>A.Cieply</a:t>
            </a:r>
            <a:r>
              <a:rPr lang="en-US" altLang="ja-JP" dirty="0"/>
              <a:t> et al., PRC84(2011)045206, etc.</a:t>
            </a:r>
          </a:p>
          <a:p>
            <a:r>
              <a:rPr lang="en-US" altLang="ja-JP" dirty="0"/>
              <a:t>Naively, </a:t>
            </a:r>
            <a:r>
              <a:rPr lang="en-US" altLang="ja-JP" dirty="0">
                <a:latin typeface="Symbol" panose="05050102010706020507" pitchFamily="18" charset="2"/>
              </a:rPr>
              <a:t>S</a:t>
            </a:r>
            <a:r>
              <a:rPr lang="en-US" altLang="ja-JP" dirty="0"/>
              <a:t>*N system with 1</a:t>
            </a:r>
            <a:r>
              <a:rPr lang="en-US" altLang="ja-JP" baseline="30000" dirty="0"/>
              <a:t>+</a:t>
            </a:r>
            <a:r>
              <a:rPr lang="en-US" altLang="ja-JP" dirty="0"/>
              <a:t>/2</a:t>
            </a:r>
            <a:r>
              <a:rPr lang="en-US" altLang="ja-JP" baseline="30000" dirty="0"/>
              <a:t>+</a:t>
            </a:r>
            <a:r>
              <a:rPr lang="en-US" altLang="ja-JP" dirty="0"/>
              <a:t> state (S-wave) could not be bound, because corresponding </a:t>
            </a:r>
            <a:r>
              <a:rPr lang="en-US" altLang="ja-JP" dirty="0">
                <a:latin typeface="Symbol" panose="05050102010706020507" pitchFamily="18" charset="2"/>
              </a:rPr>
              <a:t>D</a:t>
            </a:r>
            <a:r>
              <a:rPr lang="en-US" altLang="ja-JP" dirty="0"/>
              <a:t>N system (non-strangeness sector) is considered to </a:t>
            </a:r>
            <a:r>
              <a:rPr lang="en-US" altLang="ja-JP"/>
              <a:t>be no-bound </a:t>
            </a:r>
            <a:r>
              <a:rPr lang="en-US" altLang="ja-JP" dirty="0"/>
              <a:t>or quite-weakly bound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ja-JP" dirty="0"/>
              <a:t>R. D. </a:t>
            </a:r>
            <a:r>
              <a:rPr lang="en-US" altLang="ja-JP" dirty="0" err="1"/>
              <a:t>Mota</a:t>
            </a:r>
            <a:r>
              <a:rPr lang="en-US" altLang="ja-JP" dirty="0"/>
              <a:t> et al., PRC59(1999)46, etc.</a:t>
            </a:r>
            <a:endParaRPr lang="ja-JP" altLang="en-US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476ADC8-7281-4DA2-87B9-ADE81E4956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9171"/>
          <a:stretch/>
        </p:blipFill>
        <p:spPr>
          <a:xfrm>
            <a:off x="672666" y="1490916"/>
            <a:ext cx="1717727" cy="58882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6FC5305C-6ECC-476F-81AD-EB2C89906B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4251" y="1423687"/>
            <a:ext cx="4207083" cy="812834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DB9614B5-A488-4808-8825-ABD5CC10F865}"/>
              </a:ext>
            </a:extLst>
          </p:cNvPr>
          <p:cNvSpPr txBox="1"/>
          <p:nvPr/>
        </p:nvSpPr>
        <p:spPr>
          <a:xfrm>
            <a:off x="1393267" y="4663967"/>
            <a:ext cx="6321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ja-JP" sz="2800" b="1" i="1" dirty="0">
                <a:highlight>
                  <a:srgbClr val="FFFF00"/>
                </a:highlight>
                <a:sym typeface="Wingdings" panose="05000000000000000000" pitchFamily="2" charset="2"/>
              </a:rPr>
              <a:t>need J</a:t>
            </a:r>
            <a:r>
              <a:rPr lang="en-US" altLang="ja-JP" sz="2800" b="1" i="1" baseline="30000" dirty="0">
                <a:highlight>
                  <a:srgbClr val="FFFF00"/>
                </a:highlight>
                <a:sym typeface="Wingdings" panose="05000000000000000000" pitchFamily="2" charset="2"/>
              </a:rPr>
              <a:t>P</a:t>
            </a:r>
            <a:r>
              <a:rPr lang="en-US" altLang="ja-JP" sz="2800" b="1" i="1" dirty="0">
                <a:highlight>
                  <a:srgbClr val="FFFF00"/>
                </a:highlight>
                <a:sym typeface="Wingdings" panose="05000000000000000000" pitchFamily="2" charset="2"/>
              </a:rPr>
              <a:t> determination with a polarimeter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35BC6392-0AE5-49C6-99F1-B78E07A41D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098"/>
          <a:stretch/>
        </p:blipFill>
        <p:spPr>
          <a:xfrm>
            <a:off x="2339009" y="1440310"/>
            <a:ext cx="1671427" cy="690035"/>
          </a:xfrm>
          <a:prstGeom prst="rect">
            <a:avLst/>
          </a:prstGeom>
        </p:spPr>
      </p:pic>
      <p:sp>
        <p:nvSpPr>
          <p:cNvPr id="10" name="コンテンツ プレースホルダー 4">
            <a:extLst>
              <a:ext uri="{FF2B5EF4-FFF2-40B4-BE49-F238E27FC236}">
                <a16:creationId xmlns:a16="http://schemas.microsoft.com/office/drawing/2014/main" id="{B51CA711-3F39-4A6C-8163-81FB45A44DDD}"/>
              </a:ext>
            </a:extLst>
          </p:cNvPr>
          <p:cNvSpPr txBox="1">
            <a:spLocks/>
          </p:cNvSpPr>
          <p:nvPr/>
        </p:nvSpPr>
        <p:spPr>
          <a:xfrm>
            <a:off x="508054" y="5333999"/>
            <a:ext cx="8127891" cy="156782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2400" dirty="0"/>
              <a:t>The </a:t>
            </a:r>
            <a:r>
              <a:rPr lang="en-US" altLang="ja-JP" sz="2400" dirty="0" err="1"/>
              <a:t>K</a:t>
            </a:r>
            <a:r>
              <a:rPr lang="en-US" altLang="ja-JP" sz="2400" baseline="30000" dirty="0" err="1"/>
              <a:t>bar</a:t>
            </a:r>
            <a:r>
              <a:rPr lang="en-US" altLang="ja-JP" sz="2400" dirty="0" err="1"/>
              <a:t>NN</a:t>
            </a:r>
            <a:r>
              <a:rPr lang="en-US" altLang="ja-JP" sz="2400" dirty="0"/>
              <a:t> state (I=1/2, J</a:t>
            </a:r>
            <a:r>
              <a:rPr lang="en-US" altLang="ja-JP" sz="2400" baseline="30000" dirty="0"/>
              <a:t>P</a:t>
            </a:r>
            <a:r>
              <a:rPr lang="en-US" altLang="ja-JP" sz="2400" dirty="0"/>
              <a:t>=0</a:t>
            </a:r>
            <a:r>
              <a:rPr lang="en-US" altLang="ja-JP" sz="2400" baseline="30000" dirty="0"/>
              <a:t>-</a:t>
            </a:r>
            <a:r>
              <a:rPr lang="en-US" altLang="ja-JP" sz="2400" dirty="0"/>
              <a:t>) is calculated with a </a:t>
            </a:r>
            <a:r>
              <a:rPr lang="en-US" altLang="ja-JP" sz="2400" dirty="0" err="1"/>
              <a:t>K</a:t>
            </a:r>
            <a:r>
              <a:rPr lang="en-US" altLang="ja-JP" sz="2400" baseline="30000" dirty="0" err="1"/>
              <a:t>bar</a:t>
            </a:r>
            <a:r>
              <a:rPr lang="en-US" altLang="ja-JP" sz="2400" dirty="0" err="1"/>
              <a:t>NN-</a:t>
            </a:r>
            <a:r>
              <a:rPr lang="en-US" altLang="ja-JP" sz="2400" dirty="0" err="1">
                <a:latin typeface="Symbol" panose="05050102010706020507" pitchFamily="18" charset="2"/>
              </a:rPr>
              <a:t>pS</a:t>
            </a:r>
            <a:r>
              <a:rPr lang="en-US" altLang="ja-JP" sz="2400" dirty="0" err="1"/>
              <a:t>N-</a:t>
            </a:r>
            <a:r>
              <a:rPr lang="en-US" altLang="ja-JP" sz="2400" dirty="0" err="1">
                <a:latin typeface="Symbol" panose="05050102010706020507" pitchFamily="18" charset="2"/>
              </a:rPr>
              <a:t>pL</a:t>
            </a:r>
            <a:r>
              <a:rPr lang="en-US" altLang="ja-JP" sz="2400" dirty="0" err="1"/>
              <a:t>N</a:t>
            </a:r>
            <a:r>
              <a:rPr lang="en-US" altLang="ja-JP" sz="2400" dirty="0"/>
              <a:t> coupled channel system, where the </a:t>
            </a:r>
            <a:r>
              <a:rPr lang="en-US" altLang="ja-JP" sz="2400" dirty="0" err="1">
                <a:latin typeface="Symbol" panose="05050102010706020507" pitchFamily="18" charset="2"/>
              </a:rPr>
              <a:t>pL</a:t>
            </a:r>
            <a:r>
              <a:rPr lang="en-US" altLang="ja-JP" sz="2400" dirty="0" err="1"/>
              <a:t>N</a:t>
            </a:r>
            <a:r>
              <a:rPr lang="en-US" altLang="ja-JP" sz="2400" dirty="0"/>
              <a:t> coupling is expected to be small</a:t>
            </a:r>
          </a:p>
          <a:p>
            <a:r>
              <a:rPr lang="en-US" altLang="ja-JP" sz="2400" dirty="0"/>
              <a:t>The </a:t>
            </a:r>
            <a:r>
              <a:rPr lang="en-US" altLang="ja-JP" sz="2400" dirty="0" err="1"/>
              <a:t>K</a:t>
            </a:r>
            <a:r>
              <a:rPr lang="en-US" altLang="ja-JP" sz="2400" baseline="30000" dirty="0" err="1"/>
              <a:t>bar</a:t>
            </a:r>
            <a:r>
              <a:rPr lang="en-US" altLang="ja-JP" sz="2400" dirty="0" err="1"/>
              <a:t>NN</a:t>
            </a:r>
            <a:r>
              <a:rPr lang="en-US" altLang="ja-JP" sz="2400" dirty="0"/>
              <a:t> state with J</a:t>
            </a:r>
            <a:r>
              <a:rPr lang="en-US" altLang="ja-JP" sz="2400" baseline="30000" dirty="0"/>
              <a:t>P</a:t>
            </a:r>
            <a:r>
              <a:rPr lang="en-US" altLang="ja-JP" sz="2400" dirty="0"/>
              <a:t>=1</a:t>
            </a:r>
            <a:r>
              <a:rPr lang="en-US" altLang="ja-JP" sz="2400" baseline="30000" dirty="0"/>
              <a:t>-</a:t>
            </a:r>
            <a:r>
              <a:rPr lang="en-US" altLang="ja-JP" sz="2400" dirty="0"/>
              <a:t> (</a:t>
            </a:r>
            <a:r>
              <a:rPr lang="en-US" altLang="ja-JP" sz="2400" dirty="0" err="1"/>
              <a:t>K</a:t>
            </a:r>
            <a:r>
              <a:rPr lang="en-US" altLang="ja-JP" sz="2400" baseline="30000" dirty="0" err="1"/>
              <a:t>bar</a:t>
            </a:r>
            <a:r>
              <a:rPr lang="en-US" altLang="ja-JP" sz="2400" dirty="0"/>
              <a:t>-d like configuration) is expected to not be bound, or have small B.E.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altLang="ja-JP" sz="2000" dirty="0" err="1"/>
              <a:t>S.Ohnishi</a:t>
            </a:r>
            <a:r>
              <a:rPr lang="en-US" altLang="ja-JP" sz="2000" dirty="0"/>
              <a:t> et al., PRC95(2017)065202, etc.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7D7EFD66-AC8A-40D0-B54E-EA9AE53EF1D6}"/>
              </a:ext>
            </a:extLst>
          </p:cNvPr>
          <p:cNvSpPr/>
          <p:nvPr/>
        </p:nvSpPr>
        <p:spPr>
          <a:xfrm>
            <a:off x="450574" y="5267739"/>
            <a:ext cx="8209722" cy="158770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75400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18A874-867C-4B37-8B6E-AF418E5B4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390" y="-9387"/>
            <a:ext cx="8908773" cy="1325563"/>
          </a:xfrm>
        </p:spPr>
        <p:txBody>
          <a:bodyPr/>
          <a:lstStyle/>
          <a:p>
            <a:r>
              <a:rPr lang="en-US" altLang="ja-JP" dirty="0">
                <a:latin typeface="Symbol" panose="05050102010706020507" pitchFamily="18" charset="2"/>
              </a:rPr>
              <a:t>S</a:t>
            </a:r>
            <a:r>
              <a:rPr lang="en-US" altLang="ja-JP" dirty="0"/>
              <a:t>*N bound state? Other possibilities?</a:t>
            </a:r>
            <a:endParaRPr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52A52FB-C0AD-4684-A4D9-9FC553E2E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49</a:t>
            </a:fld>
            <a:endParaRPr lang="ja-JP" altLang="en-US" dirty="0"/>
          </a:p>
        </p:txBody>
      </p:sp>
      <p:sp>
        <p:nvSpPr>
          <p:cNvPr id="8" name="コンテンツ プレースホルダー 7">
            <a:extLst>
              <a:ext uri="{FF2B5EF4-FFF2-40B4-BE49-F238E27FC236}">
                <a16:creationId xmlns:a16="http://schemas.microsoft.com/office/drawing/2014/main" id="{241F1B05-E7AE-4623-BB25-779CB5736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692" y="1378572"/>
            <a:ext cx="8716616" cy="4959418"/>
          </a:xfrm>
        </p:spPr>
        <p:txBody>
          <a:bodyPr>
            <a:normAutofit fontScale="85000" lnSpcReduction="10000"/>
          </a:bodyPr>
          <a:lstStyle/>
          <a:p>
            <a:r>
              <a:rPr lang="en-US" altLang="ja-JP" dirty="0"/>
              <a:t>One theoretical possibility is a “</a:t>
            </a:r>
            <a:r>
              <a:rPr lang="en-US" altLang="ja-JP" dirty="0" err="1">
                <a:latin typeface="Symbol" panose="05050102010706020507" pitchFamily="18" charset="2"/>
              </a:rPr>
              <a:t>pL</a:t>
            </a:r>
            <a:r>
              <a:rPr lang="en-US" altLang="ja-JP" dirty="0" err="1"/>
              <a:t>N-</a:t>
            </a:r>
            <a:r>
              <a:rPr lang="en-US" altLang="ja-JP" dirty="0" err="1">
                <a:latin typeface="Symbol" panose="05050102010706020507" pitchFamily="18" charset="2"/>
              </a:rPr>
              <a:t>pS</a:t>
            </a:r>
            <a:r>
              <a:rPr lang="en-US" altLang="ja-JP" dirty="0" err="1"/>
              <a:t>N</a:t>
            </a:r>
            <a:r>
              <a:rPr lang="en-US" altLang="ja-JP" dirty="0"/>
              <a:t> dibaryon”</a:t>
            </a:r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r>
              <a:rPr lang="en-US" altLang="ja-JP" dirty="0"/>
              <a:t>Calculated</a:t>
            </a:r>
            <a:r>
              <a:rPr lang="ja-JP" altLang="en-US" dirty="0"/>
              <a:t> </a:t>
            </a:r>
            <a:r>
              <a:rPr lang="en-US" altLang="ja-JP" dirty="0" err="1">
                <a:latin typeface="Symbol" panose="05050102010706020507" pitchFamily="18" charset="2"/>
              </a:rPr>
              <a:t>pL</a:t>
            </a:r>
            <a:r>
              <a:rPr lang="en-US" altLang="ja-JP" dirty="0" err="1"/>
              <a:t>N</a:t>
            </a:r>
            <a:r>
              <a:rPr lang="en-US" altLang="ja-JP" dirty="0"/>
              <a:t> resonance with </a:t>
            </a:r>
            <a:r>
              <a:rPr lang="en-US" altLang="ja-JP" b="1" dirty="0">
                <a:latin typeface="Symbol" panose="05050102010706020507" pitchFamily="18" charset="2"/>
              </a:rPr>
              <a:t>S</a:t>
            </a:r>
            <a:r>
              <a:rPr lang="en-US" altLang="ja-JP" b="1" dirty="0"/>
              <a:t>*N-</a:t>
            </a:r>
            <a:r>
              <a:rPr lang="en-US" altLang="ja-JP" b="1" dirty="0">
                <a:latin typeface="Symbol" panose="05050102010706020507" pitchFamily="18" charset="2"/>
              </a:rPr>
              <a:t>DS</a:t>
            </a:r>
            <a:r>
              <a:rPr lang="en-US" altLang="ja-JP" b="1" dirty="0"/>
              <a:t> </a:t>
            </a:r>
            <a:r>
              <a:rPr lang="en-US" altLang="ja-JP" dirty="0"/>
              <a:t>configuration is:</a:t>
            </a:r>
          </a:p>
          <a:p>
            <a:pPr lvl="1"/>
            <a:r>
              <a:rPr lang="en-US" altLang="ja-JP" dirty="0"/>
              <a:t>I=1/2, J</a:t>
            </a:r>
            <a:r>
              <a:rPr lang="en-US" altLang="ja-JP" baseline="30000" dirty="0"/>
              <a:t>P</a:t>
            </a:r>
            <a:r>
              <a:rPr lang="en-US" altLang="ja-JP" dirty="0"/>
              <a:t>=2</a:t>
            </a:r>
            <a:r>
              <a:rPr lang="en-US" altLang="ja-JP" baseline="30000" dirty="0"/>
              <a:t>+</a:t>
            </a:r>
            <a:r>
              <a:rPr lang="en-US" altLang="ja-JP" dirty="0"/>
              <a:t> : </a:t>
            </a:r>
            <a:r>
              <a:rPr lang="en-US" altLang="ja-JP" b="1" dirty="0"/>
              <a:t>E = -10-i52 MeV</a:t>
            </a:r>
          </a:p>
          <a:p>
            <a:pPr lvl="1"/>
            <a:r>
              <a:rPr lang="en-US" altLang="ja-JP" dirty="0"/>
              <a:t>I=3/2, J</a:t>
            </a:r>
            <a:r>
              <a:rPr lang="en-US" altLang="ja-JP" baseline="30000" dirty="0"/>
              <a:t>P</a:t>
            </a:r>
            <a:r>
              <a:rPr lang="en-US" altLang="ja-JP" dirty="0"/>
              <a:t>=2</a:t>
            </a:r>
            <a:r>
              <a:rPr lang="en-US" altLang="ja-JP" baseline="30000" dirty="0"/>
              <a:t>+</a:t>
            </a:r>
            <a:r>
              <a:rPr lang="en-US" altLang="ja-JP" dirty="0"/>
              <a:t> : </a:t>
            </a:r>
            <a:r>
              <a:rPr lang="en-US" altLang="ja-JP" b="1" dirty="0"/>
              <a:t>E = -120-i2.6 MeV</a:t>
            </a:r>
          </a:p>
          <a:p>
            <a:pPr lvl="1"/>
            <a:endParaRPr lang="en-US" altLang="ja-JP" sz="1200" dirty="0"/>
          </a:p>
          <a:p>
            <a:r>
              <a:rPr lang="en-US" altLang="ja-JP" dirty="0"/>
              <a:t>The obtained K</a:t>
            </a:r>
            <a:r>
              <a:rPr lang="en-US" altLang="ja-JP" baseline="30000" dirty="0"/>
              <a:t>-</a:t>
            </a:r>
            <a:r>
              <a:rPr lang="en-US" altLang="ja-JP" dirty="0"/>
              <a:t>pp parameter at E15 is </a:t>
            </a:r>
            <a:r>
              <a:rPr lang="en-US" altLang="ja-JP" b="1" dirty="0"/>
              <a:t>E=-40-i50 MeV</a:t>
            </a:r>
          </a:p>
          <a:p>
            <a:r>
              <a:rPr lang="en-US" altLang="ja-JP" dirty="0"/>
              <a:t>Therefore, the “observed K-pp structure” would be different from the “</a:t>
            </a:r>
            <a:r>
              <a:rPr lang="en-US" altLang="ja-JP" dirty="0" err="1">
                <a:latin typeface="Symbol" panose="05050102010706020507" pitchFamily="18" charset="2"/>
              </a:rPr>
              <a:t>pL</a:t>
            </a:r>
            <a:r>
              <a:rPr lang="en-US" altLang="ja-JP" dirty="0" err="1"/>
              <a:t>N-</a:t>
            </a:r>
            <a:r>
              <a:rPr lang="en-US" altLang="ja-JP" dirty="0" err="1">
                <a:latin typeface="Symbol" panose="05050102010706020507" pitchFamily="18" charset="2"/>
              </a:rPr>
              <a:t>pS</a:t>
            </a:r>
            <a:r>
              <a:rPr lang="en-US" altLang="ja-JP" dirty="0" err="1"/>
              <a:t>N</a:t>
            </a:r>
            <a:r>
              <a:rPr lang="en-US" altLang="ja-JP" dirty="0"/>
              <a:t> dibaryon”</a:t>
            </a: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394200BF-6308-48FB-91BB-28386E5C8F07}"/>
              </a:ext>
            </a:extLst>
          </p:cNvPr>
          <p:cNvGrpSpPr/>
          <p:nvPr/>
        </p:nvGrpSpPr>
        <p:grpSpPr>
          <a:xfrm>
            <a:off x="2119193" y="1844824"/>
            <a:ext cx="4905613" cy="1406073"/>
            <a:chOff x="2045152" y="2340092"/>
            <a:chExt cx="4905613" cy="1406073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C1BCFF2B-D40B-411E-B4AE-F99C1348B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78864" y="2350471"/>
              <a:ext cx="4100961" cy="535004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1013D44D-2CD1-49F5-B728-EBD50DD4B9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5152" y="2862318"/>
              <a:ext cx="4905613" cy="883847"/>
            </a:xfrm>
            <a:prstGeom prst="rect">
              <a:avLst/>
            </a:prstGeom>
          </p:spPr>
        </p:pic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8E5A30E2-E512-4372-85C3-C79F93B3EFC3}"/>
                </a:ext>
              </a:extLst>
            </p:cNvPr>
            <p:cNvSpPr/>
            <p:nvPr/>
          </p:nvSpPr>
          <p:spPr>
            <a:xfrm>
              <a:off x="2045152" y="2340092"/>
              <a:ext cx="4819474" cy="140607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43E69C3-064D-42D6-9D65-DD365B4F5E4E}"/>
              </a:ext>
            </a:extLst>
          </p:cNvPr>
          <p:cNvSpPr txBox="1"/>
          <p:nvPr/>
        </p:nvSpPr>
        <p:spPr>
          <a:xfrm>
            <a:off x="5076056" y="3969060"/>
            <a:ext cx="28846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with respect to M(</a:t>
            </a:r>
            <a:r>
              <a:rPr lang="en-US" altLang="ja-JP" sz="2000" dirty="0" err="1"/>
              <a:t>K</a:t>
            </a:r>
            <a:r>
              <a:rPr lang="en-US" altLang="ja-JP" sz="2000" baseline="30000" dirty="0" err="1"/>
              <a:t>bar</a:t>
            </a:r>
            <a:r>
              <a:rPr lang="en-US" altLang="ja-JP" sz="2000" dirty="0" err="1"/>
              <a:t>NN</a:t>
            </a:r>
            <a:r>
              <a:rPr lang="en-US" altLang="ja-JP" sz="2000" dirty="0"/>
              <a:t>)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2276242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0B76CA3-3ADB-4DED-B94E-39BF1E9D8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25208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5FC518E0-1E58-4529-95ED-366968AAA251}"/>
              </a:ext>
            </a:extLst>
          </p:cNvPr>
          <p:cNvGrpSpPr/>
          <p:nvPr/>
        </p:nvGrpSpPr>
        <p:grpSpPr>
          <a:xfrm>
            <a:off x="4126463" y="5226020"/>
            <a:ext cx="5017537" cy="1651298"/>
            <a:chOff x="5730721" y="4846094"/>
            <a:chExt cx="3409517" cy="1122090"/>
          </a:xfrm>
        </p:grpSpPr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B7709DBF-A548-44F6-8C61-4D32C234FE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68546"/>
            <a:stretch/>
          </p:blipFill>
          <p:spPr>
            <a:xfrm>
              <a:off x="5730891" y="4846094"/>
              <a:ext cx="3409347" cy="820094"/>
            </a:xfrm>
            <a:prstGeom prst="rect">
              <a:avLst/>
            </a:prstGeom>
          </p:spPr>
        </p:pic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4B96125B-0A01-4315-BAFA-512FFC65CF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88007"/>
            <a:stretch/>
          </p:blipFill>
          <p:spPr>
            <a:xfrm>
              <a:off x="5730721" y="5655491"/>
              <a:ext cx="3409347" cy="312693"/>
            </a:xfrm>
            <a:prstGeom prst="rect">
              <a:avLst/>
            </a:prstGeom>
          </p:spPr>
        </p:pic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15F4BC07-B6D3-4401-8214-462B2A94F3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101" y="3044521"/>
            <a:ext cx="3123348" cy="2246417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006630C-3D93-4FF0-A85B-34BFD489849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7017"/>
          <a:stretch/>
        </p:blipFill>
        <p:spPr>
          <a:xfrm>
            <a:off x="7048129" y="866141"/>
            <a:ext cx="2095871" cy="197186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A2E0529-DA66-422F-87D2-7911867B76D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5879" b="10689"/>
          <a:stretch/>
        </p:blipFill>
        <p:spPr>
          <a:xfrm>
            <a:off x="4882381" y="895576"/>
            <a:ext cx="2276122" cy="1971869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82876"/>
            <a:ext cx="9144000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“K</a:t>
            </a:r>
            <a:r>
              <a:rPr kumimoji="1" lang="en-US" altLang="ja-JP" b="1" baseline="30000" dirty="0"/>
              <a:t>-</a:t>
            </a:r>
            <a:r>
              <a:rPr kumimoji="1" lang="en-US" altLang="ja-JP" b="1" dirty="0" err="1"/>
              <a:t>ppn</a:t>
            </a:r>
            <a:r>
              <a:rPr kumimoji="1" lang="en-US" altLang="ja-JP" b="1" dirty="0"/>
              <a:t>” </a:t>
            </a:r>
            <a:r>
              <a:rPr lang="en-US" altLang="ja-JP" b="1" dirty="0"/>
              <a:t>Candidates so far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C944B5-0C05-48FD-A811-884E143C7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7290"/>
            <a:ext cx="4261619" cy="5528212"/>
          </a:xfrm>
        </p:spPr>
        <p:txBody>
          <a:bodyPr>
            <a:normAutofit fontScale="85000" lnSpcReduction="20000"/>
          </a:bodyPr>
          <a:lstStyle/>
          <a:p>
            <a:r>
              <a:rPr lang="en-US" altLang="ja-JP" dirty="0"/>
              <a:t>A few candidates have been reported in </a:t>
            </a:r>
            <a:r>
              <a:rPr lang="en-US" altLang="ja-JP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inclusive</a:t>
            </a:r>
            <a:r>
              <a:rPr lang="en-US" altLang="ja-JP" dirty="0"/>
              <a:t> measurements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ja-JP" b="1" dirty="0"/>
              <a:t>E471/E549@KEK</a:t>
            </a:r>
          </a:p>
          <a:p>
            <a:pPr lvl="1"/>
            <a:r>
              <a:rPr lang="en-US" altLang="ja-JP" baseline="30000" dirty="0"/>
              <a:t>4</a:t>
            </a:r>
            <a:r>
              <a:rPr lang="en-US" altLang="ja-JP" dirty="0"/>
              <a:t>He(stopped-K</a:t>
            </a:r>
            <a:r>
              <a:rPr lang="en-US" altLang="ja-JP" baseline="30000" dirty="0"/>
              <a:t>-</a:t>
            </a:r>
            <a:r>
              <a:rPr lang="en-US" altLang="ja-JP" dirty="0"/>
              <a:t>,p/n)X</a:t>
            </a:r>
          </a:p>
          <a:p>
            <a:pPr>
              <a:buFont typeface="Wingdings" panose="05000000000000000000" pitchFamily="2" charset="2"/>
              <a:buChar char="u"/>
            </a:pPr>
            <a:r>
              <a:rPr kumimoji="1" lang="en-US" altLang="ja-JP" b="1" dirty="0"/>
              <a:t>FINUDA@DA</a:t>
            </a:r>
            <a:r>
              <a:rPr kumimoji="1" lang="en-US" altLang="ja-JP" b="1" dirty="0">
                <a:latin typeface="Symbol" panose="05050102010706020507" pitchFamily="18" charset="2"/>
              </a:rPr>
              <a:t>F</a:t>
            </a:r>
            <a:r>
              <a:rPr kumimoji="1" lang="en-US" altLang="ja-JP" b="1" dirty="0"/>
              <a:t>NE</a:t>
            </a:r>
          </a:p>
          <a:p>
            <a:pPr lvl="1"/>
            <a:r>
              <a:rPr kumimoji="1" lang="en-US" altLang="ja-JP" dirty="0"/>
              <a:t>Li/C(</a:t>
            </a:r>
            <a:r>
              <a:rPr lang="en-US" altLang="ja-JP" dirty="0"/>
              <a:t>stopped-K</a:t>
            </a:r>
            <a:r>
              <a:rPr lang="en-US" altLang="ja-JP" baseline="30000" dirty="0"/>
              <a:t>-</a:t>
            </a:r>
            <a:r>
              <a:rPr lang="en-US" altLang="ja-JP" dirty="0"/>
              <a:t>,</a:t>
            </a:r>
            <a:r>
              <a:rPr lang="en-US" altLang="ja-JP" dirty="0" err="1">
                <a:latin typeface="Symbol" panose="05050102010706020507" pitchFamily="18" charset="2"/>
              </a:rPr>
              <a:t>L</a:t>
            </a:r>
            <a:r>
              <a:rPr lang="en-US" altLang="ja-JP" dirty="0" err="1"/>
              <a:t>d</a:t>
            </a:r>
            <a:r>
              <a:rPr lang="en-US" altLang="ja-JP" dirty="0"/>
              <a:t>)</a:t>
            </a:r>
          </a:p>
          <a:p>
            <a:pPr>
              <a:buFont typeface="Wingdings" panose="05000000000000000000" pitchFamily="2" charset="2"/>
              <a:buChar char="u"/>
            </a:pPr>
            <a:r>
              <a:rPr lang="en-US" altLang="ja-JP" b="1" dirty="0"/>
              <a:t>FOPI@GSI</a:t>
            </a:r>
          </a:p>
          <a:p>
            <a:pPr lvl="1"/>
            <a:r>
              <a:rPr kumimoji="1" lang="en-US" altLang="ja-JP" dirty="0" err="1">
                <a:latin typeface="Symbol" panose="05050102010706020507" pitchFamily="18" charset="2"/>
              </a:rPr>
              <a:t>L</a:t>
            </a:r>
            <a:r>
              <a:rPr kumimoji="1" lang="en-US" altLang="ja-JP" dirty="0" err="1"/>
              <a:t>d</a:t>
            </a:r>
            <a:r>
              <a:rPr kumimoji="1" lang="en-US" altLang="ja-JP" dirty="0"/>
              <a:t> in </a:t>
            </a:r>
            <a:r>
              <a:rPr kumimoji="1" lang="en-US" altLang="ja-JP" dirty="0" err="1"/>
              <a:t>Ni+Ni</a:t>
            </a:r>
            <a:endParaRPr kumimoji="1" lang="en-US" altLang="ja-JP" dirty="0">
              <a:sym typeface="Wingdings" panose="05000000000000000000" pitchFamily="2" charset="2"/>
            </a:endParaRPr>
          </a:p>
          <a:p>
            <a:pPr lvl="1"/>
            <a:endParaRPr lang="en-US" altLang="ja-JP" dirty="0">
              <a:sym typeface="Wingdings" panose="05000000000000000000" pitchFamily="2" charset="2"/>
            </a:endParaRPr>
          </a:p>
          <a:p>
            <a:r>
              <a:rPr kumimoji="1" lang="en-US" altLang="ja-JP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Exclusive measurement using a simple reaction (in-flight &amp; light nuclei) is crucial</a:t>
            </a:r>
            <a:endParaRPr kumimoji="1" lang="ja-JP" alt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A416A96-87B2-4E73-82B8-5049B7F9F446}"/>
              </a:ext>
            </a:extLst>
          </p:cNvPr>
          <p:cNvSpPr txBox="1"/>
          <p:nvPr/>
        </p:nvSpPr>
        <p:spPr>
          <a:xfrm>
            <a:off x="2962138" y="2208737"/>
            <a:ext cx="21416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 </a:t>
            </a:r>
            <a:r>
              <a:rPr kumimoji="1" lang="en-US" altLang="ja-JP" sz="2400" b="1" dirty="0">
                <a:solidFill>
                  <a:srgbClr val="FF0000"/>
                </a:solidFill>
              </a:rPr>
              <a:t>NULL results</a:t>
            </a:r>
            <a:endParaRPr kumimoji="1" lang="ja-JP" altLang="en-US" sz="2400" b="1" dirty="0">
              <a:solidFill>
                <a:srgbClr val="FF0000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DAE4189-ADC8-4859-A99F-263E52C464A9}"/>
              </a:ext>
            </a:extLst>
          </p:cNvPr>
          <p:cNvSpPr txBox="1"/>
          <p:nvPr/>
        </p:nvSpPr>
        <p:spPr>
          <a:xfrm>
            <a:off x="2995776" y="3083054"/>
            <a:ext cx="1923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solidFill>
                  <a:srgbClr val="0070C0"/>
                </a:solidFill>
                <a:sym typeface="Wingdings" panose="05000000000000000000" pitchFamily="2" charset="2"/>
              </a:rPr>
              <a:t> </a:t>
            </a:r>
            <a:r>
              <a:rPr kumimoji="1" lang="en-US" altLang="ja-JP" sz="2400" b="1" dirty="0">
                <a:solidFill>
                  <a:srgbClr val="0070C0"/>
                </a:solidFill>
              </a:rPr>
              <a:t>Observed?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9F1DFC3-BB69-4502-97DB-08B3714D9EFF}"/>
              </a:ext>
            </a:extLst>
          </p:cNvPr>
          <p:cNvSpPr txBox="1"/>
          <p:nvPr/>
        </p:nvSpPr>
        <p:spPr>
          <a:xfrm>
            <a:off x="2992159" y="3873935"/>
            <a:ext cx="1923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400" b="1" dirty="0">
                <a:solidFill>
                  <a:srgbClr val="0070C0"/>
                </a:solidFill>
                <a:sym typeface="Wingdings" panose="05000000000000000000" pitchFamily="2" charset="2"/>
              </a:rPr>
              <a:t> </a:t>
            </a:r>
            <a:r>
              <a:rPr kumimoji="1" lang="en-US" altLang="ja-JP" sz="2400" b="1" dirty="0">
                <a:solidFill>
                  <a:srgbClr val="0070C0"/>
                </a:solidFill>
              </a:rPr>
              <a:t>Observed?</a:t>
            </a:r>
            <a:endParaRPr kumimoji="1" lang="ja-JP" altLang="en-US" sz="2400" b="1" dirty="0">
              <a:solidFill>
                <a:srgbClr val="0070C0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8F733C2-8C3C-4670-AF4A-D4406F0D2A5E}"/>
              </a:ext>
            </a:extLst>
          </p:cNvPr>
          <p:cNvSpPr txBox="1"/>
          <p:nvPr/>
        </p:nvSpPr>
        <p:spPr>
          <a:xfrm>
            <a:off x="5745042" y="979755"/>
            <a:ext cx="2909707" cy="461665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2400" b="1" baseline="30000" dirty="0">
                <a:solidFill>
                  <a:srgbClr val="FF0000"/>
                </a:solidFill>
              </a:rPr>
              <a:t>4</a:t>
            </a:r>
            <a:r>
              <a:rPr lang="en-US" altLang="ja-JP" sz="2400" b="1" dirty="0">
                <a:solidFill>
                  <a:srgbClr val="FF0000"/>
                </a:solidFill>
              </a:rPr>
              <a:t>He(stopped-K</a:t>
            </a:r>
            <a:r>
              <a:rPr lang="en-US" altLang="ja-JP" sz="2400" b="1" baseline="30000" dirty="0">
                <a:solidFill>
                  <a:srgbClr val="FF0000"/>
                </a:solidFill>
              </a:rPr>
              <a:t>-</a:t>
            </a:r>
            <a:r>
              <a:rPr lang="en-US" altLang="ja-JP" sz="2400" b="1" dirty="0">
                <a:solidFill>
                  <a:srgbClr val="FF0000"/>
                </a:solidFill>
              </a:rPr>
              <a:t>,p/n)X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DF02339-DB33-464D-8F0A-7C0A8864B500}"/>
              </a:ext>
            </a:extLst>
          </p:cNvPr>
          <p:cNvSpPr/>
          <p:nvPr/>
        </p:nvSpPr>
        <p:spPr>
          <a:xfrm>
            <a:off x="5657061" y="1466282"/>
            <a:ext cx="3121367" cy="338554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>
            <a:spAutoFit/>
          </a:bodyPr>
          <a:lstStyle/>
          <a:p>
            <a:r>
              <a:rPr lang="ja-JP" altLang="en-US" sz="1600" i="1" dirty="0"/>
              <a:t>PLB6</a:t>
            </a:r>
            <a:r>
              <a:rPr lang="en-US" altLang="ja-JP" sz="1600" i="1" dirty="0"/>
              <a:t>59(2008)107, </a:t>
            </a:r>
            <a:r>
              <a:rPr lang="ja-JP" altLang="en-US" sz="1600" i="1" dirty="0"/>
              <a:t>PLB688</a:t>
            </a:r>
            <a:r>
              <a:rPr lang="en-US" altLang="ja-JP" sz="1600" i="1" dirty="0"/>
              <a:t>(2010)</a:t>
            </a:r>
            <a:r>
              <a:rPr lang="ja-JP" altLang="en-US" sz="1600" i="1" dirty="0"/>
              <a:t>43</a:t>
            </a: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D2AE1D28-36BB-4FAC-ACAD-26B36D42DD3F}"/>
              </a:ext>
            </a:extLst>
          </p:cNvPr>
          <p:cNvSpPr/>
          <p:nvPr/>
        </p:nvSpPr>
        <p:spPr>
          <a:xfrm>
            <a:off x="5788737" y="2873035"/>
            <a:ext cx="2701317" cy="461665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>
            <a:spAutoFit/>
          </a:bodyPr>
          <a:lstStyle/>
          <a:p>
            <a:pPr marL="0" lvl="1"/>
            <a:r>
              <a:rPr lang="en-US" altLang="ja-JP" sz="2400" b="1" dirty="0">
                <a:solidFill>
                  <a:srgbClr val="0070C0"/>
                </a:solidFill>
              </a:rPr>
              <a:t>Li/C(stopped-K</a:t>
            </a:r>
            <a:r>
              <a:rPr lang="en-US" altLang="ja-JP" sz="2400" b="1" baseline="30000" dirty="0">
                <a:solidFill>
                  <a:srgbClr val="0070C0"/>
                </a:solidFill>
              </a:rPr>
              <a:t>-</a:t>
            </a:r>
            <a:r>
              <a:rPr lang="en-US" altLang="ja-JP" sz="2400" b="1" dirty="0">
                <a:solidFill>
                  <a:srgbClr val="0070C0"/>
                </a:solidFill>
              </a:rPr>
              <a:t>,</a:t>
            </a:r>
            <a:r>
              <a:rPr lang="en-US" altLang="ja-JP" sz="2400" b="1" dirty="0" err="1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b="1" dirty="0" err="1">
                <a:solidFill>
                  <a:srgbClr val="0070C0"/>
                </a:solidFill>
              </a:rPr>
              <a:t>d</a:t>
            </a:r>
            <a:r>
              <a:rPr lang="en-US" altLang="ja-JP" sz="2400" b="1" dirty="0">
                <a:solidFill>
                  <a:srgbClr val="0070C0"/>
                </a:solidFill>
              </a:rPr>
              <a:t>)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7780054B-5D2E-4E08-A33B-2544A229F7BC}"/>
              </a:ext>
            </a:extLst>
          </p:cNvPr>
          <p:cNvSpPr/>
          <p:nvPr/>
        </p:nvSpPr>
        <p:spPr>
          <a:xfrm>
            <a:off x="7408195" y="4421409"/>
            <a:ext cx="15520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600" i="1" dirty="0"/>
              <a:t>PLB654</a:t>
            </a:r>
            <a:r>
              <a:rPr lang="en-US" altLang="ja-JP" sz="1600" i="1" dirty="0"/>
              <a:t>(2007)</a:t>
            </a:r>
            <a:r>
              <a:rPr lang="ja-JP" altLang="en-US" sz="1600" i="1" dirty="0"/>
              <a:t>80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697FAE20-4BAA-44B7-BE66-A74F2A7630B8}"/>
              </a:ext>
            </a:extLst>
          </p:cNvPr>
          <p:cNvSpPr/>
          <p:nvPr/>
        </p:nvSpPr>
        <p:spPr>
          <a:xfrm>
            <a:off x="5411931" y="5258909"/>
            <a:ext cx="1648208" cy="461665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>
            <a:spAutoFit/>
          </a:bodyPr>
          <a:lstStyle/>
          <a:p>
            <a:pPr marL="0" lvl="1"/>
            <a:r>
              <a:rPr lang="en-US" altLang="ja-JP" sz="2400" b="1" dirty="0" err="1">
                <a:solidFill>
                  <a:srgbClr val="0070C0"/>
                </a:solidFill>
                <a:latin typeface="Symbol" panose="05050102010706020507" pitchFamily="18" charset="2"/>
              </a:rPr>
              <a:t>L</a:t>
            </a:r>
            <a:r>
              <a:rPr lang="en-US" altLang="ja-JP" sz="2400" b="1" dirty="0" err="1">
                <a:solidFill>
                  <a:srgbClr val="0070C0"/>
                </a:solidFill>
              </a:rPr>
              <a:t>d</a:t>
            </a:r>
            <a:r>
              <a:rPr lang="en-US" altLang="ja-JP" sz="2400" b="1" dirty="0">
                <a:solidFill>
                  <a:srgbClr val="0070C0"/>
                </a:solidFill>
              </a:rPr>
              <a:t> in </a:t>
            </a:r>
            <a:r>
              <a:rPr lang="en-US" altLang="ja-JP" sz="2400" b="1" dirty="0" err="1">
                <a:solidFill>
                  <a:srgbClr val="0070C0"/>
                </a:solidFill>
              </a:rPr>
              <a:t>Ni+Ni</a:t>
            </a:r>
            <a:endParaRPr lang="en-US" altLang="ja-JP" sz="2400" b="1" dirty="0">
              <a:solidFill>
                <a:srgbClr val="0070C0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E3409DB-558E-4BA3-934C-F544BB6D3ED9}"/>
              </a:ext>
            </a:extLst>
          </p:cNvPr>
          <p:cNvSpPr txBox="1"/>
          <p:nvPr/>
        </p:nvSpPr>
        <p:spPr>
          <a:xfrm>
            <a:off x="4893880" y="5657926"/>
            <a:ext cx="2306016" cy="338554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ja-JP" sz="1600" i="1" dirty="0"/>
              <a:t>EXA05 Conference (2005)</a:t>
            </a:r>
            <a:endParaRPr kumimoji="1" lang="ja-JP" altLang="en-US" sz="1600" i="1" dirty="0"/>
          </a:p>
        </p:txBody>
      </p: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3AC4A27F-0C78-47EE-BD91-1BBDBD2F6717}"/>
              </a:ext>
            </a:extLst>
          </p:cNvPr>
          <p:cNvCxnSpPr/>
          <p:nvPr/>
        </p:nvCxnSpPr>
        <p:spPr>
          <a:xfrm flipV="1">
            <a:off x="7022373" y="4490143"/>
            <a:ext cx="0" cy="321971"/>
          </a:xfrm>
          <a:prstGeom prst="straightConnector1">
            <a:avLst/>
          </a:prstGeom>
          <a:ln w="63500"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EFF7E79F-F4DE-4BD8-A595-AD19C2625D99}"/>
              </a:ext>
            </a:extLst>
          </p:cNvPr>
          <p:cNvCxnSpPr/>
          <p:nvPr/>
        </p:nvCxnSpPr>
        <p:spPr>
          <a:xfrm flipV="1">
            <a:off x="7440758" y="6020583"/>
            <a:ext cx="0" cy="321971"/>
          </a:xfrm>
          <a:prstGeom prst="straightConnector1">
            <a:avLst/>
          </a:prstGeom>
          <a:ln w="63500"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0B15556-325B-4EE6-A7F3-F9F54A337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51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1270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D6A41591-21BD-4AE5-BE8A-4B03F184B254}"/>
              </a:ext>
            </a:extLst>
          </p:cNvPr>
          <p:cNvGrpSpPr/>
          <p:nvPr/>
        </p:nvGrpSpPr>
        <p:grpSpPr>
          <a:xfrm>
            <a:off x="193180" y="1069251"/>
            <a:ext cx="8752249" cy="4719498"/>
            <a:chOff x="115910" y="1037358"/>
            <a:chExt cx="8752249" cy="4719498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2368A3ED-A9E8-4352-9008-2A518E686C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12907"/>
            <a:stretch/>
          </p:blipFill>
          <p:spPr>
            <a:xfrm>
              <a:off x="275841" y="1037358"/>
              <a:ext cx="8592318" cy="4026210"/>
            </a:xfrm>
            <a:prstGeom prst="rect">
              <a:avLst/>
            </a:prstGeom>
          </p:spPr>
        </p:pic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3D40EC88-861A-4569-8C41-804E505FC06A}"/>
                </a:ext>
              </a:extLst>
            </p:cNvPr>
            <p:cNvSpPr/>
            <p:nvPr/>
          </p:nvSpPr>
          <p:spPr>
            <a:xfrm>
              <a:off x="115910" y="5125792"/>
              <a:ext cx="1803042" cy="631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80" y="0"/>
            <a:ext cx="8757634" cy="1325563"/>
          </a:xfrm>
        </p:spPr>
        <p:txBody>
          <a:bodyPr>
            <a:normAutofit/>
          </a:bodyPr>
          <a:lstStyle/>
          <a:p>
            <a:pPr algn="ctr"/>
            <a:r>
              <a:rPr lang="en-US" altLang="ja-JP" b="1" dirty="0"/>
              <a:t>A New Cylindrical Detector System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C944B5-0C05-48FD-A811-884E143C7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806" y="5115450"/>
            <a:ext cx="5346838" cy="12828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1"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Solid angle: ~</a:t>
            </a:r>
            <a:r>
              <a:rPr kumimoji="1"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x1.5 </a:t>
            </a:r>
            <a:r>
              <a:rPr kumimoji="1" lang="en-US" altLang="ja-JP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(~90%)</a:t>
            </a:r>
            <a:endParaRPr kumimoji="1" lang="en-US" altLang="ja-JP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Neutron detection capability: ~x10 				   </a:t>
            </a:r>
            <a:r>
              <a:rPr lang="en-US" altLang="ja-JP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( ~1.5x15%)</a:t>
            </a:r>
            <a:endParaRPr kumimoji="1" lang="ja-JP" altLang="en-US" sz="2000" b="1" baseline="-2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98914DC-A46E-44AF-BBC6-09CCAFE90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52</a:t>
            </a:fld>
            <a:endParaRPr kumimoji="1" lang="ja-JP" altLang="en-US" dirty="0"/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2DA36A5F-035C-470E-B90F-7285E4A44B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523" y="1145716"/>
            <a:ext cx="5927080" cy="3871074"/>
          </a:xfrm>
          <a:prstGeom prst="rect">
            <a:avLst/>
          </a:prstGeom>
        </p:spPr>
      </p:pic>
      <p:sp>
        <p:nvSpPr>
          <p:cNvPr id="8" name="コンテンツ プレースホルダー 2">
            <a:extLst>
              <a:ext uri="{FF2B5EF4-FFF2-40B4-BE49-F238E27FC236}">
                <a16:creationId xmlns:a16="http://schemas.microsoft.com/office/drawing/2014/main" id="{F2EDEA91-2B6F-447E-87EF-D7F0E3FE6BD7}"/>
              </a:ext>
            </a:extLst>
          </p:cNvPr>
          <p:cNvSpPr txBox="1">
            <a:spLocks/>
          </p:cNvSpPr>
          <p:nvPr/>
        </p:nvSpPr>
        <p:spPr>
          <a:xfrm>
            <a:off x="189730" y="4601614"/>
            <a:ext cx="3948431" cy="2310484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5100" b="1" dirty="0"/>
              <a:t>SC Solenoid Magnet</a:t>
            </a:r>
          </a:p>
          <a:p>
            <a:r>
              <a:rPr lang="en-US" altLang="ja-JP" sz="5100" b="1" dirty="0"/>
              <a:t>Cylindrical Drift Chamber</a:t>
            </a:r>
          </a:p>
          <a:p>
            <a:r>
              <a:rPr lang="en-US" altLang="ja-JP" sz="5100" b="1" dirty="0"/>
              <a:t>Neutron Counter</a:t>
            </a:r>
          </a:p>
          <a:p>
            <a:r>
              <a:rPr lang="en-US" altLang="ja-JP" sz="4200" dirty="0"/>
              <a:t>FWD/BWD Drift Chambers</a:t>
            </a:r>
          </a:p>
          <a:p>
            <a:r>
              <a:rPr lang="en-US" altLang="ja-JP" sz="4200" dirty="0"/>
              <a:t>Vertex Fiber Tracker</a:t>
            </a:r>
          </a:p>
          <a:p>
            <a:r>
              <a:rPr lang="en-US" altLang="ja-JP" sz="3800" dirty="0"/>
              <a:t>Electromagnetic Calorimeter (constructed in 2</a:t>
            </a:r>
            <a:r>
              <a:rPr lang="en-US" altLang="ja-JP" sz="3800" baseline="30000" dirty="0"/>
              <a:t>nd</a:t>
            </a:r>
            <a:r>
              <a:rPr lang="en-US" altLang="ja-JP" sz="3800" dirty="0"/>
              <a:t>-stage)</a:t>
            </a:r>
          </a:p>
          <a:p>
            <a:endParaRPr lang="ja-JP" altLang="en-US" dirty="0"/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0469F263-F472-4D4B-BBFC-67820E3C07D9}"/>
              </a:ext>
            </a:extLst>
          </p:cNvPr>
          <p:cNvSpPr/>
          <p:nvPr/>
        </p:nvSpPr>
        <p:spPr>
          <a:xfrm>
            <a:off x="2491409" y="2617304"/>
            <a:ext cx="1212573" cy="1179444"/>
          </a:xfrm>
          <a:prstGeom prst="rightArrow">
            <a:avLst>
              <a:gd name="adj1" fmla="val 50000"/>
              <a:gd name="adj2" fmla="val 682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32316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92F5B2-A1C9-47BB-AC49-00E12C32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kumimoji="1" lang="en-US" altLang="ja-JP" b="1" dirty="0"/>
              <a:t>Improvement of Kaon Intensity</a:t>
            </a:r>
            <a:endParaRPr kumimoji="1" lang="ja-JP" altLang="en-US" b="1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6C944B5-0C05-48FD-A811-884E143C7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626524"/>
            <a:ext cx="9143999" cy="1231476"/>
          </a:xfrm>
        </p:spPr>
        <p:txBody>
          <a:bodyPr>
            <a:normAutofit fontScale="92500"/>
          </a:bodyPr>
          <a:lstStyle/>
          <a:p>
            <a:r>
              <a:rPr lang="en-US" altLang="ja-JP" sz="3600" b="1" dirty="0"/>
              <a:t>We propose a new configuration of the beamline</a:t>
            </a:r>
          </a:p>
          <a:p>
            <a:pPr lvl="1"/>
            <a:r>
              <a:rPr lang="en-US" altLang="ja-JP" sz="2800" dirty="0"/>
              <a:t>K- yield is expected to increase </a:t>
            </a:r>
            <a:r>
              <a:rPr lang="en-US" altLang="ja-JP" sz="3000" dirty="0"/>
              <a:t>by </a:t>
            </a:r>
            <a:r>
              <a:rPr lang="en-US" altLang="ja-JP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~ 1.4 times @ 1.0 GeV/c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22BA304-CBB8-4E0F-86DD-A3CBB62DA1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775" y="1539985"/>
            <a:ext cx="4328305" cy="352082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AD89DBB-ACC6-453A-9867-D9E2E778A1F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30" t="18874" r="14958" b="8544"/>
          <a:stretch/>
        </p:blipFill>
        <p:spPr>
          <a:xfrm rot="16200000">
            <a:off x="623542" y="1373178"/>
            <a:ext cx="2313429" cy="3251421"/>
          </a:xfrm>
          <a:prstGeom prst="rect">
            <a:avLst/>
          </a:prstGeom>
        </p:spPr>
      </p:pic>
      <p:sp>
        <p:nvSpPr>
          <p:cNvPr id="8" name="矢印: 右 7">
            <a:extLst>
              <a:ext uri="{FF2B5EF4-FFF2-40B4-BE49-F238E27FC236}">
                <a16:creationId xmlns:a16="http://schemas.microsoft.com/office/drawing/2014/main" id="{3A8651A9-E297-4BBB-A937-2F17260EA5E5}"/>
              </a:ext>
            </a:extLst>
          </p:cNvPr>
          <p:cNvSpPr/>
          <p:nvPr/>
        </p:nvSpPr>
        <p:spPr>
          <a:xfrm>
            <a:off x="3721994" y="2358164"/>
            <a:ext cx="701899" cy="12814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775AC28-E59E-4C04-B60C-316152A55544}"/>
              </a:ext>
            </a:extLst>
          </p:cNvPr>
          <p:cNvSpPr txBox="1"/>
          <p:nvPr/>
        </p:nvSpPr>
        <p:spPr>
          <a:xfrm>
            <a:off x="2447232" y="3663571"/>
            <a:ext cx="3251422" cy="64633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Shorten the beamline (~3.7m) by removing the final D magnet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B19614F-3081-4EC1-9857-046E36DB8C31}"/>
              </a:ext>
            </a:extLst>
          </p:cNvPr>
          <p:cNvSpPr txBox="1"/>
          <p:nvPr/>
        </p:nvSpPr>
        <p:spPr>
          <a:xfrm>
            <a:off x="2044858" y="1294994"/>
            <a:ext cx="27222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K1.8BR beamline</a:t>
            </a:r>
            <a:endParaRPr kumimoji="1" lang="ja-JP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B321FEC-C9CA-494B-837B-C4FF13126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53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8315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F4522B83-37A4-4C48-B5B9-1861238D7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1640" y="2449290"/>
            <a:ext cx="3641050" cy="412303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kumimoji="1" lang="en-US" altLang="ja-JP" b="1" dirty="0"/>
                  <a:t>Expected Yield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𝑵𝑵𝑵</m:t>
                    </m:r>
                  </m:oMath>
                </a14:m>
                <a:endParaRPr kumimoji="1" lang="ja-JP" altLang="en-US" b="1" dirty="0"/>
              </a:p>
            </p:txBody>
          </p:sp>
        </mc:Choice>
        <mc:Fallback xmlns="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98914DC-A46E-44AF-BBC6-09CCAFE90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54</a:t>
            </a:fld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コンテンツ プレースホルダー 6">
                <a:extLst>
                  <a:ext uri="{FF2B5EF4-FFF2-40B4-BE49-F238E27FC236}">
                    <a16:creationId xmlns:a16="http://schemas.microsoft.com/office/drawing/2014/main" id="{3E00FD82-6408-4F02-8548-47540F2DDCC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-61174" y="2528618"/>
                <a:ext cx="5789054" cy="3575968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altLang="ja-JP" dirty="0"/>
                  <a:t>We assume the K</a:t>
                </a:r>
                <a:r>
                  <a:rPr lang="en-US" altLang="ja-JP" baseline="30000" dirty="0"/>
                  <a:t>-</a:t>
                </a:r>
                <a:r>
                  <a:rPr lang="en-US" altLang="ja-JP" dirty="0" err="1"/>
                  <a:t>ppn</a:t>
                </a:r>
                <a:r>
                  <a:rPr lang="en-US" altLang="ja-JP" dirty="0"/>
                  <a:t> cross section of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𝝈</m:t>
                      </m:r>
                      <m:d>
                        <m:dPr>
                          <m:ctrlPr>
                            <a:rPr lang="en-US" altLang="ja-JP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ja-JP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𝑲</m:t>
                              </m:r>
                            </m:e>
                            <m:sup>
                              <m:r>
                                <a:rPr lang="en-US" altLang="ja-JP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  <m:r>
                            <a:rPr lang="en-US" altLang="ja-JP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𝒑𝒑𝒏</m:t>
                          </m:r>
                        </m:e>
                      </m:d>
                      <m:r>
                        <a:rPr lang="en-US" altLang="ja-JP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ja-JP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𝑩𝒓</m:t>
                      </m:r>
                      <m:d>
                        <m:dPr>
                          <m:ctrlPr>
                            <a:rPr lang="en-US" altLang="ja-JP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altLang="ja-JP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𝜦</m:t>
                          </m:r>
                          <m:r>
                            <a:rPr lang="en-US" altLang="ja-JP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𝒅</m:t>
                          </m:r>
                        </m:e>
                      </m:d>
                      <m:r>
                        <a:rPr lang="en-US" altLang="ja-JP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~ </m:t>
                      </m:r>
                      <m:r>
                        <a:rPr lang="en-US" altLang="ja-JP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en-US" altLang="ja-JP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ja-JP" alt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𝝁</m:t>
                      </m:r>
                      <m:r>
                        <a:rPr lang="en-US" altLang="ja-JP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altLang="ja-JP" b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ja-JP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𝝈</m:t>
                      </m:r>
                      <m:d>
                        <m:dPr>
                          <m:ctrlPr>
                            <a:rPr lang="en-US" altLang="ja-JP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ja-JP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ja-JP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𝑲</m:t>
                              </m:r>
                            </m:e>
                            <m:sup>
                              <m:r>
                                <a:rPr lang="en-US" altLang="ja-JP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  <m:r>
                            <a:rPr lang="en-US" altLang="ja-JP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𝒑𝒑𝒏</m:t>
                          </m:r>
                        </m:e>
                      </m:d>
                      <m:r>
                        <a:rPr lang="en-US" altLang="ja-JP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ja-JP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𝑩𝒓</m:t>
                      </m:r>
                      <m:d>
                        <m:dPr>
                          <m:ctrlPr>
                            <a:rPr lang="en-US" altLang="ja-JP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l-GR" altLang="ja-JP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𝜦</m:t>
                          </m:r>
                          <m:r>
                            <a:rPr lang="en-US" altLang="ja-JP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𝒑𝒏</m:t>
                          </m:r>
                        </m:e>
                      </m:d>
                      <m:r>
                        <a:rPr lang="en-US" altLang="ja-JP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ja-JP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~</m:t>
                      </m:r>
                      <m:r>
                        <a:rPr lang="en-US" altLang="ja-JP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altLang="ja-JP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𝟏𝟎</m:t>
                      </m:r>
                      <m:r>
                        <a:rPr lang="en-US" altLang="ja-JP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ja-JP" altLang="en-US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𝝁</m:t>
                      </m:r>
                      <m:r>
                        <a:rPr lang="en-US" altLang="ja-JP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US" altLang="ja-JP" b="1" dirty="0"/>
              </a:p>
              <a:p>
                <a:pPr lvl="1"/>
                <a:endParaRPr lang="en-US" altLang="ja-JP" sz="1200" dirty="0"/>
              </a:p>
              <a:p>
                <a:pPr lvl="1">
                  <a:buFont typeface="Wingdings" panose="05000000000000000000" pitchFamily="2" charset="2"/>
                  <a:buChar char="u"/>
                </a:pPr>
                <a:r>
                  <a:rPr lang="en-US" altLang="ja-JP" dirty="0"/>
                  <a:t> The same CS of “K-pp”</a:t>
                </a:r>
                <a:r>
                  <a:rPr lang="en-US" altLang="ja-JP" dirty="0">
                    <a:sym typeface="Wingdings" panose="05000000000000000000" pitchFamily="2" charset="2"/>
                  </a:rPr>
                  <a:t></a:t>
                </a:r>
                <a:r>
                  <a:rPr lang="en-US" altLang="ja-JP" dirty="0" err="1">
                    <a:latin typeface="Symbol" panose="05050102010706020507" pitchFamily="18" charset="2"/>
                  </a:rPr>
                  <a:t>L</a:t>
                </a:r>
                <a:r>
                  <a:rPr lang="en-US" altLang="ja-JP" dirty="0" err="1"/>
                  <a:t>p</a:t>
                </a:r>
                <a:r>
                  <a:rPr lang="en-US" altLang="ja-JP" dirty="0"/>
                  <a:t> in E15</a:t>
                </a:r>
              </a:p>
              <a:p>
                <a:pPr lvl="1">
                  <a:buFont typeface="Wingdings" panose="05000000000000000000" pitchFamily="2" charset="2"/>
                  <a:buChar char="u"/>
                </a:pPr>
                <a:r>
                  <a:rPr lang="en-US" altLang="ja-JP" i="1" dirty="0"/>
                  <a:t> As for </a:t>
                </a:r>
                <a:r>
                  <a:rPr lang="en-US" altLang="ja-JP" i="1" dirty="0" err="1">
                    <a:latin typeface="Symbol" panose="05050102010706020507" pitchFamily="18" charset="2"/>
                  </a:rPr>
                  <a:t>L</a:t>
                </a:r>
                <a:r>
                  <a:rPr lang="en-US" altLang="ja-JP" i="1" dirty="0" err="1"/>
                  <a:t>d</a:t>
                </a:r>
                <a:r>
                  <a:rPr lang="en-US" altLang="ja-JP" i="1" dirty="0"/>
                  <a:t> decay, we refer to the absorption of stopped K</a:t>
                </a:r>
                <a:r>
                  <a:rPr lang="en-US" altLang="ja-JP" i="1" baseline="30000" dirty="0"/>
                  <a:t>−</a:t>
                </a:r>
                <a:r>
                  <a:rPr lang="en-US" altLang="ja-JP" i="1" dirty="0"/>
                  <a:t> on </a:t>
                </a:r>
                <a:r>
                  <a:rPr lang="en-US" altLang="ja-JP" i="1" baseline="30000" dirty="0"/>
                  <a:t>4</a:t>
                </a:r>
                <a:r>
                  <a:rPr lang="en-US" altLang="ja-JP" i="1" dirty="0"/>
                  <a:t>He</a:t>
                </a:r>
              </a:p>
              <a:p>
                <a:pPr marL="457200" lvl="1" indent="0">
                  <a:buNone/>
                </a:pPr>
                <a:r>
                  <a:rPr lang="en-US" altLang="ja-JP" sz="2200" i="1" dirty="0">
                    <a:sym typeface="Wingdings" panose="05000000000000000000" pitchFamily="2" charset="2"/>
                  </a:rPr>
                  <a:t>     </a:t>
                </a:r>
                <a:r>
                  <a:rPr lang="en-US" altLang="ja-JP" sz="2200" i="1" dirty="0"/>
                  <a:t>decay fraction to </a:t>
                </a:r>
                <a:r>
                  <a:rPr lang="en-US" altLang="ja-JP" sz="2200" i="1" dirty="0">
                    <a:latin typeface="Symbol" panose="05050102010706020507" pitchFamily="18" charset="2"/>
                  </a:rPr>
                  <a:t>S</a:t>
                </a:r>
                <a:r>
                  <a:rPr lang="en-US" altLang="ja-JP" sz="2200" i="1" baseline="30000" dirty="0">
                    <a:latin typeface="Symbol" panose="05050102010706020507" pitchFamily="18" charset="2"/>
                  </a:rPr>
                  <a:t>-</a:t>
                </a:r>
                <a:r>
                  <a:rPr lang="en-US" altLang="ja-JP" sz="2200" i="1" dirty="0"/>
                  <a:t>pd : </a:t>
                </a:r>
                <a:r>
                  <a:rPr lang="en-US" altLang="ja-JP" sz="2200" i="1" dirty="0">
                    <a:latin typeface="Symbol" panose="05050102010706020507" pitchFamily="18" charset="2"/>
                  </a:rPr>
                  <a:t>S</a:t>
                </a:r>
                <a:r>
                  <a:rPr lang="en-US" altLang="ja-JP" sz="2200" i="1" baseline="30000" dirty="0">
                    <a:latin typeface="Symbol" panose="05050102010706020507" pitchFamily="18" charset="2"/>
                  </a:rPr>
                  <a:t>-</a:t>
                </a:r>
                <a:r>
                  <a:rPr lang="en-US" altLang="ja-JP" sz="2200" i="1" dirty="0" err="1"/>
                  <a:t>ppn</a:t>
                </a:r>
                <a:r>
                  <a:rPr lang="en-US" altLang="ja-JP" sz="2200" i="1" dirty="0"/>
                  <a:t> ~ 1 : 1</a:t>
                </a:r>
              </a:p>
              <a:p>
                <a:pPr marL="0" indent="0">
                  <a:buNone/>
                </a:pPr>
                <a:endParaRPr lang="ja-JP" altLang="en-US" dirty="0"/>
              </a:p>
            </p:txBody>
          </p:sp>
        </mc:Choice>
        <mc:Fallback xmlns="">
          <p:sp>
            <p:nvSpPr>
              <p:cNvPr id="7" name="コンテンツ プレースホルダー 6">
                <a:extLst>
                  <a:ext uri="{FF2B5EF4-FFF2-40B4-BE49-F238E27FC236}">
                    <a16:creationId xmlns:a16="http://schemas.microsoft.com/office/drawing/2014/main" id="{3E00FD82-6408-4F02-8548-47540F2DDCC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61174" y="2528618"/>
                <a:ext cx="5789054" cy="3575968"/>
              </a:xfrm>
              <a:blipFill>
                <a:blip r:embed="rId4"/>
                <a:stretch>
                  <a:fillRect l="-2211" t="-443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D6DC1F3-1152-460F-991F-BB9ED4862008}"/>
              </a:ext>
            </a:extLst>
          </p:cNvPr>
          <p:cNvSpPr txBox="1"/>
          <p:nvPr/>
        </p:nvSpPr>
        <p:spPr>
          <a:xfrm>
            <a:off x="6569288" y="6547384"/>
            <a:ext cx="15921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i="1" dirty="0"/>
              <a:t>PRD1(1970)1267</a:t>
            </a:r>
            <a:endParaRPr kumimoji="1" lang="ja-JP" altLang="en-US" sz="1600" i="1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4299051-1833-4E68-A71D-43A4C20A20EA}"/>
              </a:ext>
            </a:extLst>
          </p:cNvPr>
          <p:cNvSpPr/>
          <p:nvPr/>
        </p:nvSpPr>
        <p:spPr>
          <a:xfrm>
            <a:off x="6310648" y="4655696"/>
            <a:ext cx="2414789" cy="24469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FBB0116F-6622-4AE6-96CF-523DA0B3F94A}"/>
              </a:ext>
            </a:extLst>
          </p:cNvPr>
          <p:cNvSpPr/>
          <p:nvPr/>
        </p:nvSpPr>
        <p:spPr>
          <a:xfrm>
            <a:off x="5617776" y="2255810"/>
            <a:ext cx="3555717" cy="400110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altLang="ja-JP" sz="2000" b="1" i="1" dirty="0"/>
              <a:t>absorption of stopped K</a:t>
            </a:r>
            <a:r>
              <a:rPr lang="en-US" altLang="ja-JP" sz="2000" b="1" i="1" baseline="30000" dirty="0"/>
              <a:t>−</a:t>
            </a:r>
            <a:r>
              <a:rPr lang="en-US" altLang="ja-JP" sz="2000" b="1" i="1" dirty="0"/>
              <a:t> on </a:t>
            </a:r>
            <a:r>
              <a:rPr lang="en-US" altLang="ja-JP" sz="2000" b="1" i="1" baseline="30000" dirty="0"/>
              <a:t>4</a:t>
            </a:r>
            <a:r>
              <a:rPr lang="en-US" altLang="ja-JP" sz="2000" b="1" i="1" dirty="0"/>
              <a:t>He</a:t>
            </a:r>
            <a:endParaRPr lang="ja-JP" altLang="en-US" sz="2000" b="1" dirty="0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17FE6DA6-1262-491A-9299-8A8A9F8D89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665" y="1144755"/>
            <a:ext cx="8558055" cy="99958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4204202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kumimoji="1" lang="en-US" altLang="ja-JP" b="1" dirty="0"/>
                  <a:t>Expected Yield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𝑵𝑵𝑵</m:t>
                    </m:r>
                  </m:oMath>
                </a14:m>
                <a:endParaRPr kumimoji="1" lang="ja-JP" altLang="en-US" b="1" dirty="0"/>
              </a:p>
            </p:txBody>
          </p:sp>
        </mc:Choice>
        <mc:Fallback xmlns="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コンテンツ プレースホルダー 6">
            <a:extLst>
              <a:ext uri="{FF2B5EF4-FFF2-40B4-BE49-F238E27FC236}">
                <a16:creationId xmlns:a16="http://schemas.microsoft.com/office/drawing/2014/main" id="{3E00FD82-6408-4F02-8548-47540F2DD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544059"/>
            <a:ext cx="5590903" cy="2289197"/>
          </a:xfrm>
        </p:spPr>
        <p:txBody>
          <a:bodyPr>
            <a:normAutofit fontScale="92500" lnSpcReduction="20000"/>
          </a:bodyPr>
          <a:lstStyle/>
          <a:p>
            <a:r>
              <a:rPr lang="en-US" altLang="ja-JP" dirty="0" err="1"/>
              <a:t>N</a:t>
            </a:r>
            <a:r>
              <a:rPr lang="en-US" altLang="ja-JP" baseline="-25000" dirty="0" err="1"/>
              <a:t>beam</a:t>
            </a:r>
            <a:r>
              <a:rPr lang="en-US" altLang="ja-JP" dirty="0"/>
              <a:t> = </a:t>
            </a:r>
            <a:r>
              <a:rPr lang="en-US" altLang="ja-JP" b="1" dirty="0"/>
              <a:t>100 G</a:t>
            </a:r>
            <a:r>
              <a:rPr lang="en-US" altLang="ja-JP" dirty="0"/>
              <a:t> K- on target</a:t>
            </a:r>
          </a:p>
          <a:p>
            <a:pPr lvl="1"/>
            <a:r>
              <a:rPr lang="en-US" altLang="ja-JP" dirty="0"/>
              <a:t>under the MR beam power of </a:t>
            </a:r>
            <a:r>
              <a:rPr lang="en-US" altLang="ja-JP" b="1" dirty="0"/>
              <a:t>90 kW </a:t>
            </a:r>
            <a:r>
              <a:rPr lang="en-US" altLang="ja-JP" dirty="0"/>
              <a:t>with </a:t>
            </a:r>
            <a:r>
              <a:rPr lang="en-US" altLang="ja-JP" b="1" dirty="0"/>
              <a:t>5.2 s</a:t>
            </a:r>
            <a:r>
              <a:rPr lang="en-US" altLang="ja-JP" dirty="0"/>
              <a:t> repetition cycle.</a:t>
            </a:r>
          </a:p>
          <a:p>
            <a:pPr lvl="2"/>
            <a:r>
              <a:rPr lang="en-US" altLang="ja-JP" dirty="0"/>
              <a:t>3.2 x 10</a:t>
            </a:r>
            <a:r>
              <a:rPr lang="en-US" altLang="ja-JP" baseline="30000" dirty="0"/>
              <a:t>5</a:t>
            </a:r>
            <a:r>
              <a:rPr lang="en-US" altLang="ja-JP" dirty="0"/>
              <a:t> K- on target / spill @ 1.0 GeV/c</a:t>
            </a:r>
          </a:p>
          <a:p>
            <a:pPr lvl="1"/>
            <a:r>
              <a:rPr lang="en-US" altLang="ja-JP" b="1" dirty="0"/>
              <a:t>3 weeks</a:t>
            </a:r>
            <a:r>
              <a:rPr lang="en-US" altLang="ja-JP" dirty="0"/>
              <a:t> data taking (90% up-time)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A380F33-1763-4089-8F03-7B6935040C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665" y="1144755"/>
            <a:ext cx="8558055" cy="99958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コンテンツ プレースホルダー 6">
            <a:extLst>
              <a:ext uri="{FF2B5EF4-FFF2-40B4-BE49-F238E27FC236}">
                <a16:creationId xmlns:a16="http://schemas.microsoft.com/office/drawing/2014/main" id="{37D660D9-B308-4991-8FC5-2028FAB4783B}"/>
              </a:ext>
            </a:extLst>
          </p:cNvPr>
          <p:cNvSpPr txBox="1">
            <a:spLocks/>
          </p:cNvSpPr>
          <p:nvPr/>
        </p:nvSpPr>
        <p:spPr>
          <a:xfrm>
            <a:off x="0" y="4789496"/>
            <a:ext cx="5071455" cy="1847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1" dirty="0"/>
              <a:t>N(</a:t>
            </a:r>
            <a:r>
              <a:rPr lang="en-US" altLang="ja-JP" b="1" dirty="0" err="1"/>
              <a:t>K</a:t>
            </a:r>
            <a:r>
              <a:rPr lang="en-US" altLang="ja-JP" b="1" baseline="30000" dirty="0" err="1"/>
              <a:t>-</a:t>
            </a:r>
            <a:r>
              <a:rPr lang="en-US" altLang="ja-JP" b="1" dirty="0" err="1"/>
              <a:t>ppn</a:t>
            </a:r>
            <a:r>
              <a:rPr lang="en-US" altLang="ja-JP" b="1" dirty="0" err="1">
                <a:sym typeface="Wingdings" panose="05000000000000000000" pitchFamily="2" charset="2"/>
              </a:rPr>
              <a:t></a:t>
            </a:r>
            <a:r>
              <a:rPr lang="en-US" altLang="ja-JP" b="1" dirty="0" err="1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b="1" dirty="0" err="1">
                <a:sym typeface="Wingdings" panose="05000000000000000000" pitchFamily="2" charset="2"/>
              </a:rPr>
              <a:t>d</a:t>
            </a:r>
            <a:r>
              <a:rPr lang="en-US" altLang="ja-JP" b="1" dirty="0">
                <a:sym typeface="Wingdings" panose="05000000000000000000" pitchFamily="2" charset="2"/>
              </a:rPr>
              <a:t>)   ~ 2 x 10</a:t>
            </a:r>
            <a:r>
              <a:rPr lang="en-US" altLang="ja-JP" b="1" baseline="30000" dirty="0">
                <a:sym typeface="Wingdings" panose="05000000000000000000" pitchFamily="2" charset="2"/>
              </a:rPr>
              <a:t>4</a:t>
            </a:r>
          </a:p>
          <a:p>
            <a:r>
              <a:rPr lang="en-US" altLang="ja-JP" b="1" dirty="0"/>
              <a:t>N(</a:t>
            </a:r>
            <a:r>
              <a:rPr lang="en-US" altLang="ja-JP" b="1" dirty="0" err="1"/>
              <a:t>K</a:t>
            </a:r>
            <a:r>
              <a:rPr lang="en-US" altLang="ja-JP" b="1" baseline="30000" dirty="0" err="1"/>
              <a:t>-</a:t>
            </a:r>
            <a:r>
              <a:rPr lang="en-US" altLang="ja-JP" b="1" dirty="0" err="1"/>
              <a:t>ppn</a:t>
            </a:r>
            <a:r>
              <a:rPr lang="en-US" altLang="ja-JP" b="1" dirty="0" err="1">
                <a:sym typeface="Wingdings" panose="05000000000000000000" pitchFamily="2" charset="2"/>
              </a:rPr>
              <a:t></a:t>
            </a:r>
            <a:r>
              <a:rPr lang="en-US" altLang="ja-JP" b="1" dirty="0" err="1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b="1" dirty="0" err="1">
                <a:sym typeface="Wingdings" panose="05000000000000000000" pitchFamily="2" charset="2"/>
              </a:rPr>
              <a:t>pn</a:t>
            </a:r>
            <a:r>
              <a:rPr lang="en-US" altLang="ja-JP" b="1" dirty="0">
                <a:sym typeface="Wingdings" panose="05000000000000000000" pitchFamily="2" charset="2"/>
              </a:rPr>
              <a:t>) ~ 3 x 10</a:t>
            </a:r>
            <a:r>
              <a:rPr lang="en-US" altLang="ja-JP" b="1" baseline="30000" dirty="0">
                <a:sym typeface="Wingdings" panose="05000000000000000000" pitchFamily="2" charset="2"/>
              </a:rPr>
              <a:t>3</a:t>
            </a:r>
          </a:p>
          <a:p>
            <a:pPr lvl="1"/>
            <a:r>
              <a:rPr lang="en-US" altLang="ja-JP" dirty="0"/>
              <a:t>c.f. 1.7 x 10</a:t>
            </a:r>
            <a:r>
              <a:rPr lang="en-US" altLang="ja-JP" baseline="30000" dirty="0"/>
              <a:t>3</a:t>
            </a:r>
            <a:r>
              <a:rPr lang="en-US" altLang="ja-JP" dirty="0"/>
              <a:t> “K</a:t>
            </a:r>
            <a:r>
              <a:rPr lang="en-US" altLang="ja-JP" baseline="30000" dirty="0"/>
              <a:t>-</a:t>
            </a:r>
            <a:r>
              <a:rPr lang="en-US" altLang="ja-JP" dirty="0"/>
              <a:t>pp”</a:t>
            </a:r>
            <a:r>
              <a:rPr lang="en-US" altLang="ja-JP" dirty="0">
                <a:sym typeface="Wingdings" panose="05000000000000000000" pitchFamily="2" charset="2"/>
              </a:rPr>
              <a:t></a:t>
            </a:r>
            <a:r>
              <a:rPr lang="en-US" altLang="ja-JP" dirty="0" err="1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r>
              <a:rPr lang="en-US" altLang="ja-JP" dirty="0" err="1">
                <a:sym typeface="Wingdings" panose="05000000000000000000" pitchFamily="2" charset="2"/>
              </a:rPr>
              <a:t>p</a:t>
            </a:r>
            <a:r>
              <a:rPr lang="en-US" altLang="ja-JP" dirty="0">
                <a:sym typeface="Wingdings" panose="05000000000000000000" pitchFamily="2" charset="2"/>
              </a:rPr>
              <a:t> accumulated in E15-2</a:t>
            </a:r>
            <a:r>
              <a:rPr lang="en-US" altLang="ja-JP" baseline="30000" dirty="0">
                <a:sym typeface="Wingdings" panose="05000000000000000000" pitchFamily="2" charset="2"/>
              </a:rPr>
              <a:t>nd</a:t>
            </a:r>
            <a:r>
              <a:rPr lang="en-US" altLang="ja-JP" dirty="0">
                <a:sym typeface="Wingdings" panose="05000000000000000000" pitchFamily="2" charset="2"/>
              </a:rPr>
              <a:t> (40 G K</a:t>
            </a:r>
            <a:r>
              <a:rPr lang="en-US" altLang="ja-JP" baseline="30000" dirty="0">
                <a:sym typeface="Wingdings" panose="05000000000000000000" pitchFamily="2" charset="2"/>
              </a:rPr>
              <a:t>-</a:t>
            </a:r>
            <a:r>
              <a:rPr lang="en-US" altLang="ja-JP" dirty="0">
                <a:sym typeface="Wingdings" panose="05000000000000000000" pitchFamily="2" charset="2"/>
              </a:rPr>
              <a:t>)</a:t>
            </a:r>
            <a:endParaRPr lang="en-US" altLang="ja-JP" dirty="0"/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556D7596-F02B-4747-877A-F111A0CC8A0C}"/>
              </a:ext>
            </a:extLst>
          </p:cNvPr>
          <p:cNvGraphicFramePr>
            <a:graphicFrameLocks noGrp="1"/>
          </p:cNvGraphicFramePr>
          <p:nvPr/>
        </p:nvGraphicFramePr>
        <p:xfrm>
          <a:off x="5830354" y="2812479"/>
          <a:ext cx="3181910" cy="370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0955">
                  <a:extLst>
                    <a:ext uri="{9D8B030D-6E8A-4147-A177-3AD203B41FA5}">
                      <a16:colId xmlns:a16="http://schemas.microsoft.com/office/drawing/2014/main" val="2407114789"/>
                    </a:ext>
                  </a:extLst>
                </a:gridCol>
                <a:gridCol w="1590955">
                  <a:extLst>
                    <a:ext uri="{9D8B030D-6E8A-4147-A177-3AD203B41FA5}">
                      <a16:colId xmlns:a16="http://schemas.microsoft.com/office/drawing/2014/main" val="165702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b="1" dirty="0" err="1">
                          <a:latin typeface="Symbol" panose="05050102010706020507" pitchFamily="18" charset="2"/>
                        </a:rPr>
                        <a:t>L</a:t>
                      </a:r>
                      <a:r>
                        <a:rPr kumimoji="1" lang="en-US" altLang="ja-JP" b="1" dirty="0" err="1"/>
                        <a:t>d</a:t>
                      </a:r>
                      <a:r>
                        <a:rPr kumimoji="1" lang="en-US" altLang="ja-JP" b="1" dirty="0"/>
                        <a:t> / </a:t>
                      </a:r>
                      <a:r>
                        <a:rPr kumimoji="1" lang="en-US" altLang="ja-JP" b="1" dirty="0" err="1">
                          <a:latin typeface="Symbol" panose="05050102010706020507" pitchFamily="18" charset="2"/>
                        </a:rPr>
                        <a:t>L</a:t>
                      </a:r>
                      <a:r>
                        <a:rPr kumimoji="1" lang="en-US" altLang="ja-JP" b="1" dirty="0" err="1"/>
                        <a:t>pn</a:t>
                      </a:r>
                      <a:endParaRPr kumimoji="1" lang="ja-JP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618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b="1" dirty="0">
                          <a:latin typeface="Symbol" panose="05050102010706020507" pitchFamily="18" charset="2"/>
                        </a:rPr>
                        <a:t>s</a:t>
                      </a:r>
                      <a:r>
                        <a:rPr kumimoji="1" lang="en-US" altLang="ja-JP" b="1" dirty="0"/>
                        <a:t>(K</a:t>
                      </a:r>
                      <a:r>
                        <a:rPr kumimoji="1" lang="en-US" altLang="ja-JP" b="1" baseline="30000" dirty="0"/>
                        <a:t>-</a:t>
                      </a:r>
                      <a:r>
                        <a:rPr kumimoji="1" lang="en-US" altLang="ja-JP" b="1" dirty="0" err="1"/>
                        <a:t>ppn</a:t>
                      </a:r>
                      <a:r>
                        <a:rPr kumimoji="1" lang="en-US" altLang="ja-JP" b="1" dirty="0"/>
                        <a:t>)*Br</a:t>
                      </a:r>
                      <a:endParaRPr kumimoji="1" lang="ja-JP" altLang="en-US" b="1" dirty="0">
                        <a:latin typeface="Symbol" panose="05050102010706020507" pitchFamily="18" charset="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10 </a:t>
                      </a:r>
                      <a:r>
                        <a:rPr kumimoji="1" lang="en-US" altLang="ja-JP" dirty="0">
                          <a:latin typeface="Symbol" panose="05050102010706020507" pitchFamily="18" charset="2"/>
                        </a:rPr>
                        <a:t>m</a:t>
                      </a:r>
                      <a:r>
                        <a:rPr kumimoji="1" lang="en-US" altLang="ja-JP" dirty="0"/>
                        <a:t>b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376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b="1" dirty="0">
                          <a:solidFill>
                            <a:srgbClr val="0070C0"/>
                          </a:solidFill>
                        </a:rPr>
                        <a:t>N(K</a:t>
                      </a:r>
                      <a:r>
                        <a:rPr kumimoji="1" lang="en-US" altLang="ja-JP" b="1" baseline="30000" dirty="0">
                          <a:solidFill>
                            <a:srgbClr val="0070C0"/>
                          </a:solidFill>
                        </a:rPr>
                        <a:t>-</a:t>
                      </a:r>
                      <a:r>
                        <a:rPr kumimoji="1" lang="en-US" altLang="ja-JP" b="1" dirty="0">
                          <a:solidFill>
                            <a:srgbClr val="0070C0"/>
                          </a:solidFill>
                        </a:rPr>
                        <a:t> on target)</a:t>
                      </a:r>
                      <a:endParaRPr kumimoji="1" lang="ja-JP" altLang="en-US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solidFill>
                            <a:srgbClr val="0070C0"/>
                          </a:solidFill>
                        </a:rPr>
                        <a:t>100 G</a:t>
                      </a:r>
                      <a:endParaRPr kumimoji="1" lang="ja-JP" alt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71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b="1" dirty="0"/>
                        <a:t>N(target)</a:t>
                      </a:r>
                      <a:endParaRPr kumimoji="1" lang="ja-JP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2.65 x 10</a:t>
                      </a:r>
                      <a:r>
                        <a:rPr kumimoji="1" lang="en-US" altLang="ja-JP" baseline="30000" dirty="0"/>
                        <a:t>23</a:t>
                      </a:r>
                      <a:endParaRPr kumimoji="1" lang="ja-JP" altLang="en-US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550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b="1" dirty="0">
                          <a:solidFill>
                            <a:srgbClr val="0070C0"/>
                          </a:solidFill>
                          <a:latin typeface="Symbol" panose="05050102010706020507" pitchFamily="18" charset="2"/>
                        </a:rPr>
                        <a:t>e</a:t>
                      </a:r>
                      <a:r>
                        <a:rPr kumimoji="1" lang="en-US" altLang="ja-JP" b="1" dirty="0">
                          <a:solidFill>
                            <a:srgbClr val="0070C0"/>
                          </a:solidFill>
                        </a:rPr>
                        <a:t>(DAQ)</a:t>
                      </a:r>
                      <a:endParaRPr kumimoji="1" lang="ja-JP" altLang="en-US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solidFill>
                            <a:srgbClr val="0070C0"/>
                          </a:solidFill>
                        </a:rPr>
                        <a:t>0.9</a:t>
                      </a:r>
                      <a:endParaRPr kumimoji="1" lang="ja-JP" alt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37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="1" dirty="0">
                          <a:latin typeface="Symbol" panose="05050102010706020507" pitchFamily="18" charset="2"/>
                        </a:rPr>
                        <a:t>e</a:t>
                      </a:r>
                      <a:r>
                        <a:rPr kumimoji="1" lang="en-US" altLang="ja-JP" b="1" dirty="0"/>
                        <a:t>(trigger)</a:t>
                      </a:r>
                      <a:endParaRPr kumimoji="1" lang="ja-JP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0.93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425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="1" dirty="0">
                          <a:latin typeface="Symbol" panose="05050102010706020507" pitchFamily="18" charset="2"/>
                        </a:rPr>
                        <a:t>e</a:t>
                      </a:r>
                      <a:r>
                        <a:rPr kumimoji="1" lang="en-US" altLang="ja-JP" b="1" dirty="0"/>
                        <a:t>(beam)</a:t>
                      </a:r>
                      <a:endParaRPr kumimoji="1" lang="ja-JP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0.55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283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="1" dirty="0">
                          <a:solidFill>
                            <a:srgbClr val="0070C0"/>
                          </a:solidFill>
                          <a:latin typeface="Symbol" panose="05050102010706020507" pitchFamily="18" charset="2"/>
                        </a:rPr>
                        <a:t>W</a:t>
                      </a:r>
                      <a:r>
                        <a:rPr kumimoji="1" lang="en-US" altLang="ja-JP" b="1" dirty="0">
                          <a:solidFill>
                            <a:srgbClr val="0070C0"/>
                          </a:solidFill>
                        </a:rPr>
                        <a:t>(CDC)</a:t>
                      </a:r>
                      <a:endParaRPr kumimoji="1" lang="ja-JP" altLang="en-US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>
                          <a:solidFill>
                            <a:srgbClr val="0070C0"/>
                          </a:solidFill>
                        </a:rPr>
                        <a:t>0.27 / 0.077</a:t>
                      </a:r>
                      <a:endParaRPr kumimoji="1" lang="ja-JP" altLang="en-US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342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="1" dirty="0">
                          <a:latin typeface="Symbol" panose="05050102010706020507" pitchFamily="18" charset="2"/>
                        </a:rPr>
                        <a:t>e</a:t>
                      </a:r>
                      <a:r>
                        <a:rPr kumimoji="1" lang="en-US" altLang="ja-JP" b="1" dirty="0"/>
                        <a:t>(CDC)</a:t>
                      </a:r>
                      <a:endParaRPr kumimoji="1" lang="ja-JP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0.6 / 0.3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758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b="1" dirty="0"/>
                        <a:t>N(K</a:t>
                      </a:r>
                      <a:r>
                        <a:rPr kumimoji="1" lang="en-US" altLang="ja-JP" b="1" baseline="30000" dirty="0"/>
                        <a:t>-</a:t>
                      </a:r>
                      <a:r>
                        <a:rPr kumimoji="1" lang="en-US" altLang="ja-JP" b="1" dirty="0" err="1"/>
                        <a:t>ppn</a:t>
                      </a:r>
                      <a:r>
                        <a:rPr kumimoji="1" lang="en-US" altLang="ja-JP" b="1" dirty="0"/>
                        <a:t>)</a:t>
                      </a:r>
                      <a:endParaRPr kumimoji="1" lang="ja-JP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dirty="0"/>
                        <a:t>19 k / 2.8 k</a:t>
                      </a:r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98931"/>
                  </a:ext>
                </a:extLst>
              </a:tr>
            </a:tbl>
          </a:graphicData>
        </a:graphic>
      </p:graphicFrame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1DEC339-ADDA-4B81-957D-38FC25A300EC}"/>
              </a:ext>
            </a:extLst>
          </p:cNvPr>
          <p:cNvSpPr txBox="1"/>
          <p:nvPr/>
        </p:nvSpPr>
        <p:spPr>
          <a:xfrm>
            <a:off x="3917125" y="3897137"/>
            <a:ext cx="17935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>
                    <a:alpha val="20000"/>
                  </a:srgbClr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around 2024</a:t>
            </a:r>
            <a:endParaRPr kumimoji="1" lang="ja-JP" altLang="en-US" sz="2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>
                  <a:alpha val="20000"/>
                </a:srgbClr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63FA859-8E0F-4609-8086-FDCEC5D39805}"/>
              </a:ext>
            </a:extLst>
          </p:cNvPr>
          <p:cNvSpPr txBox="1"/>
          <p:nvPr/>
        </p:nvSpPr>
        <p:spPr>
          <a:xfrm>
            <a:off x="7089817" y="6506354"/>
            <a:ext cx="19570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b="1" i="1" dirty="0">
                <a:solidFill>
                  <a:srgbClr val="0070C0"/>
                </a:solidFill>
              </a:rPr>
              <a:t>* improved from E15</a:t>
            </a:r>
            <a:endParaRPr kumimoji="1" lang="ja-JP" altLang="en-US" sz="1600" b="1" i="1" dirty="0">
              <a:solidFill>
                <a:srgbClr val="0070C0"/>
              </a:solidFill>
            </a:endParaRP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852D7F5-7A8E-40BB-9D32-5DA9F9843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55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392505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2CD33262-B6D9-4613-845A-10AB8CD2781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28649" y="13304"/>
                <a:ext cx="7886700" cy="1325563"/>
              </a:xfrm>
            </p:spPr>
            <p:txBody>
              <a:bodyPr/>
              <a:lstStyle/>
              <a:p>
                <a:r>
                  <a:rPr kumimoji="1" lang="en-US" altLang="ja-JP" dirty="0"/>
                  <a:t>Spin-Parity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𝑵𝑵</m:t>
                    </m:r>
                  </m:oMath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2CD33262-B6D9-4613-845A-10AB8CD278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49" y="13304"/>
                <a:ext cx="7886700" cy="1325563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8FAB143-CA19-43AE-9F01-BA28C5507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56</a:t>
            </a:fld>
            <a:endParaRPr lang="ja-JP" alt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26587247-4521-4F72-B04F-FADC9EF1F5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538" y="1050373"/>
            <a:ext cx="8870921" cy="4959178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383C198-2CF3-43F5-95D4-387072EF84F3}"/>
              </a:ext>
            </a:extLst>
          </p:cNvPr>
          <p:cNvSpPr txBox="1"/>
          <p:nvPr/>
        </p:nvSpPr>
        <p:spPr>
          <a:xfrm>
            <a:off x="1371597" y="6173143"/>
            <a:ext cx="6400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b="1" dirty="0" err="1"/>
              <a:t>T.Nagae</a:t>
            </a:r>
            <a:r>
              <a:rPr lang="en-US" altLang="ja-JP" b="1" dirty="0"/>
              <a:t>, “The 4th Symposium on Clustering as a window on the hierarchical structure of quantum systems”,  May 28th, 2020</a:t>
            </a:r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B355EF9B-10D7-402C-BF01-3DA61540A7F5}"/>
              </a:ext>
            </a:extLst>
          </p:cNvPr>
          <p:cNvSpPr/>
          <p:nvPr/>
        </p:nvSpPr>
        <p:spPr>
          <a:xfrm>
            <a:off x="704146" y="3575006"/>
            <a:ext cx="371061" cy="37106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latin typeface="Symbol" panose="05050102010706020507" pitchFamily="18" charset="2"/>
              </a:rPr>
              <a:t>L</a:t>
            </a:r>
            <a:endParaRPr kumimoji="1" lang="ja-JP" altLang="en-US" dirty="0">
              <a:latin typeface="Symbol" panose="05050102010706020507" pitchFamily="18" charset="2"/>
            </a:endParaRPr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42C829FB-8555-44BD-9959-C95ED1C0FF87}"/>
              </a:ext>
            </a:extLst>
          </p:cNvPr>
          <p:cNvSpPr/>
          <p:nvPr/>
        </p:nvSpPr>
        <p:spPr>
          <a:xfrm>
            <a:off x="1404729" y="3565575"/>
            <a:ext cx="371061" cy="371061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/>
              <a:t>p</a:t>
            </a:r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F97CC90-922D-49FA-B00F-5FCF686D3EDE}"/>
              </a:ext>
            </a:extLst>
          </p:cNvPr>
          <p:cNvSpPr txBox="1"/>
          <p:nvPr/>
        </p:nvSpPr>
        <p:spPr>
          <a:xfrm>
            <a:off x="516632" y="3946067"/>
            <a:ext cx="425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solidFill>
                  <a:schemeClr val="bg1"/>
                </a:solidFill>
              </a:rPr>
              <a:t>½+</a:t>
            </a:r>
            <a:endParaRPr kumimoji="1" lang="ja-JP" altLang="en-US" sz="1600" dirty="0">
              <a:solidFill>
                <a:schemeClr val="bg1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8CCC0AC-D5F5-4481-B4FC-76CDDE3E0B1E}"/>
              </a:ext>
            </a:extLst>
          </p:cNvPr>
          <p:cNvSpPr txBox="1"/>
          <p:nvPr/>
        </p:nvSpPr>
        <p:spPr>
          <a:xfrm>
            <a:off x="1490956" y="3946067"/>
            <a:ext cx="425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solidFill>
                  <a:schemeClr val="bg1"/>
                </a:solidFill>
              </a:rPr>
              <a:t>½+</a:t>
            </a:r>
            <a:endParaRPr kumimoji="1" lang="ja-JP" altLang="en-US" sz="1600" dirty="0">
              <a:solidFill>
                <a:schemeClr val="bg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EF537B3-C611-4617-BE7F-B339C33CF903}"/>
              </a:ext>
            </a:extLst>
          </p:cNvPr>
          <p:cNvSpPr txBox="1"/>
          <p:nvPr/>
        </p:nvSpPr>
        <p:spPr>
          <a:xfrm>
            <a:off x="974031" y="3940382"/>
            <a:ext cx="4780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>
                <a:solidFill>
                  <a:schemeClr val="bg1"/>
                </a:solidFill>
              </a:rPr>
              <a:t>L=1</a:t>
            </a:r>
            <a:endParaRPr kumimoji="1" lang="ja-JP" altLang="en-US" sz="1600" dirty="0">
              <a:solidFill>
                <a:schemeClr val="bg1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ADB3CD6B-871A-40B7-8D51-02711E9ED2DA}"/>
              </a:ext>
            </a:extLst>
          </p:cNvPr>
          <p:cNvSpPr/>
          <p:nvPr/>
        </p:nvSpPr>
        <p:spPr>
          <a:xfrm rot="13184950">
            <a:off x="1253258" y="4469572"/>
            <a:ext cx="1112469" cy="4846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BD573B2-F85C-4BD4-8ADB-AB8F289A42D3}"/>
              </a:ext>
            </a:extLst>
          </p:cNvPr>
          <p:cNvSpPr txBox="1"/>
          <p:nvPr/>
        </p:nvSpPr>
        <p:spPr>
          <a:xfrm>
            <a:off x="1075207" y="359796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chemeClr val="bg1"/>
                </a:solidFill>
              </a:rPr>
              <a:t>+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C547F812-6FC1-4385-B02F-1C4DAC15A6B5}"/>
              </a:ext>
            </a:extLst>
          </p:cNvPr>
          <p:cNvCxnSpPr>
            <a:cxnSpLocks/>
          </p:cNvCxnSpPr>
          <p:nvPr/>
        </p:nvCxnSpPr>
        <p:spPr>
          <a:xfrm flipV="1">
            <a:off x="628649" y="3576344"/>
            <a:ext cx="0" cy="326421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4F2C4897-0C8E-4D81-93BA-06C779903461}"/>
              </a:ext>
            </a:extLst>
          </p:cNvPr>
          <p:cNvCxnSpPr>
            <a:cxnSpLocks/>
          </p:cNvCxnSpPr>
          <p:nvPr/>
        </p:nvCxnSpPr>
        <p:spPr>
          <a:xfrm flipV="1">
            <a:off x="1847850" y="3597325"/>
            <a:ext cx="0" cy="326421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021832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20E232AB-46AC-4D36-91D7-F709BB8DE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6880" y="1649799"/>
            <a:ext cx="3202187" cy="3179741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2181255A-BFC0-4A30-A5AF-21EFDE5321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89" b="32180"/>
          <a:stretch/>
        </p:blipFill>
        <p:spPr>
          <a:xfrm>
            <a:off x="4027016" y="4737689"/>
            <a:ext cx="5202874" cy="20325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2CD33262-B6D9-4613-845A-10AB8CD2781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28649" y="13304"/>
                <a:ext cx="7886700" cy="1325563"/>
              </a:xfrm>
            </p:spPr>
            <p:txBody>
              <a:bodyPr/>
              <a:lstStyle/>
              <a:p>
                <a:r>
                  <a:rPr kumimoji="1" lang="en-US" altLang="ja-JP" dirty="0"/>
                  <a:t>Spin-Parity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𝑵𝑵</m:t>
                    </m:r>
                  </m:oMath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2CD33262-B6D9-4613-845A-10AB8CD278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49" y="13304"/>
                <a:ext cx="7886700" cy="1325563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E30187B-42FA-4CA4-ADF9-1464AB9F5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0721" y="1050373"/>
            <a:ext cx="4939892" cy="884444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anose="05050102010706020507" pitchFamily="18" charset="2"/>
              </a:rPr>
              <a:t>L</a:t>
            </a:r>
            <a:r>
              <a:rPr kumimoji="1"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polarization </a:t>
            </a:r>
            <a:r>
              <a:rPr kumimoji="1" lang="en-US" altLang="ja-JP" dirty="0"/>
              <a:t>can be measured via </a:t>
            </a:r>
            <a:r>
              <a:rPr kumimoji="1" lang="en-US" altLang="ja-JP" dirty="0">
                <a:latin typeface="Symbol" panose="05050102010706020507" pitchFamily="18" charset="2"/>
              </a:rPr>
              <a:t>p</a:t>
            </a:r>
            <a:r>
              <a:rPr kumimoji="1" lang="en-US" altLang="ja-JP" baseline="30000" dirty="0"/>
              <a:t>-</a:t>
            </a:r>
            <a:r>
              <a:rPr kumimoji="1" lang="en-US" altLang="ja-JP" dirty="0"/>
              <a:t>p decay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8FAB143-CA19-43AE-9F01-BA28C5507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lang="ja-JP" altLang="en-US" smtClean="0"/>
              <a:pPr/>
              <a:t>57</a:t>
            </a:fld>
            <a:endParaRPr lang="ja-JP" altLang="en-US" dirty="0"/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FE19B6B4-63B1-4490-8BB1-B4E9BBE20D51}"/>
              </a:ext>
            </a:extLst>
          </p:cNvPr>
          <p:cNvGrpSpPr/>
          <p:nvPr/>
        </p:nvGrpSpPr>
        <p:grpSpPr>
          <a:xfrm>
            <a:off x="136538" y="1336595"/>
            <a:ext cx="3892123" cy="2981429"/>
            <a:chOff x="136538" y="3028121"/>
            <a:chExt cx="3892123" cy="2981429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26587247-4521-4F72-B04F-FADC9EF1F5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39881" r="56125"/>
            <a:stretch/>
          </p:blipFill>
          <p:spPr>
            <a:xfrm>
              <a:off x="136538" y="3028121"/>
              <a:ext cx="3892123" cy="2981429"/>
            </a:xfrm>
            <a:prstGeom prst="rect">
              <a:avLst/>
            </a:prstGeom>
          </p:spPr>
        </p:pic>
        <p:sp>
          <p:nvSpPr>
            <p:cNvPr id="7" name="楕円 6">
              <a:extLst>
                <a:ext uri="{FF2B5EF4-FFF2-40B4-BE49-F238E27FC236}">
                  <a16:creationId xmlns:a16="http://schemas.microsoft.com/office/drawing/2014/main" id="{B355EF9B-10D7-402C-BF01-3DA61540A7F5}"/>
                </a:ext>
              </a:extLst>
            </p:cNvPr>
            <p:cNvSpPr/>
            <p:nvPr/>
          </p:nvSpPr>
          <p:spPr>
            <a:xfrm>
              <a:off x="704146" y="3575006"/>
              <a:ext cx="371061" cy="371061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>
                  <a:latin typeface="Symbol" panose="05050102010706020507" pitchFamily="18" charset="2"/>
                </a:rPr>
                <a:t>L</a:t>
              </a:r>
              <a:endParaRPr kumimoji="1" lang="ja-JP" altLang="en-US" dirty="0">
                <a:latin typeface="Symbol" panose="05050102010706020507" pitchFamily="18" charset="2"/>
              </a:endParaRPr>
            </a:p>
          </p:txBody>
        </p:sp>
        <p:sp>
          <p:nvSpPr>
            <p:cNvPr id="8" name="楕円 7">
              <a:extLst>
                <a:ext uri="{FF2B5EF4-FFF2-40B4-BE49-F238E27FC236}">
                  <a16:creationId xmlns:a16="http://schemas.microsoft.com/office/drawing/2014/main" id="{42C829FB-8555-44BD-9959-C95ED1C0FF87}"/>
                </a:ext>
              </a:extLst>
            </p:cNvPr>
            <p:cNvSpPr/>
            <p:nvPr/>
          </p:nvSpPr>
          <p:spPr>
            <a:xfrm>
              <a:off x="1404729" y="3565575"/>
              <a:ext cx="371061" cy="37106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dirty="0"/>
                <a:t>p</a:t>
              </a:r>
              <a:endParaRPr kumimoji="1" lang="ja-JP" altLang="en-US" dirty="0"/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FF97CC90-922D-49FA-B00F-5FCF686D3EDE}"/>
                </a:ext>
              </a:extLst>
            </p:cNvPr>
            <p:cNvSpPr txBox="1"/>
            <p:nvPr/>
          </p:nvSpPr>
          <p:spPr>
            <a:xfrm>
              <a:off x="516632" y="3946067"/>
              <a:ext cx="4251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>
                  <a:solidFill>
                    <a:schemeClr val="bg1"/>
                  </a:solidFill>
                </a:rPr>
                <a:t>½+</a:t>
              </a:r>
              <a:endParaRPr kumimoji="1" lang="ja-JP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A8CCC0AC-D5F5-4481-B4FC-76CDDE3E0B1E}"/>
                </a:ext>
              </a:extLst>
            </p:cNvPr>
            <p:cNvSpPr txBox="1"/>
            <p:nvPr/>
          </p:nvSpPr>
          <p:spPr>
            <a:xfrm>
              <a:off x="1490956" y="3946067"/>
              <a:ext cx="4251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>
                  <a:solidFill>
                    <a:schemeClr val="bg1"/>
                  </a:solidFill>
                </a:rPr>
                <a:t>½+</a:t>
              </a:r>
              <a:endParaRPr kumimoji="1" lang="ja-JP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CEF537B3-C611-4617-BE7F-B339C33CF903}"/>
                </a:ext>
              </a:extLst>
            </p:cNvPr>
            <p:cNvSpPr txBox="1"/>
            <p:nvPr/>
          </p:nvSpPr>
          <p:spPr>
            <a:xfrm>
              <a:off x="974031" y="3940382"/>
              <a:ext cx="47801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>
                  <a:solidFill>
                    <a:schemeClr val="bg1"/>
                  </a:solidFill>
                </a:rPr>
                <a:t>L=1</a:t>
              </a:r>
              <a:endParaRPr kumimoji="1" lang="ja-JP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2" name="矢印: 右 11">
              <a:extLst>
                <a:ext uri="{FF2B5EF4-FFF2-40B4-BE49-F238E27FC236}">
                  <a16:creationId xmlns:a16="http://schemas.microsoft.com/office/drawing/2014/main" id="{ADB3CD6B-871A-40B7-8D51-02711E9ED2DA}"/>
                </a:ext>
              </a:extLst>
            </p:cNvPr>
            <p:cNvSpPr/>
            <p:nvPr/>
          </p:nvSpPr>
          <p:spPr>
            <a:xfrm rot="13184950">
              <a:off x="1253258" y="4469572"/>
              <a:ext cx="1112469" cy="484632"/>
            </a:xfrm>
            <a:prstGeom prst="righ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9BD573B2-F85C-4BD4-8ADB-AB8F289A42D3}"/>
                </a:ext>
              </a:extLst>
            </p:cNvPr>
            <p:cNvSpPr txBox="1"/>
            <p:nvPr/>
          </p:nvSpPr>
          <p:spPr>
            <a:xfrm>
              <a:off x="1075207" y="3597964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solidFill>
                    <a:schemeClr val="bg1"/>
                  </a:solidFill>
                </a:rPr>
                <a:t>+</a:t>
              </a:r>
              <a:endParaRPr kumimoji="1" lang="ja-JP" alt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15" name="直線矢印コネクタ 14">
              <a:extLst>
                <a:ext uri="{FF2B5EF4-FFF2-40B4-BE49-F238E27FC236}">
                  <a16:creationId xmlns:a16="http://schemas.microsoft.com/office/drawing/2014/main" id="{C547F812-6FC1-4385-B02F-1C4DAC15A6B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8649" y="3576344"/>
              <a:ext cx="0" cy="326421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線矢印コネクタ 16">
              <a:extLst>
                <a:ext uri="{FF2B5EF4-FFF2-40B4-BE49-F238E27FC236}">
                  <a16:creationId xmlns:a16="http://schemas.microsoft.com/office/drawing/2014/main" id="{4F2C4897-0C8E-4D81-93BA-06C7799034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847850" y="3597325"/>
              <a:ext cx="0" cy="326421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コンテンツ プレースホルダー 2">
            <a:extLst>
              <a:ext uri="{FF2B5EF4-FFF2-40B4-BE49-F238E27FC236}">
                <a16:creationId xmlns:a16="http://schemas.microsoft.com/office/drawing/2014/main" id="{A2512683-9173-468D-878C-AFA6FDD4B655}"/>
              </a:ext>
            </a:extLst>
          </p:cNvPr>
          <p:cNvSpPr txBox="1">
            <a:spLocks/>
          </p:cNvSpPr>
          <p:nvPr/>
        </p:nvSpPr>
        <p:spPr>
          <a:xfrm>
            <a:off x="0" y="4911517"/>
            <a:ext cx="4572000" cy="179221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Proton polarization </a:t>
            </a:r>
            <a:r>
              <a:rPr lang="en-US" altLang="ja-JP" dirty="0"/>
              <a:t>is measured with a polarimeter</a:t>
            </a:r>
          </a:p>
          <a:p>
            <a:pPr lvl="1"/>
            <a:r>
              <a:rPr lang="en-US" altLang="ja-JP" dirty="0"/>
              <a:t>Tracking system</a:t>
            </a:r>
          </a:p>
          <a:p>
            <a:pPr lvl="1"/>
            <a:r>
              <a:rPr lang="en-US" altLang="ja-JP" dirty="0"/>
              <a:t>Plastic scintillator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488C986-05A4-4504-8E5A-A3F2D1C52D31}"/>
              </a:ext>
            </a:extLst>
          </p:cNvPr>
          <p:cNvSpPr txBox="1"/>
          <p:nvPr/>
        </p:nvSpPr>
        <p:spPr>
          <a:xfrm>
            <a:off x="6418978" y="2163915"/>
            <a:ext cx="2666114" cy="46166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latin typeface="Symbol" panose="05050102010706020507" pitchFamily="18" charset="2"/>
              </a:rPr>
              <a:t>L</a:t>
            </a:r>
            <a:r>
              <a:rPr kumimoji="1" lang="en-US" altLang="ja-JP" sz="2400" b="1" dirty="0"/>
              <a:t> pol. in K</a:t>
            </a:r>
            <a:r>
              <a:rPr kumimoji="1" lang="en-US" altLang="ja-JP" sz="2400" b="1" baseline="30000" dirty="0"/>
              <a:t>-</a:t>
            </a:r>
            <a:r>
              <a:rPr kumimoji="1" lang="en-US" altLang="ja-JP" sz="2400" b="1" dirty="0"/>
              <a:t>+p</a:t>
            </a:r>
            <a:r>
              <a:rPr kumimoji="1" lang="en-US" altLang="ja-JP" sz="2400" b="1" dirty="0">
                <a:sym typeface="Wingdings" panose="05000000000000000000" pitchFamily="2" charset="2"/>
              </a:rPr>
              <a:t></a:t>
            </a:r>
            <a:r>
              <a:rPr kumimoji="1" lang="en-US" altLang="ja-JP" sz="2400" b="1" dirty="0">
                <a:latin typeface="Symbol" panose="05050102010706020507" pitchFamily="18" charset="2"/>
                <a:sym typeface="Wingdings" panose="05000000000000000000" pitchFamily="2" charset="2"/>
              </a:rPr>
              <a:t>p</a:t>
            </a:r>
            <a:r>
              <a:rPr kumimoji="1" lang="en-US" altLang="ja-JP" sz="2400" b="1" baseline="30000" dirty="0">
                <a:sym typeface="Wingdings" panose="05000000000000000000" pitchFamily="2" charset="2"/>
              </a:rPr>
              <a:t>0</a:t>
            </a:r>
            <a:r>
              <a:rPr kumimoji="1" lang="en-US" altLang="ja-JP" sz="2400" b="1" dirty="0">
                <a:latin typeface="Symbol" panose="05050102010706020507" pitchFamily="18" charset="2"/>
                <a:sym typeface="Wingdings" panose="05000000000000000000" pitchFamily="2" charset="2"/>
              </a:rPr>
              <a:t>L</a:t>
            </a:r>
            <a:endParaRPr kumimoji="1" lang="ja-JP" altLang="en-US" sz="2400" b="1" dirty="0">
              <a:latin typeface="Symbol" panose="05050102010706020507" pitchFamily="18" charset="2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82ABB5B-2F17-4CBE-9ED8-9D306601768F}"/>
              </a:ext>
            </a:extLst>
          </p:cNvPr>
          <p:cNvSpPr txBox="1"/>
          <p:nvPr/>
        </p:nvSpPr>
        <p:spPr>
          <a:xfrm>
            <a:off x="7352977" y="2660602"/>
            <a:ext cx="15537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>
                    <a:lumMod val="50000"/>
                  </a:schemeClr>
                </a:solidFill>
              </a:rPr>
              <a:t>Past meas.</a:t>
            </a:r>
          </a:p>
          <a:p>
            <a:r>
              <a:rPr lang="en-US" altLang="ja-JP" sz="2400" b="1" dirty="0"/>
              <a:t>E15 data</a:t>
            </a:r>
            <a:endParaRPr kumimoji="1" lang="ja-JP" altLang="en-US" sz="2400" b="1" dirty="0"/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D717A8CF-6B8E-46C0-966C-FA1BEA9E0D45}"/>
              </a:ext>
            </a:extLst>
          </p:cNvPr>
          <p:cNvCxnSpPr>
            <a:cxnSpLocks/>
          </p:cNvCxnSpPr>
          <p:nvPr/>
        </p:nvCxnSpPr>
        <p:spPr>
          <a:xfrm flipH="1">
            <a:off x="6451242" y="2874484"/>
            <a:ext cx="901735" cy="0"/>
          </a:xfrm>
          <a:prstGeom prst="straightConnector1">
            <a:avLst/>
          </a:prstGeom>
          <a:ln w="381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BEA46847-4D5D-4100-B92A-6D086B15A4D1}"/>
              </a:ext>
            </a:extLst>
          </p:cNvPr>
          <p:cNvCxnSpPr>
            <a:cxnSpLocks/>
          </p:cNvCxnSpPr>
          <p:nvPr/>
        </p:nvCxnSpPr>
        <p:spPr>
          <a:xfrm flipH="1">
            <a:off x="6603494" y="3266661"/>
            <a:ext cx="749484" cy="22493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49D996A-E3F4-4B40-AD22-3405B5A4DA09}"/>
              </a:ext>
            </a:extLst>
          </p:cNvPr>
          <p:cNvSpPr txBox="1"/>
          <p:nvPr/>
        </p:nvSpPr>
        <p:spPr>
          <a:xfrm>
            <a:off x="4572000" y="3941684"/>
            <a:ext cx="19337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i="1" dirty="0"/>
              <a:t>good agreement</a:t>
            </a:r>
            <a:endParaRPr kumimoji="1" lang="ja-JP" altLang="en-US" sz="20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オブジェクト 34">
                <a:extLst>
                  <a:ext uri="{FF2B5EF4-FFF2-40B4-BE49-F238E27FC236}">
                    <a16:creationId xmlns:a16="http://schemas.microsoft.com/office/drawing/2014/main" id="{A726D013-A518-4D33-8A9E-D1CB7E5FB4CC}"/>
                  </a:ext>
                </a:extLst>
              </p:cNvPr>
              <p:cNvSpPr txBox="1"/>
              <p:nvPr/>
            </p:nvSpPr>
            <p:spPr>
              <a:xfrm>
                <a:off x="7078021" y="3526632"/>
                <a:ext cx="2065979" cy="529971"/>
              </a:xfrm>
              <a:prstGeom prst="rect">
                <a:avLst/>
              </a:prstGeom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ja-JP" altLang="en-US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ja-JP" altLang="en-US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𝑑𝑁</m:t>
                          </m:r>
                        </m:num>
                        <m:den>
                          <m:r>
                            <a:rPr lang="ja-JP" altLang="en-US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func>
                            <m:funcPr>
                              <m:ctrlPr>
                                <a:rPr lang="ja-JP" altLang="en-US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ja-JP" altLang="en-US" sz="14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ja-JP" altLang="en-US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func>
                        </m:den>
                      </m:f>
                      <m:r>
                        <a:rPr lang="ja-JP" altLang="en-US" sz="1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∝(</m:t>
                      </m:r>
                      <m:r>
                        <a:rPr lang="ja-JP" altLang="en-US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1+</m:t>
                      </m:r>
                      <m:r>
                        <a:rPr lang="ja-JP" altLang="en-US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ja-JP" altLang="en-US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func>
                        <m:funcPr>
                          <m:ctrlPr>
                            <a:rPr lang="ja-JP" altLang="en-US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ja-JP" altLang="en-US" sz="14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ja-JP" altLang="en-US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ja-JP" altLang="en-US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ja-JP" altLang="en-US" sz="1400" dirty="0"/>
              </a:p>
            </p:txBody>
          </p:sp>
        </mc:Choice>
        <mc:Fallback xmlns="">
          <p:sp>
            <p:nvSpPr>
              <p:cNvPr id="35" name="オブジェクト 34">
                <a:extLst>
                  <a:ext uri="{FF2B5EF4-FFF2-40B4-BE49-F238E27FC236}">
                    <a16:creationId xmlns:a16="http://schemas.microsoft.com/office/drawing/2014/main" id="{A726D013-A518-4D33-8A9E-D1CB7E5FB4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8021" y="3526632"/>
                <a:ext cx="2065979" cy="52997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5">
            <a:extLst>
              <a:ext uri="{FF2B5EF4-FFF2-40B4-BE49-F238E27FC236}">
                <a16:creationId xmlns:a16="http://schemas.microsoft.com/office/drawing/2014/main" id="{1DC9910E-B263-49FC-B933-2631EC3F28BF}"/>
              </a:ext>
            </a:extLst>
          </p:cNvPr>
          <p:cNvSpPr>
            <a:spLocks/>
          </p:cNvSpPr>
          <p:nvPr/>
        </p:nvSpPr>
        <p:spPr bwMode="auto">
          <a:xfrm rot="19417915">
            <a:off x="4474511" y="2225640"/>
            <a:ext cx="125515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algn="l">
              <a:defRPr sz="1200">
                <a:solidFill>
                  <a:schemeClr val="tx1"/>
                </a:solidFill>
                <a:latin typeface="ヒラギノ角ゴ Pro W3" charset="0"/>
              </a:defRPr>
            </a:lvl1pPr>
            <a:lvl2pPr algn="l">
              <a:defRPr sz="1200">
                <a:solidFill>
                  <a:schemeClr val="tx1"/>
                </a:solidFill>
                <a:latin typeface="ヒラギノ角ゴ Pro W3" charset="0"/>
              </a:defRPr>
            </a:lvl2pPr>
            <a:lvl3pPr algn="l">
              <a:defRPr sz="1200">
                <a:solidFill>
                  <a:schemeClr val="tx1"/>
                </a:solidFill>
                <a:latin typeface="ヒラギノ角ゴ Pro W3" charset="0"/>
              </a:defRPr>
            </a:lvl3pPr>
            <a:lvl4pPr algn="l">
              <a:defRPr sz="1200">
                <a:solidFill>
                  <a:schemeClr val="tx1"/>
                </a:solidFill>
                <a:latin typeface="ヒラギノ角ゴ Pro W3" charset="0"/>
              </a:defRPr>
            </a:lvl4pPr>
            <a:lvl5pPr algn="l">
              <a:defRPr sz="1200">
                <a:solidFill>
                  <a:schemeClr val="tx1"/>
                </a:solidFill>
                <a:latin typeface="ヒラギノ角ゴ Pro W3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ヒラギノ角ゴ Pro W3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0" i="1" u="none" strike="noStrike" kern="1200" cap="none" spc="0" normalizeH="0" baseline="0" noProof="0" dirty="0">
                <a:ln w="18415" cmpd="sng">
                  <a:solidFill>
                    <a:srgbClr val="1F497D">
                      <a:lumMod val="20000"/>
                      <a:lumOff val="80000"/>
                    </a:srgbClr>
                  </a:solidFill>
                  <a:prstDash val="solid"/>
                </a:ln>
                <a:noFill/>
                <a:effectLst/>
                <a:uLnTx/>
                <a:uFillTx/>
                <a:latin typeface="Helvetica" charset="0"/>
                <a:ea typeface="ＭＳ Ｐゴシック" charset="-128"/>
                <a:cs typeface="Helvetica" charset="0"/>
                <a:sym typeface="Helvetica" charset="0"/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36442067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926E3538-A39D-438A-B280-B2207DAAF6FB}"/>
              </a:ext>
            </a:extLst>
          </p:cNvPr>
          <p:cNvGrpSpPr/>
          <p:nvPr/>
        </p:nvGrpSpPr>
        <p:grpSpPr>
          <a:xfrm>
            <a:off x="4519777" y="1296990"/>
            <a:ext cx="4540512" cy="3677399"/>
            <a:chOff x="4519777" y="2021980"/>
            <a:chExt cx="4540512" cy="3677399"/>
          </a:xfrm>
        </p:grpSpPr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01E98A1B-E364-475E-B0DC-86E1BB0ECEEE}"/>
                </a:ext>
              </a:extLst>
            </p:cNvPr>
            <p:cNvGrpSpPr/>
            <p:nvPr/>
          </p:nvGrpSpPr>
          <p:grpSpPr>
            <a:xfrm>
              <a:off x="4519777" y="2021980"/>
              <a:ext cx="4540512" cy="3677399"/>
              <a:chOff x="4519777" y="2021980"/>
              <a:chExt cx="4540512" cy="3677399"/>
            </a:xfrm>
          </p:grpSpPr>
          <p:pic>
            <p:nvPicPr>
              <p:cNvPr id="6" name="Picture 4">
                <a:extLst>
                  <a:ext uri="{FF2B5EF4-FFF2-40B4-BE49-F238E27FC236}">
                    <a16:creationId xmlns:a16="http://schemas.microsoft.com/office/drawing/2014/main" id="{8196977C-08F3-4C8D-B079-0C21BD0B1AD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375" t="1941" r="14661" b="16435"/>
              <a:stretch/>
            </p:blipFill>
            <p:spPr bwMode="auto">
              <a:xfrm>
                <a:off x="4519777" y="2021980"/>
                <a:ext cx="4540512" cy="367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正方形/長方形 18">
                <a:extLst>
                  <a:ext uri="{FF2B5EF4-FFF2-40B4-BE49-F238E27FC236}">
                    <a16:creationId xmlns:a16="http://schemas.microsoft.com/office/drawing/2014/main" id="{55EC2274-3007-4435-AA8C-96F52D5D1417}"/>
                  </a:ext>
                </a:extLst>
              </p:cNvPr>
              <p:cNvSpPr/>
              <p:nvPr/>
            </p:nvSpPr>
            <p:spPr>
              <a:xfrm rot="5400000">
                <a:off x="6086324" y="3667274"/>
                <a:ext cx="448607" cy="12445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AB73F61F-3AD4-4431-A911-DF1F5F8158B6}"/>
                  </a:ext>
                </a:extLst>
              </p:cNvPr>
              <p:cNvSpPr/>
              <p:nvPr/>
            </p:nvSpPr>
            <p:spPr>
              <a:xfrm rot="5400000">
                <a:off x="6828501" y="3914150"/>
                <a:ext cx="391735" cy="12445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186460A4-AC35-4207-8C94-BE5BBF96C76B}"/>
                </a:ext>
              </a:extLst>
            </p:cNvPr>
            <p:cNvSpPr/>
            <p:nvPr/>
          </p:nvSpPr>
          <p:spPr>
            <a:xfrm rot="5400000">
              <a:off x="7187342" y="4669522"/>
              <a:ext cx="1099282" cy="35416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</p:spPr>
            <p:txBody>
              <a:bodyPr>
                <a:normAutofit/>
              </a:bodyPr>
              <a:lstStyle/>
              <a:p>
                <a:pPr algn="ctr"/>
                <a:r>
                  <a:rPr lang="en-US" altLang="ja-JP" b="1" dirty="0"/>
                  <a:t>Toward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altLang="ja-JP" b="1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b="1" i="1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b="1" i="1">
                        <a:latin typeface="Cambria Math" panose="02040503050406030204" pitchFamily="18" charset="0"/>
                      </a:rPr>
                      <m:t>𝑵</m:t>
                    </m:r>
                    <m:r>
                      <a:rPr lang="en-US" altLang="ja-JP" b="1" i="1" smtClean="0">
                        <a:latin typeface="Cambria Math" panose="02040503050406030204" pitchFamily="18" charset="0"/>
                      </a:rPr>
                      <m:t>𝑵</m:t>
                    </m:r>
                  </m:oMath>
                </a14:m>
                <a:endParaRPr kumimoji="1" lang="ja-JP" altLang="en-US" b="1" dirty="0"/>
              </a:p>
            </p:txBody>
          </p:sp>
        </mc:Choice>
        <mc:Fallback xmlns="">
          <p:sp>
            <p:nvSpPr>
              <p:cNvPr id="2" name="タイトル 1">
                <a:extLst>
                  <a:ext uri="{FF2B5EF4-FFF2-40B4-BE49-F238E27FC236}">
                    <a16:creationId xmlns:a16="http://schemas.microsoft.com/office/drawing/2014/main" id="{6B92F5B2-A1C9-47BB-AC49-00E12C327F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628650" y="0"/>
                <a:ext cx="7886700" cy="1325563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F6C944B5-0C05-48FD-A811-884E143C7A8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027" y="1217054"/>
                <a:ext cx="4572000" cy="4623515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n-US" altLang="ja-JP" b="1" dirty="0"/>
                  <a:t>We also wish to access the S = −2 kaonic nuclei such as the theoretically predicted “K</a:t>
                </a:r>
                <a:r>
                  <a:rPr lang="en-US" altLang="ja-JP" b="1" baseline="30000" dirty="0"/>
                  <a:t>-</a:t>
                </a:r>
                <a:r>
                  <a:rPr lang="en-US" altLang="ja-JP" b="1" dirty="0"/>
                  <a:t>K</a:t>
                </a:r>
                <a:r>
                  <a:rPr lang="en-US" altLang="ja-JP" b="1" baseline="30000" dirty="0"/>
                  <a:t>-</a:t>
                </a:r>
                <a:r>
                  <a:rPr lang="en-US" altLang="ja-JP" b="1" dirty="0"/>
                  <a:t>pp” state</a:t>
                </a:r>
              </a:p>
              <a:p>
                <a:pPr lvl="1">
                  <a:buFont typeface="Wingdings" panose="05000000000000000000" pitchFamily="2" charset="2"/>
                  <a:buChar char="ü"/>
                </a:pPr>
                <a:r>
                  <a:rPr lang="en-US" altLang="ja-JP" dirty="0"/>
                  <a:t>as previously submitted </a:t>
                </a:r>
                <a:r>
                  <a:rPr lang="en-US" altLang="ja-JP" dirty="0" err="1"/>
                  <a:t>LoI</a:t>
                </a:r>
                <a:endParaRPr lang="en-US" altLang="ja-JP" dirty="0"/>
              </a:p>
              <a:p>
                <a:pPr lvl="1">
                  <a:buFont typeface="Wingdings" panose="05000000000000000000" pitchFamily="2" charset="2"/>
                  <a:buChar char="ü"/>
                </a:pPr>
                <a:r>
                  <a:rPr lang="en-US" altLang="ja-JP" dirty="0"/>
                  <a:t>A good probe to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altLang="ja-JP" dirty="0"/>
                  <a:t> int.</a:t>
                </a:r>
              </a:p>
              <a:p>
                <a:endParaRPr lang="en-US" altLang="ja-JP" dirty="0"/>
              </a:p>
              <a:p>
                <a:r>
                  <a:rPr lang="en-US" altLang="ja-JP" dirty="0"/>
                  <a:t>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altLang="ja-JP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i="1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acc>
                    <m:r>
                      <a:rPr lang="en-US" altLang="ja-JP" i="1">
                        <a:latin typeface="Cambria Math" panose="02040503050406030204" pitchFamily="18" charset="0"/>
                      </a:rPr>
                      <m:t>𝑁𝑁</m:t>
                    </m:r>
                  </m:oMath>
                </a14:m>
                <a:r>
                  <a:rPr lang="en-US" altLang="ja-JP" dirty="0"/>
                  <a:t> system could give us a chance to access much higher density than the S = −1 kaonic nuclei</a:t>
                </a:r>
              </a:p>
            </p:txBody>
          </p:sp>
        </mc:Choice>
        <mc:Fallback xmlns="">
          <p:sp>
            <p:nvSpPr>
              <p:cNvPr id="3" name="コンテンツ プレースホルダー 2">
                <a:extLst>
                  <a:ext uri="{FF2B5EF4-FFF2-40B4-BE49-F238E27FC236}">
                    <a16:creationId xmlns:a16="http://schemas.microsoft.com/office/drawing/2014/main" id="{F6C944B5-0C05-48FD-A811-884E143C7A8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027" y="1217054"/>
                <a:ext cx="4572000" cy="4623515"/>
              </a:xfrm>
              <a:blipFill>
                <a:blip r:embed="rId4"/>
                <a:stretch>
                  <a:fillRect l="-2267" t="-2111" r="-34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A48372F-4532-4F61-9299-3C72DFAC7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2FD73-3B79-4649-AE7F-26B9A55D462C}" type="slidenum">
              <a:rPr kumimoji="1" lang="ja-JP" altLang="en-US" smtClean="0"/>
              <a:t>58</a:t>
            </a:fld>
            <a:endParaRPr kumimoji="1" lang="ja-JP" altLang="en-US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39063FC-B44E-411F-8F69-DA2976B2FE32}"/>
              </a:ext>
            </a:extLst>
          </p:cNvPr>
          <p:cNvSpPr txBox="1"/>
          <p:nvPr/>
        </p:nvSpPr>
        <p:spPr>
          <a:xfrm>
            <a:off x="4686704" y="4915793"/>
            <a:ext cx="39433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600" dirty="0"/>
              <a:t>Proc. </a:t>
            </a:r>
            <a:r>
              <a:rPr lang="en-US" altLang="ja-JP" sz="1600" dirty="0" err="1"/>
              <a:t>Jpn</a:t>
            </a:r>
            <a:r>
              <a:rPr lang="en-US" altLang="ja-JP" sz="1600" dirty="0"/>
              <a:t>. Acad., </a:t>
            </a:r>
            <a:r>
              <a:rPr lang="en-US" altLang="ja-JP" sz="1600" b="1" dirty="0"/>
              <a:t>B89 </a:t>
            </a:r>
            <a:r>
              <a:rPr lang="en-US" altLang="ja-JP" sz="1600" dirty="0"/>
              <a:t>(2013) 418.</a:t>
            </a:r>
            <a:endParaRPr kumimoji="1" lang="ja-JP" altLang="en-US" sz="1600" dirty="0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805D8EC2-1EEC-4619-AFC3-F2B64BC20042}"/>
              </a:ext>
            </a:extLst>
          </p:cNvPr>
          <p:cNvSpPr/>
          <p:nvPr/>
        </p:nvSpPr>
        <p:spPr>
          <a:xfrm>
            <a:off x="5928576" y="2424967"/>
            <a:ext cx="729803" cy="39173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CA0009F3-4B86-410A-8426-637056522B63}"/>
              </a:ext>
            </a:extLst>
          </p:cNvPr>
          <p:cNvSpPr/>
          <p:nvPr/>
        </p:nvSpPr>
        <p:spPr>
          <a:xfrm>
            <a:off x="5230972" y="1621231"/>
            <a:ext cx="729803" cy="39173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16DEAA1-AC56-40F1-9055-6132EA8598BC}"/>
              </a:ext>
            </a:extLst>
          </p:cNvPr>
          <p:cNvSpPr txBox="1"/>
          <p:nvPr/>
        </p:nvSpPr>
        <p:spPr>
          <a:xfrm>
            <a:off x="4893972" y="1357432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E31</a:t>
            </a:r>
            <a:endParaRPr kumimoji="1" lang="ja-JP" alt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213D253-C521-40F7-A5BC-E1B4FAD80CED}"/>
              </a:ext>
            </a:extLst>
          </p:cNvPr>
          <p:cNvSpPr txBox="1"/>
          <p:nvPr/>
        </p:nvSpPr>
        <p:spPr>
          <a:xfrm>
            <a:off x="5730529" y="2109653"/>
            <a:ext cx="5693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E15</a:t>
            </a:r>
            <a:endParaRPr kumimoji="1" lang="ja-JP" altLang="en-U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36A4ECEB-D621-4E50-8EC9-8C435F763AC5}"/>
              </a:ext>
            </a:extLst>
          </p:cNvPr>
          <p:cNvSpPr/>
          <p:nvPr/>
        </p:nvSpPr>
        <p:spPr>
          <a:xfrm>
            <a:off x="7343640" y="3135689"/>
            <a:ext cx="729803" cy="1281447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kumimoji="1" lang="ja-JP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0264469F-BE4C-49A0-BDB9-D1CE7C6FE92A}"/>
                  </a:ext>
                </a:extLst>
              </p:cNvPr>
              <p:cNvSpPr txBox="1"/>
              <p:nvPr/>
            </p:nvSpPr>
            <p:spPr>
              <a:xfrm>
                <a:off x="1161658" y="5974951"/>
                <a:ext cx="781743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2400" b="1" i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sz="24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4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acc>
                      <m:accPr>
                        <m:chr m:val="̅"/>
                        <m:ctrlPr>
                          <a:rPr lang="en-US" altLang="ja-JP" sz="24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4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sz="24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𝑵𝑵</m:t>
                    </m:r>
                  </m:oMath>
                </a14:m>
                <a:r>
                  <a:rPr lang="en-US" altLang="ja-JP" sz="2400" b="1" i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production cross section would be quite small</a:t>
                </a:r>
              </a:p>
              <a:p>
                <a:pPr algn="ctr"/>
                <a:r>
                  <a:rPr lang="en-US" altLang="ja-JP" sz="2400" b="1" i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en-US" altLang="ja-JP" sz="2400" b="1" i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sym typeface="Wingdings" panose="05000000000000000000" pitchFamily="2" charset="2"/>
                  </a:rPr>
                  <a:t></a:t>
                </a:r>
                <a:r>
                  <a:rPr lang="en-US" altLang="ja-JP" sz="2400" b="1" i="1" dirty="0">
                    <a:solidFill>
                      <a:srgbClr val="FF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roughly 1/1000 of that of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sz="24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ja-JP" sz="2400" b="1" i="1">
                            <a:solidFill>
                              <a:srgbClr val="FF0000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</m:acc>
                    <m:r>
                      <a:rPr lang="en-US" altLang="ja-JP" sz="2400" b="1" i="1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</a:rPr>
                      <m:t>𝑵𝑵</m:t>
                    </m:r>
                  </m:oMath>
                </a14:m>
                <a:endParaRPr kumimoji="1" lang="ja-JP" altLang="en-US" sz="24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0264469F-BE4C-49A0-BDB9-D1CE7C6FE9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1658" y="5974951"/>
                <a:ext cx="7817435" cy="830997"/>
              </a:xfrm>
              <a:prstGeom prst="rect">
                <a:avLst/>
              </a:prstGeom>
              <a:blipFill>
                <a:blip r:embed="rId5"/>
                <a:stretch>
                  <a:fillRect t="-6618" b="-19853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楕円 30">
            <a:extLst>
              <a:ext uri="{FF2B5EF4-FFF2-40B4-BE49-F238E27FC236}">
                <a16:creationId xmlns:a16="http://schemas.microsoft.com/office/drawing/2014/main" id="{2626F065-9448-437F-B8D3-D4A0571CFF10}"/>
              </a:ext>
            </a:extLst>
          </p:cNvPr>
          <p:cNvSpPr/>
          <p:nvPr/>
        </p:nvSpPr>
        <p:spPr>
          <a:xfrm>
            <a:off x="6692679" y="2259355"/>
            <a:ext cx="729803" cy="1281447"/>
          </a:xfrm>
          <a:prstGeom prst="ellipse">
            <a:avLst/>
          </a:prstGeom>
          <a:solidFill>
            <a:srgbClr val="FF0000">
              <a:alpha val="5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kumimoji="1" lang="ja-JP" alt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03CF4657-8D5C-48F5-A99B-B25AAF772FDA}"/>
              </a:ext>
            </a:extLst>
          </p:cNvPr>
          <p:cNvGrpSpPr/>
          <p:nvPr/>
        </p:nvGrpSpPr>
        <p:grpSpPr>
          <a:xfrm>
            <a:off x="1571860" y="309016"/>
            <a:ext cx="1002353" cy="1044166"/>
            <a:chOff x="6901082" y="5793825"/>
            <a:chExt cx="759163" cy="790831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6DF0A7A1-32B6-44AE-AC11-D04B2427AA65}"/>
                </a:ext>
              </a:extLst>
            </p:cNvPr>
            <p:cNvSpPr txBox="1"/>
            <p:nvPr/>
          </p:nvSpPr>
          <p:spPr>
            <a:xfrm>
              <a:off x="6964256" y="6276879"/>
              <a:ext cx="64633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b="1" dirty="0">
                  <a:solidFill>
                    <a:srgbClr val="FF0000"/>
                  </a:solidFill>
                </a:rPr>
                <a:t>K</a:t>
              </a:r>
              <a:r>
                <a:rPr kumimoji="1" lang="en-US" altLang="ja-JP" sz="1400" b="1" baseline="30000" dirty="0">
                  <a:solidFill>
                    <a:srgbClr val="FF0000"/>
                  </a:solidFill>
                </a:rPr>
                <a:t>-</a:t>
              </a:r>
              <a:r>
                <a:rPr kumimoji="1" lang="en-US" altLang="ja-JP" sz="1400" b="1" dirty="0">
                  <a:solidFill>
                    <a:srgbClr val="FF0000"/>
                  </a:solidFill>
                </a:rPr>
                <a:t>K</a:t>
              </a:r>
              <a:r>
                <a:rPr kumimoji="1" lang="en-US" altLang="ja-JP" sz="1400" b="1" baseline="30000" dirty="0">
                  <a:solidFill>
                    <a:srgbClr val="FF0000"/>
                  </a:solidFill>
                </a:rPr>
                <a:t>-</a:t>
              </a:r>
              <a:r>
                <a:rPr kumimoji="1" lang="en-US" altLang="ja-JP" sz="1400" b="1" dirty="0">
                  <a:solidFill>
                    <a:srgbClr val="0070C0"/>
                  </a:solidFill>
                </a:rPr>
                <a:t>pp</a:t>
              </a:r>
              <a:endParaRPr kumimoji="1" lang="ja-JP" altLang="en-US" sz="1400" b="1" dirty="0">
                <a:solidFill>
                  <a:srgbClr val="0070C0"/>
                </a:solidFill>
              </a:endParaRPr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B1D31822-767D-41E1-9DD5-7E2A94BED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01082" y="5793825"/>
              <a:ext cx="759163" cy="483053"/>
            </a:xfrm>
            <a:prstGeom prst="rect">
              <a:avLst/>
            </a:prstGeom>
          </p:spPr>
        </p:pic>
      </p:grpSp>
      <p:pic>
        <p:nvPicPr>
          <p:cNvPr id="4098" name="Picture 2" descr="「ニコちゃんマーク」の画像検索結果">
            <a:extLst>
              <a:ext uri="{FF2B5EF4-FFF2-40B4-BE49-F238E27FC236}">
                <a16:creationId xmlns:a16="http://schemas.microsoft.com/office/drawing/2014/main" id="{A1155A63-C928-4596-B651-9906EB83F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940399"/>
            <a:ext cx="900100" cy="9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419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6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6|28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3.1|18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2"/>
</p:tagLst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15579</TotalTime>
  <Words>3437</Words>
  <Application>Microsoft Office PowerPoint</Application>
  <PresentationFormat>画面に合わせる (4:3)</PresentationFormat>
  <Paragraphs>666</Paragraphs>
  <Slides>58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58</vt:i4>
      </vt:variant>
    </vt:vector>
  </HeadingPairs>
  <TitlesOfParts>
    <vt:vector size="67" baseType="lpstr">
      <vt:lpstr>Arial</vt:lpstr>
      <vt:lpstr>Calibri</vt:lpstr>
      <vt:lpstr>Cambria Math</vt:lpstr>
      <vt:lpstr>Helvetica</vt:lpstr>
      <vt:lpstr>Impact</vt:lpstr>
      <vt:lpstr>Symbol</vt:lpstr>
      <vt:lpstr>Tahoma</vt:lpstr>
      <vt:lpstr>Wingdings</vt:lpstr>
      <vt:lpstr>Office ​​テーマ</vt:lpstr>
      <vt:lpstr>Light kaonic nuclei at J-PARC</vt:lpstr>
      <vt:lpstr>Kaonic Nuclei</vt:lpstr>
      <vt:lpstr>Theoretical Calculations on “K-pp”</vt:lpstr>
      <vt:lpstr>Experimental Situation “before E15”</vt:lpstr>
      <vt:lpstr>J-PARC E15 Experiment</vt:lpstr>
      <vt:lpstr>Experimental Setup @ K1.8BR</vt:lpstr>
      <vt:lpstr>Exclusive 3He(K-,Lp)n</vt:lpstr>
      <vt:lpstr>Exclusive 3He(K-,Lp)n</vt:lpstr>
      <vt:lpstr>Exclusive 3He(K-,Lp)n</vt:lpstr>
      <vt:lpstr>Exclusive 3He(K-,Lp)n</vt:lpstr>
      <vt:lpstr>“K-pp” Bound State</vt:lpstr>
      <vt:lpstr>Many Questions to be Answered</vt:lpstr>
      <vt:lpstr>K ̅NNN and K ̅NNNN</vt:lpstr>
      <vt:lpstr>K ̅NNN and K ̅NNNN</vt:lpstr>
      <vt:lpstr>New Project @ J-PARC</vt:lpstr>
      <vt:lpstr>Strategy of the New Project</vt:lpstr>
      <vt:lpstr>A New Cylindrical Detector System</vt:lpstr>
      <vt:lpstr>Expected K ̅NNN in K-+4He</vt:lpstr>
      <vt:lpstr>Expected K ̅NNN in K-+4He</vt:lpstr>
      <vt:lpstr>Summary</vt:lpstr>
      <vt:lpstr>J-PARC E15 Collaboration</vt:lpstr>
      <vt:lpstr>J-PARC E80 Collaboration</vt:lpstr>
      <vt:lpstr>Thank you for your attention! </vt:lpstr>
      <vt:lpstr>PowerPoint プレゼンテーション</vt:lpstr>
      <vt:lpstr>Investigation of fundamental properties of the K ̅NN state 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Size of “K-pp”?</vt:lpstr>
      <vt:lpstr>A Theoretical Interpretation</vt:lpstr>
      <vt:lpstr>Many Questions to be Answered</vt:lpstr>
      <vt:lpstr>K- 3He  pSpn @ E15</vt:lpstr>
      <vt:lpstr>pSpn Events</vt:lpstr>
      <vt:lpstr>BG Subtracted IM(π^± Σ^∓) in π^± Σ^∓ pn</vt:lpstr>
      <vt:lpstr>Y^∗ pn Final State</vt:lpstr>
      <vt:lpstr>Λ(1405)pn Final State Selection</vt:lpstr>
      <vt:lpstr>IM(pSp) in L(1405)pn Final State</vt:lpstr>
      <vt:lpstr>Investigation of K-pp  pSp decay</vt:lpstr>
      <vt:lpstr>Detector acceptances of  Lpn and pSpn</vt:lpstr>
      <vt:lpstr>Recent progress of the E15 analysis</vt:lpstr>
      <vt:lpstr>Recent progress of the E15 analysis</vt:lpstr>
      <vt:lpstr>Recent progress of the E15 analysis</vt:lpstr>
      <vt:lpstr>Recent progress of the E15 analysis</vt:lpstr>
      <vt:lpstr>S*N bound state? Other possibilities?</vt:lpstr>
      <vt:lpstr>S*N bound state? Other possibilities?</vt:lpstr>
      <vt:lpstr>PowerPoint プレゼンテーション</vt:lpstr>
      <vt:lpstr>“K-ppn” Candidates so far</vt:lpstr>
      <vt:lpstr>A New Cylindrical Detector System</vt:lpstr>
      <vt:lpstr>Improvement of Kaon Intensity</vt:lpstr>
      <vt:lpstr>Expected Yield of K ̅NNN</vt:lpstr>
      <vt:lpstr>Expected Yield of K ̅NNN</vt:lpstr>
      <vt:lpstr>Spin-Parity of K ̅NN</vt:lpstr>
      <vt:lpstr>Spin-Parity of K ̅NN</vt:lpstr>
      <vt:lpstr>Toward K ̅K ̅NN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Kbar-Nuclear Bound State at J-PARC</dc:title>
  <dc:creator>sakuma</dc:creator>
  <cp:lastModifiedBy>sakuma fuminori</cp:lastModifiedBy>
  <cp:revision>982</cp:revision>
  <cp:lastPrinted>2019-05-31T07:47:47Z</cp:lastPrinted>
  <dcterms:created xsi:type="dcterms:W3CDTF">2018-11-19T08:42:23Z</dcterms:created>
  <dcterms:modified xsi:type="dcterms:W3CDTF">2021-12-14T00:48:10Z</dcterms:modified>
</cp:coreProperties>
</file>