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536" r:id="rId3"/>
    <p:sldId id="521" r:id="rId4"/>
    <p:sldId id="522" r:id="rId5"/>
    <p:sldId id="523" r:id="rId6"/>
    <p:sldId id="524" r:id="rId7"/>
    <p:sldId id="526" r:id="rId8"/>
    <p:sldId id="551" r:id="rId9"/>
    <p:sldId id="552" r:id="rId10"/>
    <p:sldId id="533" r:id="rId11"/>
    <p:sldId id="554" r:id="rId12"/>
    <p:sldId id="531" r:id="rId13"/>
    <p:sldId id="553" r:id="rId14"/>
    <p:sldId id="497" r:id="rId15"/>
    <p:sldId id="546" r:id="rId16"/>
    <p:sldId id="528" r:id="rId17"/>
    <p:sldId id="555" r:id="rId18"/>
    <p:sldId id="543" r:id="rId19"/>
    <p:sldId id="544" r:id="rId20"/>
    <p:sldId id="545" r:id="rId21"/>
    <p:sldId id="547" r:id="rId22"/>
    <p:sldId id="548" r:id="rId23"/>
    <p:sldId id="549" r:id="rId24"/>
    <p:sldId id="550" r:id="rId25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8" autoAdjust="0"/>
    <p:restoredTop sz="92685" autoAdjust="0"/>
  </p:normalViewPr>
  <p:slideViewPr>
    <p:cSldViewPr showGuides="1">
      <p:cViewPr varScale="1">
        <p:scale>
          <a:sx n="113" d="100"/>
          <a:sy n="113" d="100"/>
        </p:scale>
        <p:origin x="-312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9786" cy="496966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4"/>
            <a:ext cx="2949786" cy="496966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7713"/>
            <a:ext cx="49609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1" tIns="45742" rIns="91481" bIns="4574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9"/>
            <a:ext cx="5445760" cy="4472703"/>
          </a:xfrm>
          <a:prstGeom prst="rect">
            <a:avLst/>
          </a:prstGeom>
        </p:spPr>
        <p:txBody>
          <a:bodyPr vert="horz" lIns="91481" tIns="45742" rIns="91481" bIns="4574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649"/>
            <a:ext cx="2949786" cy="496966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0649"/>
            <a:ext cx="2949786" cy="496966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164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9EB7-249E-4FA7-99CA-2F653A8A4FC9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A750-F284-405B-8B27-E6230940FB8F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F2050-8086-4C57-9C25-23FE185E1D08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0797-1AE6-4EA9-82BB-645B58FFE157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7325D-A612-48C6-86AA-360CBE2EECB0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227A-AEEE-419B-9744-A963F4DE4714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8BF2-1F24-4FA0-96D5-505C849915BF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609E-DB15-46DB-9CFE-5F47DF225FBB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742BE-35CB-43A3-AB37-53F7E2690ACA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CBA9-192B-4134-AF33-FAF67B8F3706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A0C68-2A83-4278-9575-D8A46F8AB480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71EE4-9F12-4B4A-913A-B0E72A03CCD0}" type="datetime1">
              <a:rPr kumimoji="1" lang="ja-JP" altLang="en-US" smtClean="0"/>
              <a:t>2018/3/22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33518" y="305221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4800" b="1" dirty="0"/>
              <a:t>J-PARC E15</a:t>
            </a:r>
            <a:r>
              <a:rPr lang="ja-JP" altLang="ja-JP" sz="4800" b="1" dirty="0"/>
              <a:t>実験に</a:t>
            </a:r>
            <a:r>
              <a:rPr lang="ja-JP" altLang="ja-JP" sz="4800" b="1" dirty="0" smtClean="0"/>
              <a:t>おける</a:t>
            </a:r>
            <a:r>
              <a:rPr lang="en-US" altLang="ja-JP" sz="4800" b="1" dirty="0" smtClean="0"/>
              <a:t/>
            </a:r>
            <a:br>
              <a:rPr lang="en-US" altLang="ja-JP" sz="4800" b="1" dirty="0" smtClean="0"/>
            </a:br>
            <a:r>
              <a:rPr lang="en-US" altLang="ja-JP" sz="4800" b="1" dirty="0" err="1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pS</a:t>
            </a:r>
            <a:r>
              <a:rPr lang="en-US" altLang="ja-JP" sz="4800" b="1" dirty="0" err="1" smtClean="0"/>
              <a:t>N</a:t>
            </a:r>
            <a:r>
              <a:rPr lang="ja-JP" altLang="ja-JP" sz="4800" b="1" dirty="0"/>
              <a:t>崩壊チャンネルを用いた</a:t>
            </a:r>
            <a:r>
              <a:rPr lang="ja-JP" altLang="ja-JP" sz="4800" dirty="0"/>
              <a:t/>
            </a:r>
            <a:br>
              <a:rPr lang="ja-JP" altLang="ja-JP" sz="4800" dirty="0"/>
            </a:br>
            <a:r>
              <a:rPr lang="en-US" altLang="ja-JP" sz="4800" b="1" dirty="0" err="1"/>
              <a:t>K</a:t>
            </a:r>
            <a:r>
              <a:rPr lang="en-US" altLang="ja-JP" sz="4800" b="1" baseline="30000" dirty="0" err="1"/>
              <a:t>bar</a:t>
            </a:r>
            <a:r>
              <a:rPr lang="en-US" altLang="ja-JP" sz="4800" b="1" dirty="0" err="1"/>
              <a:t>NN</a:t>
            </a:r>
            <a:r>
              <a:rPr lang="ja-JP" altLang="ja-JP" sz="4800" b="1" dirty="0"/>
              <a:t>束縛状態</a:t>
            </a:r>
            <a:r>
              <a:rPr lang="ja-JP" altLang="ja-JP" sz="4800" b="1" dirty="0" smtClean="0"/>
              <a:t>の研究</a:t>
            </a:r>
            <a:endParaRPr lang="ja-JP" altLang="ja-JP" sz="48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68046" y="2891842"/>
            <a:ext cx="640790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b="1" dirty="0"/>
              <a:t>Search for the </a:t>
            </a:r>
            <a:r>
              <a:rPr lang="en-US" altLang="ja-JP" sz="3200" b="1" dirty="0" err="1"/>
              <a:t>K</a:t>
            </a:r>
            <a:r>
              <a:rPr lang="en-US" altLang="ja-JP" sz="3200" b="1" baseline="30000" dirty="0" err="1"/>
              <a:t>bar</a:t>
            </a:r>
            <a:r>
              <a:rPr lang="en-US" altLang="ja-JP" sz="3200" b="1" dirty="0" err="1"/>
              <a:t>NN</a:t>
            </a:r>
            <a:r>
              <a:rPr lang="en-US" altLang="ja-JP" sz="3200" b="1" dirty="0"/>
              <a:t> bound </a:t>
            </a:r>
            <a:r>
              <a:rPr lang="en-US" altLang="ja-JP" sz="3200" b="1" dirty="0" smtClean="0"/>
              <a:t>state</a:t>
            </a:r>
          </a:p>
          <a:p>
            <a:pPr algn="ctr"/>
            <a:r>
              <a:rPr lang="en-US" altLang="ja-JP" sz="3200" b="1" dirty="0" smtClean="0"/>
              <a:t>via </a:t>
            </a:r>
            <a:r>
              <a:rPr lang="en-US" altLang="ja-JP" sz="3200" b="1" dirty="0" err="1">
                <a:latin typeface="Symbol" panose="05050102010706020507" pitchFamily="18" charset="2"/>
                <a:ea typeface="Adobe Fangsong Std R" pitchFamily="18" charset="-128"/>
              </a:rPr>
              <a:t>pS</a:t>
            </a:r>
            <a:r>
              <a:rPr lang="en-US" altLang="ja-JP" sz="3200" b="1" dirty="0" err="1"/>
              <a:t>N</a:t>
            </a:r>
            <a:r>
              <a:rPr lang="en-US" altLang="ja-JP" sz="3200" b="1" dirty="0"/>
              <a:t> decay channel at J-PARC </a:t>
            </a:r>
            <a:r>
              <a:rPr lang="en-US" altLang="ja-JP" sz="3200" b="1" dirty="0" smtClean="0"/>
              <a:t>E15</a:t>
            </a:r>
            <a:endParaRPr lang="ja-JP" altLang="ja-JP" sz="3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583668" y="6480048"/>
            <a:ext cx="5958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日本物理学会第</a:t>
            </a:r>
            <a:r>
              <a:rPr lang="en-US" altLang="ja-JP" dirty="0" smtClean="0"/>
              <a:t>73</a:t>
            </a:r>
            <a:r>
              <a:rPr lang="ja-JP" altLang="en-US" dirty="0" smtClean="0"/>
              <a:t>回年次大会</a:t>
            </a:r>
            <a:r>
              <a:rPr lang="zh-CN" altLang="en-US" dirty="0" smtClean="0"/>
              <a:t> </a:t>
            </a:r>
            <a:r>
              <a:rPr lang="en-US" altLang="ja-JP" dirty="0" smtClean="0"/>
              <a:t>@ </a:t>
            </a:r>
            <a:r>
              <a:rPr lang="ja-JP" altLang="en-US" dirty="0" smtClean="0"/>
              <a:t>東京理科大学 </a:t>
            </a:r>
            <a:r>
              <a:rPr lang="en-US" altLang="ja-JP" dirty="0" smtClean="0"/>
              <a:t>2018, 3/22</a:t>
            </a:r>
            <a:endParaRPr kumimoji="1" lang="ja-JP" altLang="en-US" dirty="0"/>
          </a:p>
        </p:txBody>
      </p:sp>
      <p:sp>
        <p:nvSpPr>
          <p:cNvPr id="12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4664732"/>
            <a:ext cx="6400800" cy="1752600"/>
          </a:xfrm>
        </p:spPr>
        <p:txBody>
          <a:bodyPr/>
          <a:lstStyle/>
          <a:p>
            <a:r>
              <a:rPr lang="ja-JP" altLang="ja-JP" b="1" dirty="0"/>
              <a:t>理化学研究所　仁科加速器センター</a:t>
            </a:r>
            <a:endParaRPr lang="ja-JP" altLang="ja-JP" dirty="0"/>
          </a:p>
          <a:p>
            <a:r>
              <a:rPr lang="ja-JP" altLang="ja-JP" b="1" dirty="0"/>
              <a:t>佐久間　史</a:t>
            </a:r>
            <a:r>
              <a:rPr lang="ja-JP" altLang="ja-JP" b="1" dirty="0" smtClean="0"/>
              <a:t>典</a:t>
            </a:r>
            <a:endParaRPr lang="ja-JP" altLang="ja-JP" dirty="0"/>
          </a:p>
        </p:txBody>
      </p:sp>
      <p:pic>
        <p:nvPicPr>
          <p:cNvPr id="13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362261" y="4592724"/>
            <a:ext cx="969379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892925" y="4592724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94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57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107504" y="3861048"/>
            <a:ext cx="8964996" cy="29523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0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 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latin typeface="+mn-lt"/>
              </a:rPr>
              <a:t>pn</a:t>
            </a:r>
            <a:r>
              <a:rPr kumimoji="1" lang="en-US" altLang="ja-JP" b="1" dirty="0" smtClean="0">
                <a:latin typeface="+mn-lt"/>
              </a:rPr>
              <a:t> @ E15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 smtClean="0"/>
                  <a:t>Exclusive measurement </a:t>
                </a:r>
                <a:r>
                  <a:rPr lang="en-US" altLang="ja-JP" sz="2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 smtClean="0"/>
                  <a:t> final state in K</a:t>
                </a:r>
                <a:r>
                  <a:rPr lang="en-US" altLang="ja-JP" sz="2800" b="1" u="sng" baseline="30000" dirty="0" smtClean="0"/>
                  <a:t>-</a:t>
                </a:r>
                <a:r>
                  <a:rPr lang="en-US" altLang="ja-JP" sz="2800" b="1" u="sng" dirty="0" smtClean="0"/>
                  <a:t>+</a:t>
                </a:r>
                <a:r>
                  <a:rPr lang="en-US" altLang="ja-JP" sz="2800" b="1" u="sng" baseline="30000" dirty="0" smtClean="0"/>
                  <a:t>3</a:t>
                </a:r>
                <a:r>
                  <a:rPr lang="en-US" altLang="ja-JP" sz="2800" b="1" u="sng" dirty="0" smtClean="0"/>
                  <a:t>He</a:t>
                </a:r>
                <a:endParaRPr lang="en-US" altLang="ja-JP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 smtClean="0"/>
              <a:t>Experimental challenge</a:t>
            </a:r>
            <a:r>
              <a:rPr lang="en-US" altLang="ja-JP" sz="2400" dirty="0" smtClean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3600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etection efficiency ~ 3%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40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 smtClean="0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 smtClean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</a:t>
            </a:r>
            <a:r>
              <a:rPr lang="en-US" altLang="ja-JP" sz="2000" dirty="0" smtClean="0"/>
              <a:t>hits </a:t>
            </a:r>
            <a:r>
              <a:rPr lang="en-US" altLang="ja-JP" sz="2000" smtClean="0"/>
              <a:t>are selected</a:t>
            </a:r>
            <a:endParaRPr lang="en-US" altLang="ja-JP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</a:t>
            </a:r>
            <a:r>
              <a:rPr lang="en-US" altLang="ja-JP" sz="2000" dirty="0" smtClean="0"/>
              <a:t>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1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4221089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75942" y="4761148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146470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2404034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0" y="3392996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08886" y="3419708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 rot="5400000" flipV="1">
            <a:off x="893989" y="330316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rot="5400000" flipV="1">
            <a:off x="5375498" y="3309579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221089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76156" y="4761148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546684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9" name="直線矢印コネクタ 48"/>
          <p:cNvCxnSpPr/>
          <p:nvPr/>
        </p:nvCxnSpPr>
        <p:spPr>
          <a:xfrm flipV="1">
            <a:off x="6804248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7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1" name="コンテンツ プレースホルダ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3"/>
          <a:stretch/>
        </p:blipFill>
        <p:spPr>
          <a:xfrm>
            <a:off x="1381392" y="1110773"/>
            <a:ext cx="6381215" cy="5663899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900062" y="836712"/>
            <a:ext cx="3364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</a:t>
            </a:r>
            <a:r>
              <a:rPr kumimoji="1" lang="en-US" altLang="ja-JP" sz="2400" b="1" dirty="0" err="1" smtClean="0"/>
              <a:t>n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err="1"/>
              <a:t>+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700782" y="5287758"/>
            <a:ext cx="2299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(1405)p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169653" y="5287759"/>
            <a:ext cx="2299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(1520)p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2900062" y="3629323"/>
            <a:ext cx="951858" cy="163588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 flipH="1" flipV="1">
            <a:off x="4103948" y="4257092"/>
            <a:ext cx="833628" cy="10081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7"/>
          <a:stretch/>
        </p:blipFill>
        <p:spPr bwMode="auto">
          <a:xfrm>
            <a:off x="4653202" y="1304764"/>
            <a:ext cx="2475082" cy="22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円/楕円 17"/>
          <p:cNvSpPr/>
          <p:nvPr/>
        </p:nvSpPr>
        <p:spPr>
          <a:xfrm rot="1344692">
            <a:off x="5468751" y="2714072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6381627" y="2576093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flipV="1">
            <a:off x="3995936" y="5183905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63888" y="572396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355976" y="5733256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 flipV="1">
            <a:off x="4613540" y="5193196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76227" y="3897052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L(1405)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 rot="5400000" flipV="1">
            <a:off x="1680834" y="3813635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71500" y="3419708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L(1520)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 rot="5400000" flipV="1">
            <a:off x="1676107" y="3336291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1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6" r="12955" b="9736"/>
          <a:stretch/>
        </p:blipFill>
        <p:spPr>
          <a:xfrm>
            <a:off x="4644008" y="1182110"/>
            <a:ext cx="4119622" cy="31248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r="5145"/>
          <a:stretch/>
        </p:blipFill>
        <p:spPr>
          <a:xfrm>
            <a:off x="4608004" y="4306963"/>
            <a:ext cx="4535996" cy="255103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 smtClean="0"/>
                  <a:t>Y</a:t>
                </a:r>
                <a:r>
                  <a:rPr lang="en-US" altLang="ja-JP" b="1" baseline="30000" dirty="0" smtClean="0"/>
                  <a:t>*</a:t>
                </a:r>
                <a:r>
                  <a:rPr lang="en-US" altLang="ja-JP" b="1" dirty="0" smtClean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4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17"/>
          <p:cNvSpPr txBox="1"/>
          <p:nvPr/>
        </p:nvSpPr>
        <p:spPr>
          <a:xfrm rot="16200000">
            <a:off x="5890205" y="5969255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6250753" y="598561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4806082" y="5139135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5161880" cy="28054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コンテンツ プレースホルダー 2"/>
              <p:cNvSpPr txBox="1">
                <a:spLocks/>
              </p:cNvSpPr>
              <p:nvPr/>
            </p:nvSpPr>
            <p:spPr>
              <a:xfrm>
                <a:off x="107504" y="1304764"/>
                <a:ext cx="4680520" cy="2700299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𝜮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800" b="1" dirty="0" smtClean="0"/>
                  <a:t> events are separated using kinematical refit</a:t>
                </a:r>
              </a:p>
              <a:p>
                <a:pPr lvl="1"/>
                <a:r>
                  <a:rPr lang="en-US" altLang="ja-JP" sz="2400" dirty="0" smtClean="0"/>
                  <a:t>Constraints:</a:t>
                </a:r>
              </a:p>
              <a:p>
                <a:pPr lvl="2"/>
                <a:r>
                  <a:rPr lang="en-US" altLang="ja-JP" sz="2000" dirty="0" smtClean="0"/>
                  <a:t>M(</a:t>
                </a:r>
                <a:r>
                  <a:rPr lang="en-US" altLang="ja-JP" sz="2000" dirty="0" err="1" smtClean="0">
                    <a:latin typeface="Symbol" panose="05050102010706020507" pitchFamily="18" charset="2"/>
                  </a:rPr>
                  <a:t>S</a:t>
                </a:r>
                <a:r>
                  <a:rPr lang="en-US" altLang="ja-JP" sz="2000" dirty="0" err="1" smtClean="0">
                    <a:sym typeface="Wingdings" panose="05000000000000000000" pitchFamily="2" charset="2"/>
                  </a:rPr>
                  <a:t>n</a:t>
                </a:r>
                <a:r>
                  <a:rPr lang="en-US" altLang="ja-JP" sz="20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 smtClean="0"/>
                  <a:t>)</a:t>
                </a:r>
                <a:endParaRPr lang="en-US" altLang="ja-JP" sz="2000" dirty="0" smtClean="0">
                  <a:sym typeface="Wingdings" panose="05000000000000000000" pitchFamily="2" charset="2"/>
                </a:endParaRPr>
              </a:p>
              <a:p>
                <a:pPr lvl="2"/>
                <a:r>
                  <a:rPr lang="en-US" altLang="ja-JP" sz="2000" dirty="0" smtClean="0"/>
                  <a:t>4-momentum conservation</a:t>
                </a:r>
              </a:p>
              <a:p>
                <a:pPr lvl="1"/>
                <a:r>
                  <a:rPr lang="en-US" altLang="ja-JP" sz="2400" dirty="0"/>
                  <a:t>Event </a:t>
                </a:r>
                <a:r>
                  <a:rPr lang="en-US" altLang="ja-JP" sz="2400" dirty="0" smtClean="0"/>
                  <a:t>selection </a:t>
                </a:r>
                <a:r>
                  <a:rPr lang="en-US" altLang="ja-JP" sz="2400" dirty="0"/>
                  <a:t>by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c</a:t>
                </a:r>
                <a:r>
                  <a:rPr lang="en-US" altLang="ja-JP" sz="2400" baseline="30000" dirty="0"/>
                  <a:t>2</a:t>
                </a:r>
                <a:r>
                  <a:rPr lang="en-US" altLang="ja-JP" sz="2400" dirty="0"/>
                  <a:t> </a:t>
                </a:r>
                <a:r>
                  <a:rPr lang="en-US" altLang="ja-JP" sz="2400" dirty="0" smtClean="0"/>
                  <a:t>probability (0.01&lt;p)</a:t>
                </a:r>
                <a:endParaRPr lang="ja-JP" altLang="en-US" sz="2400" baseline="30000" dirty="0"/>
              </a:p>
            </p:txBody>
          </p:sp>
        </mc:Choice>
        <mc:Fallback xmlns="">
          <p:sp>
            <p:nvSpPr>
              <p:cNvPr id="26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304764"/>
                <a:ext cx="4680520" cy="2700299"/>
              </a:xfrm>
              <a:prstGeom prst="rect">
                <a:avLst/>
              </a:prstGeom>
              <a:blipFill rotWithShape="1">
                <a:blip r:embed="rId6"/>
                <a:stretch>
                  <a:fillRect t="-2709" r="-2216" b="-45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テキスト ボックス 30"/>
          <p:cNvSpPr txBox="1"/>
          <p:nvPr/>
        </p:nvSpPr>
        <p:spPr>
          <a:xfrm>
            <a:off x="6868026" y="252890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/>
              <p:cNvSpPr txBox="1"/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テキスト ボックス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blipFill rotWithShape="1">
                <a:blip r:embed="rId7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5"/>
          <p:cNvSpPr>
            <a:spLocks/>
          </p:cNvSpPr>
          <p:nvPr/>
        </p:nvSpPr>
        <p:spPr bwMode="auto">
          <a:xfrm rot="19417915">
            <a:off x="7197765" y="293724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652120" y="807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4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4717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6" r="12955" b="9736"/>
          <a:stretch/>
        </p:blipFill>
        <p:spPr>
          <a:xfrm>
            <a:off x="4644008" y="1182110"/>
            <a:ext cx="4119622" cy="31248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2" r="4617"/>
          <a:stretch/>
        </p:blipFill>
        <p:spPr>
          <a:xfrm>
            <a:off x="4628842" y="4306964"/>
            <a:ext cx="4515158" cy="252068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 smtClean="0"/>
                  <a:t>Y</a:t>
                </a:r>
                <a:r>
                  <a:rPr lang="en-US" altLang="ja-JP" b="1" baseline="30000" dirty="0" smtClean="0"/>
                  <a:t>*</a:t>
                </a:r>
                <a:r>
                  <a:rPr lang="en-US" altLang="ja-JP" b="1" dirty="0" smtClean="0"/>
                  <a:t> </a:t>
                </a:r>
                <a:r>
                  <a:rPr lang="en-US" altLang="ja-JP" b="1" dirty="0"/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4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16"/>
          <p:cNvSpPr txBox="1"/>
          <p:nvPr/>
        </p:nvSpPr>
        <p:spPr>
          <a:xfrm>
            <a:off x="6868026" y="252890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5309714" y="4821173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7197765" y="293724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652120" y="807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4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6" name="コンテンツ プレースホルダー 2"/>
          <p:cNvSpPr txBox="1">
            <a:spLocks/>
          </p:cNvSpPr>
          <p:nvPr/>
        </p:nvSpPr>
        <p:spPr>
          <a:xfrm>
            <a:off x="130720" y="1182110"/>
            <a:ext cx="4544934" cy="312485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/>
              <a:t>T</a:t>
            </a:r>
            <a:r>
              <a:rPr lang="en-US" altLang="ja-JP" sz="2800" b="1" dirty="0" smtClean="0"/>
              <a:t>o compare “K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pp” and </a:t>
            </a:r>
            <a:r>
              <a:rPr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baseline="30000" dirty="0" smtClean="0">
                <a:latin typeface="Symbol" panose="05050102010706020507" pitchFamily="18" charset="2"/>
              </a:rPr>
              <a:t>*</a:t>
            </a:r>
            <a:r>
              <a:rPr lang="en-US" altLang="ja-JP" sz="2800" b="1" dirty="0"/>
              <a:t> </a:t>
            </a:r>
            <a:r>
              <a:rPr lang="en-US" altLang="ja-JP" sz="2800" b="1" dirty="0" smtClean="0"/>
              <a:t>production CS’s,  we select </a:t>
            </a:r>
            <a:r>
              <a:rPr lang="en-US" altLang="ja-JP" sz="2800" b="1" dirty="0"/>
              <a:t>q&lt;0.7 </a:t>
            </a:r>
            <a:r>
              <a:rPr lang="en-US" altLang="ja-JP" sz="2800" b="1" dirty="0" smtClean="0"/>
              <a:t>GeV/c region</a:t>
            </a:r>
          </a:p>
          <a:p>
            <a:pPr lvl="1"/>
            <a:r>
              <a:rPr lang="en-US" altLang="ja-JP" sz="2400" dirty="0" smtClean="0"/>
              <a:t>Both of “K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pp” and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baseline="30000" dirty="0" smtClean="0"/>
              <a:t>*</a:t>
            </a:r>
            <a:r>
              <a:rPr lang="en-US" altLang="ja-JP" sz="2400" dirty="0" smtClean="0"/>
              <a:t> signals are seen in q&lt;0.7 GeV/c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smtClean="0"/>
              <a:t>(p) acceptance is limited in q&gt;0.7 GeV/c </a:t>
            </a:r>
            <a:endParaRPr lang="en-US" altLang="ja-JP" sz="2400" dirty="0"/>
          </a:p>
        </p:txBody>
      </p:sp>
      <p:cxnSp>
        <p:nvCxnSpPr>
          <p:cNvPr id="5" name="直線コネクタ 4"/>
          <p:cNvCxnSpPr/>
          <p:nvPr/>
        </p:nvCxnSpPr>
        <p:spPr>
          <a:xfrm>
            <a:off x="5364088" y="5517232"/>
            <a:ext cx="3260671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6156176" y="5517232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/>
          <p:cNvSpPr/>
          <p:nvPr/>
        </p:nvSpPr>
        <p:spPr>
          <a:xfrm>
            <a:off x="5364088" y="5801198"/>
            <a:ext cx="77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smtClean="0">
                <a:solidFill>
                  <a:srgbClr val="FF0000"/>
                </a:solidFill>
              </a:rPr>
              <a:t>q&lt;0.7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5161880" cy="2805481"/>
          </a:xfrm>
          <a:prstGeom prst="rect">
            <a:avLst/>
          </a:prstGeom>
        </p:spPr>
      </p:pic>
      <p:sp>
        <p:nvSpPr>
          <p:cNvPr id="40" name="テキスト ボックス 39"/>
          <p:cNvSpPr txBox="1"/>
          <p:nvPr/>
        </p:nvSpPr>
        <p:spPr>
          <a:xfrm rot="16200000">
            <a:off x="5890205" y="4451056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41" name="テキスト ボックス 40"/>
          <p:cNvSpPr txBox="1"/>
          <p:nvPr/>
        </p:nvSpPr>
        <p:spPr>
          <a:xfrm rot="16200000">
            <a:off x="6250753" y="44674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1170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71500" y="1052736"/>
            <a:ext cx="3924436" cy="4318158"/>
          </a:xfrm>
          <a:prstGeom prst="roundRect">
            <a:avLst>
              <a:gd name="adj" fmla="val 5984"/>
            </a:avLst>
          </a:prstGeom>
          <a:solidFill>
            <a:schemeClr val="accent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4" r="7304"/>
          <a:stretch/>
        </p:blipFill>
        <p:spPr>
          <a:xfrm>
            <a:off x="4005979" y="889985"/>
            <a:ext cx="5030517" cy="484441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Y</a:t>
            </a:r>
            <a:r>
              <a:rPr lang="en-US" altLang="ja-JP" b="1" baseline="30000" dirty="0" smtClean="0"/>
              <a:t>*</a:t>
            </a:r>
            <a:r>
              <a:rPr lang="en-US" altLang="ja-JP" b="1" dirty="0" smtClean="0"/>
              <a:t> CS in q&lt;0.7 GeV/c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7016675" y="1332921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675" y="1332921"/>
                <a:ext cx="1695785" cy="547907"/>
              </a:xfrm>
              <a:prstGeom prst="rect">
                <a:avLst/>
              </a:prstGeom>
              <a:blipFill rotWithShape="1">
                <a:blip r:embed="rId3"/>
                <a:stretch>
                  <a:fillRect l="-7194" t="-5556" r="-611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テキスト ボックス 22"/>
          <p:cNvSpPr txBox="1"/>
          <p:nvPr/>
        </p:nvSpPr>
        <p:spPr>
          <a:xfrm rot="16200000">
            <a:off x="5623658" y="1168290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6400518" y="115306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6800157" y="195489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92653" y="3131676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(1520)</a:t>
            </a:r>
            <a:endParaRPr kumimoji="1" lang="ja-JP" altLang="en-US" b="1" baseline="-25000" dirty="0">
              <a:solidFill>
                <a:srgbClr val="0070C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932040" y="1664804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4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145963" y="4823864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b="1" baseline="30000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(1385)</a:t>
            </a:r>
            <a:endParaRPr kumimoji="1" lang="ja-JP" altLang="en-US" b="1" baseline="-25000" dirty="0">
              <a:solidFill>
                <a:srgbClr val="0070C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150204" y="3537012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pn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7" name="直線矢印コネクタ 6"/>
          <p:cNvCxnSpPr>
            <a:stCxn id="30" idx="2"/>
          </p:cNvCxnSpPr>
          <p:nvPr/>
        </p:nvCxnSpPr>
        <p:spPr>
          <a:xfrm flipH="1">
            <a:off x="6986955" y="3501008"/>
            <a:ext cx="383554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 flipH="1">
            <a:off x="7150204" y="4183343"/>
            <a:ext cx="727122" cy="6858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5660617" y="2126469"/>
            <a:ext cx="855599" cy="24167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図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7" y="1124745"/>
            <a:ext cx="3600398" cy="34563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2357690" y="1520788"/>
                <a:ext cx="1026178" cy="3693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i="0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ja-JP" altLang="en-US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690" y="1520788"/>
                <a:ext cx="1026178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5357" t="-8197" r="-4762" b="-245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テキスト ボックス 34"/>
          <p:cNvSpPr txBox="1"/>
          <p:nvPr/>
        </p:nvSpPr>
        <p:spPr>
          <a:xfrm>
            <a:off x="719572" y="231287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solidFill>
                  <a:srgbClr val="0070C0"/>
                </a:solidFill>
                <a:latin typeface="Symbol" panose="05050102010706020507" pitchFamily="18" charset="2"/>
              </a:rPr>
              <a:t>+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(1385)</a:t>
            </a:r>
            <a:endParaRPr kumimoji="1" lang="ja-JP" alt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36" name="Rectangle 5"/>
          <p:cNvSpPr>
            <a:spLocks/>
          </p:cNvSpPr>
          <p:nvPr/>
        </p:nvSpPr>
        <p:spPr bwMode="auto">
          <a:xfrm>
            <a:off x="2059169" y="2319604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/>
              <p:cNvSpPr txBox="1"/>
              <p:nvPr/>
            </p:nvSpPr>
            <p:spPr>
              <a:xfrm>
                <a:off x="251520" y="1052736"/>
                <a:ext cx="35283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000" b="1" dirty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000" b="1" i="1" dirty="0">
                        <a:latin typeface="Cambria Math"/>
                        <a:ea typeface="Cambria Math"/>
                      </a:rPr>
                      <m:t>𝜦</m:t>
                    </m:r>
                  </m:oMath>
                </a14:m>
                <a:r>
                  <a:rPr lang="en-US" altLang="ja-JP" sz="2000" b="1" dirty="0" smtClean="0"/>
                  <a:t>n</a:t>
                </a:r>
                <a:r>
                  <a:rPr lang="en-US" altLang="ja-JP" sz="2000" b="1" dirty="0"/>
                  <a:t> </a:t>
                </a:r>
                <a:r>
                  <a:rPr lang="en-US" altLang="ja-JP" sz="2000" b="1" dirty="0" err="1" smtClean="0"/>
                  <a:t>n</a:t>
                </a:r>
                <a:r>
                  <a:rPr lang="en-US" altLang="ja-JP" sz="2000" b="1" baseline="-25000" dirty="0" err="1" smtClean="0"/>
                  <a:t>miss</a:t>
                </a:r>
                <a:r>
                  <a:rPr lang="en-US" altLang="ja-JP" sz="2000" b="1" dirty="0" smtClean="0"/>
                  <a:t> final state</a:t>
                </a:r>
                <a:endParaRPr kumimoji="1" lang="ja-JP" altLang="en-US" sz="2000" b="1" dirty="0"/>
              </a:p>
            </p:txBody>
          </p:sp>
        </mc:Choice>
        <mc:Fallback xmlns="">
          <p:sp>
            <p:nvSpPr>
              <p:cNvPr id="37" name="テキスト ボックス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52736"/>
                <a:ext cx="3528392" cy="400110"/>
              </a:xfrm>
              <a:prstGeom prst="rect">
                <a:avLst/>
              </a:prstGeom>
              <a:blipFill rotWithShape="1">
                <a:blip r:embed="rId6"/>
                <a:stretch>
                  <a:fillRect t="-7692" b="-2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線矢印コネクタ 40"/>
          <p:cNvCxnSpPr/>
          <p:nvPr/>
        </p:nvCxnSpPr>
        <p:spPr>
          <a:xfrm>
            <a:off x="1382853" y="2633051"/>
            <a:ext cx="430997" cy="355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2461922" y="2915558"/>
            <a:ext cx="13179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pL</a:t>
            </a:r>
            <a:r>
              <a:rPr kumimoji="1" lang="en-US" altLang="ja-JP" sz="1600" b="1" dirty="0" err="1" smtClean="0">
                <a:solidFill>
                  <a:srgbClr val="FF0000"/>
                </a:solidFill>
              </a:rPr>
              <a:t>pn</a:t>
            </a:r>
            <a:endParaRPr lang="en-US" altLang="ja-JP" sz="1600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1600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46" name="直線矢印コネクタ 45"/>
          <p:cNvCxnSpPr>
            <a:stCxn id="45" idx="2"/>
          </p:cNvCxnSpPr>
          <p:nvPr/>
        </p:nvCxnSpPr>
        <p:spPr>
          <a:xfrm flipH="1">
            <a:off x="2686744" y="3500333"/>
            <a:ext cx="434173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1286565" y="1601868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M(</a:t>
            </a:r>
            <a:r>
              <a:rPr kumimoji="1" lang="en-US" altLang="ja-JP" sz="1100" b="1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1100" b="1" dirty="0" smtClean="0"/>
              <a:t>)</a:t>
            </a:r>
            <a:endParaRPr kumimoji="1" lang="ja-JP" altLang="en-US" sz="1100" b="1" dirty="0"/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1777031" y="1606140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M(K</a:t>
            </a:r>
            <a:r>
              <a:rPr kumimoji="1" lang="en-US" altLang="ja-JP" sz="1100" b="1" baseline="30000" dirty="0" smtClean="0"/>
              <a:t>-</a:t>
            </a:r>
            <a:r>
              <a:rPr kumimoji="1" lang="en-US" altLang="ja-JP" sz="1100" b="1" dirty="0" smtClean="0"/>
              <a:t>p)</a:t>
            </a:r>
            <a:endParaRPr kumimoji="1" lang="ja-JP" altLang="en-US" sz="11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98788" y="4547446"/>
            <a:ext cx="40051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chemeClr val="bg1"/>
                </a:solidFill>
              </a:rPr>
              <a:t>we assume </a:t>
            </a:r>
            <a:r>
              <a:rPr lang="en-US" altLang="ja-JP" sz="1600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aseline="30000" dirty="0">
                <a:solidFill>
                  <a:schemeClr val="bg1"/>
                </a:solidFill>
                <a:latin typeface="Symbol" panose="05050102010706020507" pitchFamily="18" charset="2"/>
              </a:rPr>
              <a:t>0</a:t>
            </a:r>
            <a:r>
              <a:rPr lang="en-US" altLang="ja-JP" sz="1600" dirty="0">
                <a:solidFill>
                  <a:schemeClr val="bg1"/>
                </a:solidFill>
              </a:rPr>
              <a:t>(1385) CS at </a:t>
            </a:r>
            <a:r>
              <a:rPr lang="en-US" altLang="ja-JP" sz="1600" dirty="0" smtClean="0">
                <a:solidFill>
                  <a:schemeClr val="bg1"/>
                </a:solidFill>
              </a:rPr>
              <a:t>1.0 </a:t>
            </a:r>
            <a:r>
              <a:rPr lang="en-US" altLang="ja-JP" sz="1600" dirty="0">
                <a:solidFill>
                  <a:schemeClr val="bg1"/>
                </a:solidFill>
              </a:rPr>
              <a:t>GeV/c to be:</a:t>
            </a:r>
          </a:p>
          <a:p>
            <a:pPr algn="ctr"/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dirty="0">
                <a:solidFill>
                  <a:schemeClr val="bg1"/>
                </a:solidFill>
              </a:rPr>
              <a:t>(</a:t>
            </a:r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baseline="30000" dirty="0">
                <a:solidFill>
                  <a:schemeClr val="bg1"/>
                </a:solidFill>
              </a:rPr>
              <a:t>*0</a:t>
            </a:r>
            <a:r>
              <a:rPr lang="en-US" altLang="ja-JP" sz="1600" b="1" dirty="0">
                <a:solidFill>
                  <a:schemeClr val="bg1"/>
                </a:solidFill>
              </a:rPr>
              <a:t>) = 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2.3 </a:t>
            </a:r>
            <a:r>
              <a:rPr lang="en-US" altLang="ja-JP" sz="1600" b="1" dirty="0">
                <a:solidFill>
                  <a:schemeClr val="bg1"/>
                </a:solidFill>
              </a:rPr>
              <a:t>x </a:t>
            </a:r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dirty="0">
                <a:solidFill>
                  <a:schemeClr val="bg1"/>
                </a:solidFill>
              </a:rPr>
              <a:t>(</a:t>
            </a:r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baseline="30000" dirty="0" smtClean="0">
                <a:solidFill>
                  <a:schemeClr val="bg1"/>
                </a:solidFill>
              </a:rPr>
              <a:t>*+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altLang="ja-JP" sz="1600" dirty="0" smtClean="0">
                <a:solidFill>
                  <a:schemeClr val="bg1"/>
                </a:solidFill>
              </a:rPr>
              <a:t>by considering reaction combination in K</a:t>
            </a:r>
            <a:r>
              <a:rPr lang="en-US" altLang="ja-JP" sz="1600" baseline="30000" dirty="0" smtClean="0">
                <a:solidFill>
                  <a:schemeClr val="bg1"/>
                </a:solidFill>
              </a:rPr>
              <a:t>-3</a:t>
            </a:r>
            <a:r>
              <a:rPr lang="en-US" altLang="ja-JP" sz="1600" dirty="0" smtClean="0">
                <a:solidFill>
                  <a:schemeClr val="bg1"/>
                </a:solidFill>
              </a:rPr>
              <a:t>He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907704" y="5553236"/>
            <a:ext cx="53095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altLang="ja-JP" sz="2400" dirty="0"/>
              <a:t>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 + 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He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  <a:sym typeface="Wingdings" panose="05000000000000000000" pitchFamily="2" charset="2"/>
              </a:rPr>
              <a:t>0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(1385</a:t>
            </a:r>
            <a:r>
              <a:rPr lang="en-US" altLang="ja-JP" sz="2400" b="1" dirty="0">
                <a:sym typeface="Wingdings" panose="05000000000000000000" pitchFamily="2" charset="2"/>
              </a:rPr>
              <a:t>)</a:t>
            </a:r>
            <a:r>
              <a:rPr lang="en-US" altLang="ja-JP" sz="2400" dirty="0">
                <a:sym typeface="Wingdings" panose="05000000000000000000" pitchFamily="2" charset="2"/>
              </a:rPr>
              <a:t> + p + n: ~ </a:t>
            </a:r>
            <a:r>
              <a:rPr lang="en-US" altLang="ja-JP" sz="2400" dirty="0" smtClean="0"/>
              <a:t>140 </a:t>
            </a:r>
            <a:r>
              <a:rPr lang="en-US" altLang="ja-JP" sz="2400" dirty="0" err="1">
                <a:latin typeface="Symbol" panose="05050102010706020507" pitchFamily="18" charset="2"/>
              </a:rPr>
              <a:t>m</a:t>
            </a:r>
            <a:r>
              <a:rPr lang="en-US" altLang="ja-JP" sz="2400" dirty="0" err="1"/>
              <a:t>b</a:t>
            </a:r>
            <a:endParaRPr lang="ja-JP" altLang="en-US" sz="2400" dirty="0"/>
          </a:p>
          <a:p>
            <a:pPr marL="0" lvl="1"/>
            <a:r>
              <a:rPr lang="en-US" altLang="ja-JP" sz="2400" dirty="0" smtClean="0"/>
              <a:t>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+ </a:t>
            </a:r>
            <a:r>
              <a:rPr lang="en-US" altLang="ja-JP" sz="2400" baseline="30000" dirty="0" smtClean="0"/>
              <a:t>3</a:t>
            </a:r>
            <a:r>
              <a:rPr lang="en-US" altLang="ja-JP" sz="2400" dirty="0" smtClean="0"/>
              <a:t>He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(1405)</a:t>
            </a:r>
            <a:r>
              <a:rPr lang="en-US" altLang="ja-JP" sz="2400" dirty="0" smtClean="0">
                <a:sym typeface="Wingdings" panose="05000000000000000000" pitchFamily="2" charset="2"/>
              </a:rPr>
              <a:t> + p + n:  ~ </a:t>
            </a:r>
            <a:r>
              <a:rPr lang="en-US" altLang="ja-JP" sz="2400" dirty="0" smtClean="0"/>
              <a:t>130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endParaRPr lang="ja-JP" altLang="en-US" sz="2400" dirty="0" smtClean="0"/>
          </a:p>
          <a:p>
            <a:pPr marL="0" lvl="1"/>
            <a:r>
              <a:rPr lang="en-US" altLang="ja-JP" sz="2400" dirty="0" smtClean="0"/>
              <a:t>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+ 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He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>
                <a:sym typeface="Wingdings" panose="05000000000000000000" pitchFamily="2" charset="2"/>
              </a:rPr>
              <a:t>(1520)</a:t>
            </a:r>
            <a:r>
              <a:rPr lang="en-US" altLang="ja-JP" sz="2400" dirty="0">
                <a:sym typeface="Wingdings" panose="05000000000000000000" pitchFamily="2" charset="2"/>
              </a:rPr>
              <a:t> + p + </a:t>
            </a:r>
            <a:r>
              <a:rPr lang="en-US" altLang="ja-JP" sz="2400" dirty="0" smtClean="0">
                <a:sym typeface="Wingdings" panose="05000000000000000000" pitchFamily="2" charset="2"/>
              </a:rPr>
              <a:t>n:    ~ 70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r>
              <a:rPr lang="en-US" altLang="ja-JP" sz="2400" dirty="0" smtClean="0">
                <a:sym typeface="Wingdings" panose="05000000000000000000" pitchFamily="2" charset="2"/>
              </a:rPr>
              <a:t> </a:t>
            </a:r>
            <a:endParaRPr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9021" y="267291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~ 60 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sz="1600" b="1" dirty="0" err="1" smtClean="0"/>
              <a:t>b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94900" y="2463657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= 3.0 nb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</a:t>
            </a:r>
            <a:endParaRPr kumimoji="1" lang="ja-JP" altLang="en-US" sz="24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2015716" y="4004389"/>
            <a:ext cx="4176464" cy="919359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 rot="768800">
            <a:off x="4863013" y="4324068"/>
            <a:ext cx="980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scaled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832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Production of </a:t>
            </a:r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lang="en-US" altLang="ja-JP" b="1" dirty="0"/>
              <a:t> </a:t>
            </a:r>
            <a:r>
              <a:rPr lang="en-US" altLang="ja-JP" b="1" dirty="0" smtClean="0"/>
              <a:t>and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>
              <a:latin typeface="+mn-lt"/>
            </a:endParaRPr>
          </a:p>
        </p:txBody>
      </p:sp>
      <p:grpSp>
        <p:nvGrpSpPr>
          <p:cNvPr id="6146" name="グループ化 6145"/>
          <p:cNvGrpSpPr/>
          <p:nvPr/>
        </p:nvGrpSpPr>
        <p:grpSpPr>
          <a:xfrm>
            <a:off x="429922" y="2987660"/>
            <a:ext cx="2921111" cy="1665476"/>
            <a:chOff x="834591" y="3159843"/>
            <a:chExt cx="2921111" cy="1665476"/>
          </a:xfrm>
        </p:grpSpPr>
        <p:sp>
          <p:nvSpPr>
            <p:cNvPr id="86" name="円/楕円 85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87" name="直線矢印コネクタ 86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円/楕円 93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98" name="直線矢印コネクタ 97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2781" y="3967874"/>
            <a:ext cx="2112276" cy="202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2113" y="4035310"/>
            <a:ext cx="2350645" cy="19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テキスト ボックス 182"/>
              <p:cNvSpPr txBox="1"/>
              <p:nvPr/>
            </p:nvSpPr>
            <p:spPr>
              <a:xfrm>
                <a:off x="2922408" y="4005064"/>
                <a:ext cx="1264064" cy="4178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0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3" name="テキスト ボックス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408" y="4005064"/>
                <a:ext cx="1264064" cy="417807"/>
              </a:xfrm>
              <a:prstGeom prst="rect">
                <a:avLst/>
              </a:prstGeom>
              <a:blipFill rotWithShape="1">
                <a:blip r:embed="rId5"/>
                <a:stretch>
                  <a:fillRect l="-4808" t="-2899" r="-4327" b="-2463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テキスト ボックス 183"/>
          <p:cNvSpPr txBox="1"/>
          <p:nvPr/>
        </p:nvSpPr>
        <p:spPr>
          <a:xfrm>
            <a:off x="7696147" y="4217022"/>
            <a:ext cx="952505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6153" name="角丸四角形 6152"/>
          <p:cNvSpPr/>
          <p:nvPr/>
        </p:nvSpPr>
        <p:spPr>
          <a:xfrm>
            <a:off x="143508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6" name="角丸四角形 185"/>
          <p:cNvSpPr/>
          <p:nvPr/>
        </p:nvSpPr>
        <p:spPr>
          <a:xfrm>
            <a:off x="4896036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55" name="直線矢印コネクタ 6154"/>
          <p:cNvCxnSpPr/>
          <p:nvPr/>
        </p:nvCxnSpPr>
        <p:spPr>
          <a:xfrm flipH="1">
            <a:off x="3816802" y="2014638"/>
            <a:ext cx="1202498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矢印コネクタ 188"/>
          <p:cNvCxnSpPr/>
          <p:nvPr/>
        </p:nvCxnSpPr>
        <p:spPr>
          <a:xfrm>
            <a:off x="5019299" y="2014638"/>
            <a:ext cx="339287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テキスト ボックス 6161"/>
          <p:cNvSpPr txBox="1"/>
          <p:nvPr/>
        </p:nvSpPr>
        <p:spPr>
          <a:xfrm>
            <a:off x="5544108" y="2276872"/>
            <a:ext cx="2726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formation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1367644" y="2293712"/>
            <a:ext cx="1604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63" name="テキスト ボックス 6162"/>
          <p:cNvSpPr txBox="1"/>
          <p:nvPr/>
        </p:nvSpPr>
        <p:spPr>
          <a:xfrm>
            <a:off x="1238769" y="6103058"/>
            <a:ext cx="6641755" cy="6463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CS of 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36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 to </a:t>
            </a:r>
            <a:r>
              <a:rPr lang="en-US" altLang="ja-JP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36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1493658" y="872716"/>
            <a:ext cx="6120680" cy="1422426"/>
            <a:chOff x="1493658" y="872716"/>
            <a:chExt cx="6120680" cy="1422426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1493658" y="872716"/>
              <a:ext cx="6120680" cy="1422426"/>
              <a:chOff x="1367644" y="1964246"/>
              <a:chExt cx="6120680" cy="1422426"/>
            </a:xfrm>
          </p:grpSpPr>
          <p:sp>
            <p:nvSpPr>
              <p:cNvPr id="56" name="円/楕円 55"/>
              <p:cNvSpPr/>
              <p:nvPr/>
            </p:nvSpPr>
            <p:spPr>
              <a:xfrm>
                <a:off x="4630817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円/楕円 56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円/楕円 57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円/楕円 60"/>
              <p:cNvSpPr/>
              <p:nvPr/>
            </p:nvSpPr>
            <p:spPr>
              <a:xfrm>
                <a:off x="5559511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直線矢印コネクタ 61"/>
              <p:cNvCxnSpPr/>
              <p:nvPr/>
            </p:nvCxnSpPr>
            <p:spPr>
              <a:xfrm>
                <a:off x="5916699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89711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4940799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8" name="テキスト ボックス 96"/>
              <p:cNvSpPr txBox="1"/>
              <p:nvPr/>
            </p:nvSpPr>
            <p:spPr>
              <a:xfrm>
                <a:off x="4297605" y="1964246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4752020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1" name="円/楕円 40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191950" y="3017340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66" name="直線矢印コネクタ 65"/>
            <p:cNvCxnSpPr/>
            <p:nvPr/>
          </p:nvCxnSpPr>
          <p:spPr>
            <a:xfrm flipH="1">
              <a:off x="4513135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4912787" y="2691079"/>
            <a:ext cx="3511641" cy="1819464"/>
            <a:chOff x="4912787" y="2691079"/>
            <a:chExt cx="3511641" cy="1819464"/>
          </a:xfrm>
        </p:grpSpPr>
        <p:grpSp>
          <p:nvGrpSpPr>
            <p:cNvPr id="160" name="グループ化 159"/>
            <p:cNvGrpSpPr/>
            <p:nvPr/>
          </p:nvGrpSpPr>
          <p:grpSpPr>
            <a:xfrm>
              <a:off x="4912787" y="2691079"/>
              <a:ext cx="3511641" cy="1819464"/>
              <a:chOff x="4298001" y="2672432"/>
              <a:chExt cx="3511641" cy="1819464"/>
            </a:xfrm>
          </p:grpSpPr>
          <p:sp>
            <p:nvSpPr>
              <p:cNvPr id="161" name="円/楕円 160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円/楕円 161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3" name="直線矢印コネクタ 162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5" name="円/楕円 164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円/楕円 165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69" name="円/楕円 168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0" name="直線矢印コネクタ 169"/>
              <p:cNvCxnSpPr>
                <a:endCxn id="169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正方形/長方形 170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72" name="円/楕円 171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19305" y="267243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74" name="円/楕円 173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5" name="直線矢印コネクタ 174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直線矢印コネクタ 70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正方形/長方形 1"/>
          <p:cNvSpPr/>
          <p:nvPr/>
        </p:nvSpPr>
        <p:spPr>
          <a:xfrm>
            <a:off x="1238769" y="2940636"/>
            <a:ext cx="2670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in q&lt;0.7</a:t>
            </a:r>
            <a:endParaRPr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6660232" y="2924944"/>
            <a:ext cx="2488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10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q&lt;0.7</a:t>
            </a:r>
            <a:endParaRPr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74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" r="3665"/>
          <a:stretch/>
        </p:blipFill>
        <p:spPr>
          <a:xfrm>
            <a:off x="2015716" y="4405213"/>
            <a:ext cx="5505489" cy="2437547"/>
          </a:xfrm>
          <a:prstGeom prst="rect">
            <a:avLst/>
          </a:prstGeom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0" r="11048" b="9635"/>
          <a:stretch/>
        </p:blipFill>
        <p:spPr>
          <a:xfrm>
            <a:off x="2036503" y="789275"/>
            <a:ext cx="5055777" cy="361593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 smtClean="0"/>
                  <a:t>“K</a:t>
                </a:r>
                <a:r>
                  <a:rPr lang="en-US" altLang="ja-JP" b="1" baseline="30000" dirty="0" smtClean="0"/>
                  <a:t>-</a:t>
                </a:r>
                <a:r>
                  <a:rPr lang="en-US" altLang="ja-JP" b="1" dirty="0" smtClean="0"/>
                  <a:t>pp” Search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>
                    <a:solidFill>
                      <a:srgbClr val="FF0000"/>
                    </a:solidFill>
                  </a:rPr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5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17"/>
          <p:cNvSpPr txBox="1"/>
          <p:nvPr/>
        </p:nvSpPr>
        <p:spPr>
          <a:xfrm rot="16200000">
            <a:off x="3350625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3788930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5055777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5777" y="973813"/>
                <a:ext cx="1670650" cy="482824"/>
              </a:xfrm>
              <a:prstGeom prst="rect">
                <a:avLst/>
              </a:prstGeom>
              <a:blipFill rotWithShape="1">
                <a:blip r:embed="rId6"/>
                <a:stretch>
                  <a:fillRect l="-5474" t="-5063" r="-5109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522709" y="5319154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 rot="19417915">
            <a:off x="5248264" y="192043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69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2" y="520006"/>
            <a:ext cx="6002639" cy="576253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</a:t>
                </a:r>
                <a:r>
                  <a:rPr lang="en-US" altLang="ja-JP" b="1" dirty="0" smtClean="0"/>
                  <a:t>vs.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3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/>
          <p:cNvSpPr txBox="1"/>
          <p:nvPr/>
        </p:nvSpPr>
        <p:spPr>
          <a:xfrm rot="16200000">
            <a:off x="2295709" y="5185156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</a:t>
            </a:r>
            <a:r>
              <a:rPr kumimoji="1" lang="en-US" altLang="ja-JP" sz="12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b="1" dirty="0" err="1" smtClean="0"/>
              <a:t>p</a:t>
            </a:r>
            <a:r>
              <a:rPr kumimoji="1" lang="en-US" altLang="ja-JP" sz="1200" b="1" dirty="0" smtClean="0"/>
              <a:t>)</a:t>
            </a:r>
            <a:endParaRPr kumimoji="1" lang="ja-JP" altLang="en-US" sz="1200" b="1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2679729" y="517019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691680" y="387208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</a:t>
            </a:r>
            <a:r>
              <a:rPr kumimoji="1" lang="en-US" altLang="ja-JP" sz="12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b="1" dirty="0" smtClean="0"/>
              <a:t>)</a:t>
            </a:r>
            <a:endParaRPr kumimoji="1" lang="ja-JP" altLang="en-US" sz="12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691680" y="342900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p)</a:t>
            </a:r>
            <a:endParaRPr kumimoji="1" lang="ja-JP" altLang="en-US" sz="1200" b="1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210080" y="3767845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rot="-5400000">
            <a:off x="3166478" y="4635134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-508" y="3537012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95836" y="4869172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QF</a:t>
            </a:r>
            <a:endParaRPr kumimoji="1" lang="ja-JP" altLang="en-US" sz="2400" b="1" baseline="-25000" dirty="0"/>
          </a:p>
        </p:txBody>
      </p:sp>
      <p:sp>
        <p:nvSpPr>
          <p:cNvPr id="30" name="テキスト ボックス 29"/>
          <p:cNvSpPr txBox="1"/>
          <p:nvPr/>
        </p:nvSpPr>
        <p:spPr>
          <a:xfrm rot="18840000">
            <a:off x="3013713" y="2486404"/>
            <a:ext cx="178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kinematical limit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>
            <a:off x="3350616" y="118600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26582" y="6231635"/>
            <a:ext cx="5693739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</a:rPr>
              <a:t>Small </a:t>
            </a:r>
            <a:r>
              <a:rPr lang="en-US" altLang="ja-JP" sz="2800" b="1" dirty="0">
                <a:solidFill>
                  <a:schemeClr val="bg1"/>
                </a:solidFill>
              </a:rPr>
              <a:t>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2650655" y="3592761"/>
            <a:ext cx="610242" cy="610242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1691680" y="4221089"/>
            <a:ext cx="1255002" cy="201054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 rot="18425259">
            <a:off x="2583152" y="3543806"/>
            <a:ext cx="727061" cy="7012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kumimoji="1" lang="en-US" altLang="ja-JP" sz="1200" b="1" dirty="0" smtClean="0">
                <a:solidFill>
                  <a:srgbClr val="002060"/>
                </a:solidFill>
              </a:rPr>
              <a:t>Bound Region</a:t>
            </a:r>
            <a:endParaRPr kumimoji="1" lang="ja-JP" altLang="en-US" sz="1200" b="1" dirty="0">
              <a:solidFill>
                <a:srgbClr val="002060"/>
              </a:solidFill>
            </a:endParaRPr>
          </a:p>
        </p:txBody>
      </p:sp>
      <p:grpSp>
        <p:nvGrpSpPr>
          <p:cNvPr id="92" name="グループ化 91"/>
          <p:cNvGrpSpPr/>
          <p:nvPr/>
        </p:nvGrpSpPr>
        <p:grpSpPr>
          <a:xfrm>
            <a:off x="6731948" y="1573070"/>
            <a:ext cx="2265506" cy="4341632"/>
            <a:chOff x="6842998" y="1715660"/>
            <a:chExt cx="2265506" cy="4341632"/>
          </a:xfrm>
        </p:grpSpPr>
        <p:grpSp>
          <p:nvGrpSpPr>
            <p:cNvPr id="57" name="グループ化 56"/>
            <p:cNvGrpSpPr/>
            <p:nvPr/>
          </p:nvGrpSpPr>
          <p:grpSpPr>
            <a:xfrm>
              <a:off x="6842998" y="1715660"/>
              <a:ext cx="2109105" cy="957256"/>
              <a:chOff x="1493658" y="1057382"/>
              <a:chExt cx="2109105" cy="957256"/>
            </a:xfrm>
          </p:grpSpPr>
          <p:sp>
            <p:nvSpPr>
              <p:cNvPr id="58" name="円/楕円 57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円/楕円 59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1" name="直線矢印コネクタ 60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105738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7062929" y="4535832"/>
              <a:ext cx="1893192" cy="1521460"/>
              <a:chOff x="834591" y="3159843"/>
              <a:chExt cx="1893192" cy="1521460"/>
            </a:xfrm>
          </p:grpSpPr>
          <p:sp>
            <p:nvSpPr>
              <p:cNvPr id="67" name="円/楕円 66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8" name="直線矢印コネクタ 67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1278051" y="349317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テキスト ボックス 96"/>
              <p:cNvSpPr txBox="1"/>
              <p:nvPr/>
            </p:nvSpPr>
            <p:spPr>
              <a:xfrm>
                <a:off x="978607" y="43119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b="1" i="1" dirty="0" smtClean="0"/>
                  <a:t>(1405)</a:t>
                </a:r>
                <a:endParaRPr lang="ja-JP" altLang="en-US" b="1" i="1" baseline="-25000" dirty="0"/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円/楕円 72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159843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75" name="直線矢印コネクタ 74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グループ化 75"/>
            <p:cNvGrpSpPr/>
            <p:nvPr/>
          </p:nvGrpSpPr>
          <p:grpSpPr>
            <a:xfrm>
              <a:off x="6954917" y="3104964"/>
              <a:ext cx="2153587" cy="1089412"/>
              <a:chOff x="5082709" y="1016732"/>
              <a:chExt cx="2153587" cy="1089412"/>
            </a:xfrm>
          </p:grpSpPr>
          <p:sp>
            <p:nvSpPr>
              <p:cNvPr id="77" name="円/楕円 76"/>
              <p:cNvSpPr/>
              <p:nvPr/>
            </p:nvSpPr>
            <p:spPr>
              <a:xfrm>
                <a:off x="6303044" y="143478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>
                <a:off x="6696236" y="1612587"/>
                <a:ext cx="540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569868" y="120777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80" name="円/楕円 79"/>
              <p:cNvSpPr/>
              <p:nvPr/>
            </p:nvSpPr>
            <p:spPr>
              <a:xfrm>
                <a:off x="5376754" y="160265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テキスト ボックス 96"/>
              <p:cNvSpPr txBox="1"/>
              <p:nvPr/>
            </p:nvSpPr>
            <p:spPr>
              <a:xfrm>
                <a:off x="5082709" y="1016732"/>
                <a:ext cx="30649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/>
                  <a:t>p</a:t>
                </a:r>
                <a:endParaRPr lang="ja-JP" altLang="en-US" baseline="-25000" dirty="0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5229577" y="1307617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27905" y="173681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4" name="直線矢印コネクタ 83"/>
              <p:cNvCxnSpPr/>
              <p:nvPr/>
            </p:nvCxnSpPr>
            <p:spPr>
              <a:xfrm flipH="1">
                <a:off x="5794230" y="1610999"/>
                <a:ext cx="18857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円/楕円 84"/>
              <p:cNvSpPr/>
              <p:nvPr/>
            </p:nvSpPr>
            <p:spPr>
              <a:xfrm>
                <a:off x="6003375" y="148649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下矢印 85"/>
            <p:cNvSpPr/>
            <p:nvPr/>
          </p:nvSpPr>
          <p:spPr>
            <a:xfrm>
              <a:off x="7676604" y="2831784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7" name="下矢印 86"/>
            <p:cNvSpPr/>
            <p:nvPr/>
          </p:nvSpPr>
          <p:spPr>
            <a:xfrm>
              <a:off x="7676604" y="4199936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/>
              <p:cNvSpPr txBox="1"/>
              <p:nvPr/>
            </p:nvSpPr>
            <p:spPr>
              <a:xfrm>
                <a:off x="4103948" y="5106416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8" name="テキスト ボックス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5106416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474" t="-5063" r="-5109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/>
              <p:cNvSpPr txBox="1"/>
              <p:nvPr/>
            </p:nvSpPr>
            <p:spPr>
              <a:xfrm rot="16200000">
                <a:off x="1275770" y="165891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9" name="テキスト ボックス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275770" y="1658914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063" t="-5350" r="-29114" b="-6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17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9" r="4366"/>
          <a:stretch/>
        </p:blipFill>
        <p:spPr>
          <a:xfrm>
            <a:off x="2555776" y="4374822"/>
            <a:ext cx="5394137" cy="2474558"/>
          </a:xfrm>
          <a:prstGeom prst="rect">
            <a:avLst/>
          </a:prstGeom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645"/>
          <a:stretch/>
        </p:blipFill>
        <p:spPr>
          <a:xfrm>
            <a:off x="2627785" y="506781"/>
            <a:ext cx="5256584" cy="386804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 smtClean="0"/>
                  <a:t>“K</a:t>
                </a:r>
                <a:r>
                  <a:rPr lang="en-US" altLang="ja-JP" b="1" baseline="30000" dirty="0" smtClean="0"/>
                  <a:t>-</a:t>
                </a:r>
                <a:r>
                  <a:rPr lang="en-US" altLang="ja-JP" b="1" dirty="0" smtClean="0"/>
                  <a:t>pp” Search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>
                    <a:solidFill>
                      <a:srgbClr val="FF0000"/>
                    </a:solidFill>
                  </a:rPr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4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テキスト ボックス 15"/>
          <p:cNvSpPr txBox="1"/>
          <p:nvPr/>
        </p:nvSpPr>
        <p:spPr>
          <a:xfrm rot="16200000">
            <a:off x="2501402" y="5229136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3396459" y="5553236"/>
            <a:ext cx="3870028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3347864" y="2545740"/>
            <a:ext cx="121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3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5569815" y="1376772"/>
            <a:ext cx="1738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q&lt;0.7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GeV/c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4792" y="3191488"/>
            <a:ext cx="3869136" cy="14465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decay is dominant</a:t>
            </a:r>
          </a:p>
          <a:p>
            <a:pPr algn="ctr"/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 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M(K</a:t>
            </a:r>
            <a:r>
              <a:rPr lang="en-US" altLang="ja-JP" sz="32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pp)</a:t>
            </a:r>
            <a:endParaRPr lang="en-US" altLang="ja-JP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(“K</a:t>
            </a:r>
            <a:r>
              <a:rPr lang="en-US" altLang="ja-JP" sz="24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en-US" altLang="ja-JP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10 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4309229" y="3016116"/>
            <a:ext cx="406787" cy="98894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4283968" y="5589240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3491880" y="5873206"/>
            <a:ext cx="779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smtClean="0">
                <a:solidFill>
                  <a:srgbClr val="FF0000"/>
                </a:solidFill>
              </a:rPr>
              <a:t>q&lt;0.7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3890685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4328990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5595837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837" y="973813"/>
                <a:ext cx="1670650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5"/>
          <p:cNvSpPr>
            <a:spLocks/>
          </p:cNvSpPr>
          <p:nvPr/>
        </p:nvSpPr>
        <p:spPr bwMode="auto">
          <a:xfrm rot="19417915">
            <a:off x="5788324" y="192043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380740" y="2309971"/>
            <a:ext cx="2835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0070C0"/>
                </a:solidFill>
              </a:rPr>
              <a:t>Corresponding to</a:t>
            </a:r>
          </a:p>
          <a:p>
            <a:pPr algn="ctr"/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(1405) mass-region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 flipH="1">
            <a:off x="5260420" y="2831680"/>
            <a:ext cx="1178640" cy="9933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9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910" y="868695"/>
            <a:ext cx="2673594" cy="256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1" y="3227983"/>
            <a:ext cx="2772308" cy="322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Summary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196752"/>
                <a:ext cx="5976664" cy="5220580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b="1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b="1" dirty="0" smtClean="0">
                    <a:sym typeface="Wingdings" panose="05000000000000000000" pitchFamily="2" charset="2"/>
                  </a:rPr>
                  <a:t>(1405) is clearly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p </a:t>
                </a:r>
                <a:r>
                  <a:rPr lang="en-US" altLang="ja-JP" b="1" dirty="0" err="1"/>
                  <a:t>n</a:t>
                </a:r>
                <a:r>
                  <a:rPr lang="en-US" altLang="ja-JP" b="1" baseline="-25000" dirty="0" err="1"/>
                  <a:t>miss</a:t>
                </a:r>
                <a:r>
                  <a:rPr lang="en-US" altLang="ja-JP" b="1" dirty="0"/>
                  <a:t> </a:t>
                </a:r>
                <a:r>
                  <a:rPr lang="en-US" altLang="ja-JP" b="1" dirty="0" smtClean="0"/>
                  <a:t>final state</a:t>
                </a:r>
                <a:endParaRPr lang="en-US" altLang="ja-JP" b="1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sz="2400" dirty="0" smtClean="0">
                    <a:sym typeface="Wingdings" panose="05000000000000000000" pitchFamily="2" charset="2"/>
                  </a:rPr>
                  <a:t>~ 130 </a:t>
                </a:r>
                <a:r>
                  <a:rPr lang="en-US" altLang="ja-JP" sz="2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m</a:t>
                </a:r>
                <a:r>
                  <a:rPr lang="en-US" altLang="ja-JP" sz="2400" dirty="0" err="1" smtClean="0">
                    <a:sym typeface="Wingdings" panose="05000000000000000000" pitchFamily="2" charset="2"/>
                  </a:rPr>
                  <a:t>b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 in </a:t>
                </a:r>
                <a:r>
                  <a:rPr lang="en-US" altLang="ja-JP" sz="2400" dirty="0" err="1" smtClean="0">
                    <a:sym typeface="Wingdings" panose="05000000000000000000" pitchFamily="2" charset="2"/>
                  </a:rPr>
                  <a:t>q</a:t>
                </a:r>
                <a:r>
                  <a:rPr lang="en-US" altLang="ja-JP" sz="2400" baseline="-25000" dirty="0" err="1" smtClean="0">
                    <a:sym typeface="Wingdings" panose="05000000000000000000" pitchFamily="2" charset="2"/>
                  </a:rPr>
                  <a:t>Kn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&lt;0.7 GeV/c</a:t>
                </a:r>
              </a:p>
              <a:p>
                <a:pPr lvl="2"/>
                <a:r>
                  <a:rPr lang="en-US" altLang="ja-JP" sz="2000" dirty="0" smtClean="0">
                    <a:sym typeface="Wingdings" panose="05000000000000000000" pitchFamily="2" charset="2"/>
                  </a:rPr>
                  <a:t>Large </a:t>
                </a:r>
                <a:r>
                  <a:rPr lang="en-US" altLang="ja-JP" sz="2000" dirty="0">
                    <a:sym typeface="Wingdings" panose="05000000000000000000" pitchFamily="2" charset="2"/>
                  </a:rPr>
                  <a:t>CS </a:t>
                </a:r>
                <a:r>
                  <a:rPr lang="en-US" altLang="ja-JP" sz="2000" dirty="0" smtClean="0">
                    <a:sym typeface="Wingdings" panose="05000000000000000000" pitchFamily="2" charset="2"/>
                  </a:rPr>
                  <a:t>compared to “</a:t>
                </a:r>
                <a:r>
                  <a:rPr lang="en-US" altLang="ja-JP" sz="2000" dirty="0" err="1" smtClean="0">
                    <a:sym typeface="Wingdings" panose="05000000000000000000" pitchFamily="2" charset="2"/>
                  </a:rPr>
                  <a:t>K</a:t>
                </a:r>
                <a:r>
                  <a:rPr lang="en-US" altLang="ja-JP" sz="2000" baseline="30000" dirty="0" err="1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2000" dirty="0" err="1" smtClean="0">
                    <a:sym typeface="Wingdings" panose="05000000000000000000" pitchFamily="2" charset="2"/>
                  </a:rPr>
                  <a:t>pp</a:t>
                </a:r>
                <a:r>
                  <a:rPr lang="en-US" altLang="ja-JP" sz="20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2000" dirty="0" err="1" smtClean="0"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 smtClean="0">
                    <a:sym typeface="Wingdings" panose="05000000000000000000" pitchFamily="2" charset="2"/>
                  </a:rPr>
                  <a:t>”</a:t>
                </a:r>
              </a:p>
              <a:p>
                <a:endParaRPr lang="en-US" altLang="ja-JP" b="1" dirty="0" smtClean="0">
                  <a:sym typeface="Wingdings" panose="05000000000000000000" pitchFamily="2" charset="2"/>
                </a:endParaRPr>
              </a:p>
              <a:p>
                <a:r>
                  <a:rPr lang="en-US" altLang="ja-JP" b="1" dirty="0" smtClean="0">
                    <a:sym typeface="Wingdings" panose="05000000000000000000" pitchFamily="2" charset="2"/>
                  </a:rPr>
                  <a:t>Weak structure below 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the K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pp threshold </a:t>
                </a:r>
                <a:r>
                  <a:rPr lang="en-US" altLang="ja-JP" b="1" dirty="0" smtClean="0">
                    <a:sym typeface="Wingdings" panose="05000000000000000000" pitchFamily="2" charset="2"/>
                  </a:rPr>
                  <a:t>is seen in	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 smtClean="0"/>
                  <a:t>p</a:t>
                </a:r>
                <a:r>
                  <a:rPr lang="en-US" altLang="ja-JP" b="1" dirty="0" smtClean="0">
                    <a:sym typeface="Wingdings" panose="05000000000000000000" pitchFamily="2" charset="2"/>
                  </a:rPr>
                  <a:t>)</a:t>
                </a:r>
                <a:endParaRPr lang="en-US" altLang="ja-JP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sz="2400" dirty="0" smtClean="0">
                    <a:sym typeface="Wingdings" panose="05000000000000000000" pitchFamily="2" charset="2"/>
                  </a:rPr>
                  <a:t>~ 3 </a:t>
                </a:r>
                <a:r>
                  <a:rPr lang="en-US" altLang="ja-JP" sz="2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m</a:t>
                </a:r>
                <a:r>
                  <a:rPr lang="en-US" altLang="ja-JP" sz="2400" dirty="0" err="1" smtClean="0">
                    <a:sym typeface="Wingdings" panose="05000000000000000000" pitchFamily="2" charset="2"/>
                  </a:rPr>
                  <a:t>b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 in </a:t>
                </a:r>
                <a:r>
                  <a:rPr lang="en-US" altLang="ja-JP" sz="2400" dirty="0" err="1" smtClean="0">
                    <a:sym typeface="Wingdings" panose="05000000000000000000" pitchFamily="2" charset="2"/>
                  </a:rPr>
                  <a:t>q</a:t>
                </a:r>
                <a:r>
                  <a:rPr lang="en-US" altLang="ja-JP" sz="2400" baseline="-25000" dirty="0" err="1" smtClean="0">
                    <a:sym typeface="Wingdings" panose="05000000000000000000" pitchFamily="2" charset="2"/>
                  </a:rPr>
                  <a:t>Kn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&lt;0.7 GeV/c</a:t>
                </a:r>
              </a:p>
              <a:p>
                <a:pPr lvl="2"/>
                <a:r>
                  <a:rPr lang="en-US" altLang="ja-JP" sz="2000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2000" dirty="0" err="1"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>
                    <a:sym typeface="Wingdings" panose="05000000000000000000" pitchFamily="2" charset="2"/>
                  </a:rPr>
                  <a:t> decay is </a:t>
                </a:r>
                <a:r>
                  <a:rPr lang="en-US" altLang="ja-JP" sz="2000" dirty="0" smtClean="0">
                    <a:sym typeface="Wingdings" panose="05000000000000000000" pitchFamily="2" charset="2"/>
                  </a:rPr>
                  <a:t>dominant below </a:t>
                </a:r>
                <a:r>
                  <a:rPr lang="en-US" altLang="ja-JP" sz="2000" dirty="0">
                    <a:sym typeface="Wingdings" panose="05000000000000000000" pitchFamily="2" charset="2"/>
                  </a:rPr>
                  <a:t>M(K-pp)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196752"/>
                <a:ext cx="5976664" cy="5220580"/>
              </a:xfrm>
              <a:blipFill rotWithShape="1">
                <a:blip r:embed="rId4"/>
                <a:stretch>
                  <a:fillRect l="-2347" t="-17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/>
          <p:cNvSpPr txBox="1"/>
          <p:nvPr/>
        </p:nvSpPr>
        <p:spPr>
          <a:xfrm>
            <a:off x="143508" y="6057292"/>
            <a:ext cx="6441700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need further investigation of 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channel</a:t>
            </a:r>
            <a:endParaRPr lang="en-US" altLang="ja-JP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532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89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r>
              <a:rPr lang="en-US" altLang="ja-JP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Decay Channel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322232" y="1304764"/>
            <a:ext cx="4473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Theoretically,</a:t>
            </a:r>
          </a:p>
          <a:p>
            <a:pPr algn="ctr"/>
            <a:r>
              <a:rPr kumimoji="1" lang="en-US" altLang="ja-JP" sz="28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dirty="0" smtClean="0"/>
              <a:t> decay is expected to be</a:t>
            </a:r>
          </a:p>
          <a:p>
            <a:pPr algn="ctr"/>
            <a:r>
              <a:rPr kumimoji="1" lang="en-US" altLang="ja-JP" sz="2800" b="1" dirty="0" smtClean="0"/>
              <a:t>the dominant channel</a:t>
            </a:r>
          </a:p>
        </p:txBody>
      </p:sp>
      <p:grpSp>
        <p:nvGrpSpPr>
          <p:cNvPr id="17" name="グループ化 16"/>
          <p:cNvGrpSpPr/>
          <p:nvPr/>
        </p:nvGrpSpPr>
        <p:grpSpPr>
          <a:xfrm>
            <a:off x="352462" y="1016732"/>
            <a:ext cx="3851920" cy="2286797"/>
            <a:chOff x="5292080" y="908720"/>
            <a:chExt cx="3851920" cy="2286797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5292080" y="908720"/>
              <a:ext cx="3579361" cy="2286797"/>
              <a:chOff x="5292080" y="908720"/>
              <a:chExt cx="3579361" cy="2286797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5704" y="1207873"/>
                <a:ext cx="2975737" cy="1916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Text Box 5"/>
              <p:cNvSpPr txBox="1">
                <a:spLocks noChangeArrowheads="1"/>
              </p:cNvSpPr>
              <p:nvPr/>
            </p:nvSpPr>
            <p:spPr bwMode="auto">
              <a:xfrm>
                <a:off x="6073933" y="908720"/>
                <a:ext cx="27825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400" dirty="0" err="1" smtClean="0"/>
                  <a:t>S.Ohnish</a:t>
                </a:r>
                <a:r>
                  <a:rPr lang="en-US" altLang="ja-JP" sz="1400" dirty="0" smtClean="0"/>
                  <a:t> </a:t>
                </a:r>
                <a:r>
                  <a:rPr lang="en-US" altLang="ja-JP" sz="1400" dirty="0"/>
                  <a:t>et al</a:t>
                </a:r>
                <a:r>
                  <a:rPr lang="en-US" altLang="ja-JP" sz="1400" dirty="0" smtClean="0"/>
                  <a:t>.,PRC88(2013)025204</a:t>
                </a:r>
              </a:p>
            </p:txBody>
          </p:sp>
          <p:sp>
            <p:nvSpPr>
              <p:cNvPr id="6" name="テキスト ボックス 5"/>
              <p:cNvSpPr txBox="1"/>
              <p:nvPr/>
            </p:nvSpPr>
            <p:spPr>
              <a:xfrm rot="16200000">
                <a:off x="4451273" y="1831490"/>
                <a:ext cx="22048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400" dirty="0"/>
                  <a:t>kaon absorption </a:t>
                </a:r>
                <a:r>
                  <a:rPr lang="en-US" altLang="ja-JP" sz="1400" dirty="0" smtClean="0"/>
                  <a:t>probability</a:t>
                </a:r>
              </a:p>
              <a:p>
                <a:pPr algn="ctr"/>
                <a:r>
                  <a:rPr kumimoji="1" lang="en-US" altLang="ja-JP" sz="1400" dirty="0" smtClean="0"/>
                  <a:t>of </a:t>
                </a:r>
                <a:r>
                  <a:rPr kumimoji="1" lang="en-US" altLang="ja-JP" sz="1400" dirty="0" smtClean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1400" baseline="30000" dirty="0" smtClean="0"/>
                  <a:t>*</a:t>
                </a:r>
                <a:r>
                  <a:rPr kumimoji="1" lang="en-US" altLang="ja-JP" sz="1400" dirty="0" err="1" smtClean="0"/>
                  <a:t>N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</a:t>
                </a:r>
                <a:r>
                  <a:rPr kumimoji="1" lang="en-US" altLang="ja-JP" sz="1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N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/</a:t>
                </a:r>
                <a:r>
                  <a:rPr kumimoji="1" lang="en-US" altLang="ja-JP" sz="1400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N</a:t>
                </a:r>
                <a:endParaRPr kumimoji="1" lang="ja-JP" altLang="en-US" sz="1400" dirty="0"/>
              </a:p>
            </p:txBody>
          </p:sp>
          <p:cxnSp>
            <p:nvCxnSpPr>
              <p:cNvPr id="9" name="直線矢印コネクタ 8"/>
              <p:cNvCxnSpPr/>
              <p:nvPr/>
            </p:nvCxnSpPr>
            <p:spPr>
              <a:xfrm flipH="1" flipV="1">
                <a:off x="8244408" y="1574995"/>
                <a:ext cx="54006" cy="2160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矢印コネクタ 11"/>
              <p:cNvCxnSpPr/>
              <p:nvPr/>
            </p:nvCxnSpPr>
            <p:spPr>
              <a:xfrm flipH="1">
                <a:off x="7884368" y="2511099"/>
                <a:ext cx="324036" cy="108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テキスト ボックス 4"/>
            <p:cNvSpPr txBox="1"/>
            <p:nvPr/>
          </p:nvSpPr>
          <p:spPr>
            <a:xfrm>
              <a:off x="8023180" y="2270393"/>
              <a:ext cx="10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Symbol" panose="05050102010706020507" pitchFamily="18" charset="2"/>
                </a:rPr>
                <a:t>L</a:t>
              </a:r>
              <a:r>
                <a:rPr kumimoji="1" lang="en-US" altLang="ja-JP" sz="1400" dirty="0" smtClean="0"/>
                <a:t>N channel</a:t>
              </a:r>
              <a:endParaRPr kumimoji="1" lang="ja-JP" altLang="en-US" sz="1400" dirty="0"/>
            </a:p>
          </p:txBody>
        </p:sp>
        <p:sp>
          <p:nvSpPr>
            <p:cNvPr id="76" name="テキスト ボックス 75"/>
            <p:cNvSpPr txBox="1"/>
            <p:nvPr/>
          </p:nvSpPr>
          <p:spPr>
            <a:xfrm>
              <a:off x="8023180" y="1719011"/>
              <a:ext cx="1120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Symbol" panose="05050102010706020507" pitchFamily="18" charset="2"/>
                  <a:ea typeface="Segoe UI Black" panose="020B0A02040204020203" pitchFamily="34" charset="0"/>
                  <a:cs typeface="Segoe UI Black" panose="020B0A02040204020203" pitchFamily="34" charset="0"/>
                </a:rPr>
                <a:t>pS</a:t>
              </a:r>
              <a:r>
                <a:rPr kumimoji="1" lang="en-US" altLang="ja-JP" sz="1400" dirty="0" err="1" smtClean="0"/>
                <a:t>N</a:t>
              </a:r>
              <a:r>
                <a:rPr kumimoji="1" lang="en-US" altLang="ja-JP" sz="1400" dirty="0" smtClean="0"/>
                <a:t> channel</a:t>
              </a:r>
              <a:endParaRPr kumimoji="1" lang="ja-JP" altLang="en-US" sz="1400" dirty="0"/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1688188" y="2790420"/>
            <a:ext cx="6120680" cy="4094964"/>
            <a:chOff x="1688188" y="2790420"/>
            <a:chExt cx="6120680" cy="4094964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1688188" y="2790420"/>
              <a:ext cx="6120680" cy="4094964"/>
              <a:chOff x="1367644" y="846204"/>
              <a:chExt cx="6120680" cy="4094964"/>
            </a:xfrm>
          </p:grpSpPr>
          <p:grpSp>
            <p:nvGrpSpPr>
              <p:cNvPr id="21" name="グループ化 20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24" name="グループ化 23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27" name="グループ化 26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47" name="グループ化 46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51" name="円/楕円 50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2" name="円/楕円 51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3" name="円/楕円 52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4" name="円/楕円 53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5" name="直線矢印コネクタ 54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6" name="円/楕円 55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7" name="直線矢印コネクタ 56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8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5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0" name="円/楕円 59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1" name="円/楕円 60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2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3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65" name="円/楕円 64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6" name="円/楕円 65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7" name="円/楕円 66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8" name="円/楕円 67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70" name="直線矢印コネクタ 69"/>
                      <p:cNvCxnSpPr>
                        <a:endCxn id="65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直線矢印コネクタ 70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直線矢印コネクタ 71"/>
                      <p:cNvCxnSpPr>
                        <a:endCxn id="67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直線矢印コネクタ 72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4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48" name="正方形/長方形 47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49" name="正方形/長方形 48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50" name="正方形/長方形 49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31" name="グループ化 30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44" name="直線コネクタ 43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直線コネクタ 44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直線コネクタ 45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5" name="テキスト ボックス 34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6" name="円/楕円 35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円/楕円 36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0" name="グループ化 39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41" name="直線コネクタ 40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直線コネクタ 41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コネクタ 42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6" name="テキスト ボックス 25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77" name="円/楕円 76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直線矢印コネクタ 79"/>
            <p:cNvCxnSpPr/>
            <p:nvPr/>
          </p:nvCxnSpPr>
          <p:spPr>
            <a:xfrm flipH="1">
              <a:off x="4657151" y="4653136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31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874050"/>
            <a:ext cx="2736303" cy="197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2311474" y="1285434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5076056" y="329864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807804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508104" y="288894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cxnSp>
        <p:nvCxnSpPr>
          <p:cNvPr id="29" name="直線矢印コネクタ 28"/>
          <p:cNvCxnSpPr>
            <a:stCxn id="30" idx="2"/>
          </p:cNvCxnSpPr>
          <p:nvPr/>
        </p:nvCxnSpPr>
        <p:spPr>
          <a:xfrm flipH="1">
            <a:off x="3959932" y="2116016"/>
            <a:ext cx="1029772" cy="13553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4139952" y="159279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cxnSp>
        <p:nvCxnSpPr>
          <p:cNvPr id="31" name="直線矢印コネクタ 30"/>
          <p:cNvCxnSpPr>
            <a:stCxn id="32" idx="2"/>
          </p:cNvCxnSpPr>
          <p:nvPr/>
        </p:nvCxnSpPr>
        <p:spPr>
          <a:xfrm flipH="1">
            <a:off x="6768244" y="4293096"/>
            <a:ext cx="993768" cy="114574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912260" y="376987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4" y="2834934"/>
            <a:ext cx="1987721" cy="1908212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5" y="4905164"/>
            <a:ext cx="1987721" cy="190821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143379" y="5769260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6290" y="270892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K</a:t>
            </a:r>
            <a:r>
              <a:rPr lang="en-US" altLang="ja-JP" b="1" baseline="30000" dirty="0"/>
              <a:t>0</a:t>
            </a:r>
            <a:r>
              <a:rPr lang="en-US" altLang="ja-JP" b="1" dirty="0">
                <a:sym typeface="Wingdings" panose="05000000000000000000" pitchFamily="2" charset="2"/>
              </a:rPr>
              <a:t>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-</a:t>
            </a:r>
            <a:endParaRPr lang="en-US" altLang="ja-JP" b="1" baseline="30000" dirty="0">
              <a:sym typeface="Wingdings" panose="05000000000000000000" pitchFamily="2" charset="2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16290" y="4743146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p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>
                <a:sym typeface="Wingdings" panose="05000000000000000000" pitchFamily="2" charset="2"/>
              </a:rPr>
              <a:t>-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35496" y="928976"/>
            <a:ext cx="2304256" cy="59290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259632" y="3563724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6271475" y="734629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円/楕円 7174"/>
          <p:cNvSpPr/>
          <p:nvPr/>
        </p:nvSpPr>
        <p:spPr>
          <a:xfrm>
            <a:off x="1532037" y="193238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円/楕円 47"/>
          <p:cNvSpPr/>
          <p:nvPr/>
        </p:nvSpPr>
        <p:spPr>
          <a:xfrm rot="19617714">
            <a:off x="1226500" y="2098518"/>
            <a:ext cx="717280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1661020" y="128543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円/楕円 50"/>
          <p:cNvSpPr/>
          <p:nvPr/>
        </p:nvSpPr>
        <p:spPr>
          <a:xfrm rot="1344692">
            <a:off x="7231850" y="2266526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3923928" y="4221089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3491880" y="4761148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062408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4319972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10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Event Selection by </a:t>
            </a:r>
            <a:r>
              <a:rPr kumimoji="1" lang="en-US" altLang="ja-JP" dirty="0" smtClean="0">
                <a:latin typeface="Symbol" panose="05050102010706020507" pitchFamily="18" charset="2"/>
              </a:rPr>
              <a:t>c</a:t>
            </a:r>
            <a:r>
              <a:rPr kumimoji="1" lang="en-US" altLang="ja-JP" baseline="30000" dirty="0" smtClean="0"/>
              <a:t>2</a:t>
            </a:r>
            <a:r>
              <a:rPr kumimoji="1" lang="en-US" altLang="ja-JP" dirty="0" smtClean="0"/>
              <a:t> Probability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33" y="2283430"/>
            <a:ext cx="4170763" cy="4003932"/>
          </a:xfrm>
        </p:spPr>
      </p:pic>
      <p:sp>
        <p:nvSpPr>
          <p:cNvPr id="5" name="テキスト ボックス 4"/>
          <p:cNvSpPr txBox="1"/>
          <p:nvPr/>
        </p:nvSpPr>
        <p:spPr>
          <a:xfrm rot="16200000">
            <a:off x="-923414" y="4000143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32925" y="6315707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cxnSp>
        <p:nvCxnSpPr>
          <p:cNvPr id="9" name="直線コネクタ 8"/>
          <p:cNvCxnSpPr/>
          <p:nvPr/>
        </p:nvCxnSpPr>
        <p:spPr>
          <a:xfrm flipV="1">
            <a:off x="768783" y="2746814"/>
            <a:ext cx="3417336" cy="316835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右矢印 9"/>
          <p:cNvSpPr/>
          <p:nvPr/>
        </p:nvSpPr>
        <p:spPr>
          <a:xfrm rot="2700000">
            <a:off x="2521110" y="44583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右矢印 10"/>
          <p:cNvSpPr/>
          <p:nvPr/>
        </p:nvSpPr>
        <p:spPr>
          <a:xfrm rot="13500000">
            <a:off x="1593724" y="35125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318937" y="2901171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S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b="1" dirty="0" smtClean="0"/>
              <a:t> selection</a:t>
            </a:r>
            <a:endParaRPr kumimoji="1" lang="ja-JP" altLang="en-US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34956" y="5123078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b="1" dirty="0" smtClean="0"/>
              <a:t> selection</a:t>
            </a:r>
            <a:endParaRPr kumimoji="1" lang="ja-JP" altLang="en-US" b="1" dirty="0"/>
          </a:p>
        </p:txBody>
      </p:sp>
      <p:pic>
        <p:nvPicPr>
          <p:cNvPr id="15" name="コンテンツ プレースホルダ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04" y="2326510"/>
            <a:ext cx="4176000" cy="4008960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 rot="16200000">
            <a:off x="3642707" y="4000143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5334904" y="2746814"/>
            <a:ext cx="3417336" cy="316835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矢印 23"/>
          <p:cNvSpPr/>
          <p:nvPr/>
        </p:nvSpPr>
        <p:spPr>
          <a:xfrm rot="2700000">
            <a:off x="7087231" y="44583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右矢印 24"/>
          <p:cNvSpPr/>
          <p:nvPr/>
        </p:nvSpPr>
        <p:spPr>
          <a:xfrm rot="13500000">
            <a:off x="6159845" y="35125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885058" y="2901171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S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b="1" dirty="0" smtClean="0"/>
              <a:t> selection</a:t>
            </a:r>
            <a:endParaRPr kumimoji="1" lang="ja-JP" altLang="en-US" b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901077" y="5123078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b="1" dirty="0" smtClean="0"/>
              <a:t> selection</a:t>
            </a:r>
            <a:endParaRPr kumimoji="1" lang="ja-JP" altLang="en-US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888153" y="631121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65249" y="1412776"/>
            <a:ext cx="1039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973076" y="1232756"/>
            <a:ext cx="30941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</a:p>
          <a:p>
            <a:pPr marL="0" lvl="1" algn="ctr"/>
            <a:r>
              <a:rPr lang="en-US" altLang="ja-JP" dirty="0" smtClean="0">
                <a:solidFill>
                  <a:srgbClr val="0070C0"/>
                </a:solidFill>
              </a:rPr>
              <a:t>[4-body PS K</a:t>
            </a:r>
            <a:r>
              <a:rPr lang="en-US" altLang="ja-JP" baseline="30000" dirty="0" smtClean="0">
                <a:solidFill>
                  <a:srgbClr val="0070C0"/>
                </a:solidFill>
              </a:rPr>
              <a:t>-</a:t>
            </a:r>
            <a:r>
              <a:rPr lang="en-US" altLang="ja-JP" dirty="0">
                <a:solidFill>
                  <a:srgbClr val="0070C0"/>
                </a:solidFill>
              </a:rPr>
              <a:t>+</a:t>
            </a:r>
            <a:r>
              <a:rPr lang="en-US" altLang="ja-JP" baseline="30000" dirty="0">
                <a:solidFill>
                  <a:srgbClr val="0070C0"/>
                </a:solidFill>
              </a:rPr>
              <a:t>3</a:t>
            </a:r>
            <a:r>
              <a:rPr lang="en-US" altLang="ja-JP" dirty="0">
                <a:solidFill>
                  <a:srgbClr val="0070C0"/>
                </a:solidFill>
              </a:rPr>
              <a:t>He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ja-JP" altLang="en-US" baseline="30000" dirty="0">
                <a:solidFill>
                  <a:srgbClr val="0070C0"/>
                </a:solidFill>
                <a:sym typeface="Wingdings" panose="05000000000000000000" pitchFamily="2" charset="2"/>
              </a:rPr>
              <a:t>∓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±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p 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n]</a:t>
            </a:r>
            <a:endParaRPr lang="en-US" altLang="ja-JP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3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Event Selection by </a:t>
            </a:r>
            <a:r>
              <a:rPr kumimoji="1" lang="en-US" altLang="ja-JP" dirty="0" smtClean="0">
                <a:latin typeface="Symbol" panose="05050102010706020507" pitchFamily="18" charset="2"/>
              </a:rPr>
              <a:t>c</a:t>
            </a:r>
            <a:r>
              <a:rPr kumimoji="1" lang="en-US" altLang="ja-JP" baseline="30000" dirty="0" smtClean="0"/>
              <a:t>2</a:t>
            </a:r>
            <a:r>
              <a:rPr kumimoji="1" lang="en-US" altLang="ja-JP" dirty="0" smtClean="0"/>
              <a:t> Probability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65249" y="1412776"/>
            <a:ext cx="1039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973076" y="1232756"/>
            <a:ext cx="30941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</a:p>
          <a:p>
            <a:pPr marL="0" lvl="1" algn="ctr"/>
            <a:r>
              <a:rPr lang="en-US" altLang="ja-JP" dirty="0" smtClean="0">
                <a:solidFill>
                  <a:srgbClr val="0070C0"/>
                </a:solidFill>
              </a:rPr>
              <a:t>[4-body PS K</a:t>
            </a:r>
            <a:r>
              <a:rPr lang="en-US" altLang="ja-JP" baseline="30000" dirty="0" smtClean="0">
                <a:solidFill>
                  <a:srgbClr val="0070C0"/>
                </a:solidFill>
              </a:rPr>
              <a:t>-</a:t>
            </a:r>
            <a:r>
              <a:rPr lang="en-US" altLang="ja-JP" dirty="0">
                <a:solidFill>
                  <a:srgbClr val="0070C0"/>
                </a:solidFill>
              </a:rPr>
              <a:t>+</a:t>
            </a:r>
            <a:r>
              <a:rPr lang="en-US" altLang="ja-JP" baseline="30000" dirty="0">
                <a:solidFill>
                  <a:srgbClr val="0070C0"/>
                </a:solidFill>
              </a:rPr>
              <a:t>3</a:t>
            </a:r>
            <a:r>
              <a:rPr lang="en-US" altLang="ja-JP" dirty="0">
                <a:solidFill>
                  <a:srgbClr val="0070C0"/>
                </a:solidFill>
              </a:rPr>
              <a:t>He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ja-JP" altLang="en-US" baseline="30000" dirty="0">
                <a:solidFill>
                  <a:srgbClr val="0070C0"/>
                </a:solidFill>
                <a:sym typeface="Wingdings" panose="05000000000000000000" pitchFamily="2" charset="2"/>
              </a:rPr>
              <a:t>∓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±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p 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n]</a:t>
            </a:r>
            <a:endParaRPr lang="en-US" altLang="ja-JP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pic>
        <p:nvPicPr>
          <p:cNvPr id="30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" y="2276871"/>
            <a:ext cx="4536504" cy="4353529"/>
          </a:xfrm>
        </p:spPr>
      </p:pic>
      <p:pic>
        <p:nvPicPr>
          <p:cNvPr id="31" name="コンテンツ プレースホルダ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82" y="2273952"/>
            <a:ext cx="4542626" cy="4359404"/>
          </a:xfrm>
          <a:prstGeom prst="rect">
            <a:avLst/>
          </a:prstGeom>
        </p:spPr>
      </p:pic>
      <p:sp>
        <p:nvSpPr>
          <p:cNvPr id="32" name="テキスト ボックス 31"/>
          <p:cNvSpPr txBox="1"/>
          <p:nvPr/>
        </p:nvSpPr>
        <p:spPr>
          <a:xfrm>
            <a:off x="1096762" y="468914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096065" y="252890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672129" y="468914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71432" y="252890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4449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Event Selection by </a:t>
            </a:r>
            <a:r>
              <a:rPr kumimoji="1" lang="en-US" altLang="ja-JP" dirty="0" smtClean="0">
                <a:latin typeface="Symbol" panose="05050102010706020507" pitchFamily="18" charset="2"/>
              </a:rPr>
              <a:t>c</a:t>
            </a:r>
            <a:r>
              <a:rPr kumimoji="1" lang="en-US" altLang="ja-JP" baseline="30000" dirty="0" smtClean="0"/>
              <a:t>2</a:t>
            </a:r>
            <a:r>
              <a:rPr kumimoji="1" lang="en-US" altLang="ja-JP" dirty="0" smtClean="0"/>
              <a:t> Probability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565249" y="1412776"/>
            <a:ext cx="1039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973076" y="1232756"/>
            <a:ext cx="30941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</a:p>
          <a:p>
            <a:pPr marL="0" lvl="1" algn="ctr"/>
            <a:r>
              <a:rPr lang="en-US" altLang="ja-JP" dirty="0" smtClean="0">
                <a:solidFill>
                  <a:srgbClr val="0070C0"/>
                </a:solidFill>
              </a:rPr>
              <a:t>[4-body PS K</a:t>
            </a:r>
            <a:r>
              <a:rPr lang="en-US" altLang="ja-JP" baseline="30000" dirty="0" smtClean="0">
                <a:solidFill>
                  <a:srgbClr val="0070C0"/>
                </a:solidFill>
              </a:rPr>
              <a:t>-</a:t>
            </a:r>
            <a:r>
              <a:rPr lang="en-US" altLang="ja-JP" dirty="0">
                <a:solidFill>
                  <a:srgbClr val="0070C0"/>
                </a:solidFill>
              </a:rPr>
              <a:t>+</a:t>
            </a:r>
            <a:r>
              <a:rPr lang="en-US" altLang="ja-JP" baseline="30000" dirty="0">
                <a:solidFill>
                  <a:srgbClr val="0070C0"/>
                </a:solidFill>
              </a:rPr>
              <a:t>3</a:t>
            </a:r>
            <a:r>
              <a:rPr lang="en-US" altLang="ja-JP" dirty="0">
                <a:solidFill>
                  <a:srgbClr val="0070C0"/>
                </a:solidFill>
              </a:rPr>
              <a:t>He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ja-JP" altLang="en-US" baseline="30000" dirty="0">
                <a:solidFill>
                  <a:srgbClr val="0070C0"/>
                </a:solidFill>
                <a:sym typeface="Wingdings" panose="05000000000000000000" pitchFamily="2" charset="2"/>
              </a:rPr>
              <a:t>∓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±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p 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n]</a:t>
            </a:r>
            <a:endParaRPr lang="en-US" altLang="ja-JP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30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" y="2276871"/>
            <a:ext cx="4536504" cy="4353529"/>
          </a:xfrm>
        </p:spPr>
      </p:pic>
      <p:pic>
        <p:nvPicPr>
          <p:cNvPr id="31" name="コンテンツ プレースホルダ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82" y="2273952"/>
            <a:ext cx="4542626" cy="4359404"/>
          </a:xfrm>
          <a:prstGeom prst="rect">
            <a:avLst/>
          </a:prstGeom>
        </p:spPr>
      </p:pic>
      <p:sp>
        <p:nvSpPr>
          <p:cNvPr id="32" name="テキスト ボックス 31"/>
          <p:cNvSpPr txBox="1"/>
          <p:nvPr/>
        </p:nvSpPr>
        <p:spPr>
          <a:xfrm>
            <a:off x="1096762" y="468914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096065" y="252890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672129" y="468914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71432" y="2528900"/>
            <a:ext cx="232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/>
              <a:t> assumption</a:t>
            </a:r>
            <a:endParaRPr kumimoji="1"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899592" y="2672916"/>
            <a:ext cx="7344816" cy="4068452"/>
          </a:xfrm>
          <a:prstGeom prst="rect">
            <a:avLst/>
          </a:prstGeom>
          <a:solidFill>
            <a:schemeClr val="bg1"/>
          </a:solidFill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90" y="3030611"/>
            <a:ext cx="7205310" cy="24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2804075" y="5207712"/>
            <a:ext cx="35321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at 0.01&lt;prob.</a:t>
            </a:r>
          </a:p>
          <a:p>
            <a:r>
              <a:rPr lang="en-US" altLang="ja-JP" sz="2400" dirty="0" smtClean="0">
                <a:latin typeface="Symbol" panose="05050102010706020507" pitchFamily="18" charset="2"/>
              </a:rPr>
              <a:t>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assumption </a:t>
            </a:r>
            <a:r>
              <a:rPr lang="en-US" altLang="ja-JP" sz="2400" dirty="0" smtClean="0"/>
              <a:t>= 81.0%</a:t>
            </a:r>
            <a:endParaRPr lang="en-US" altLang="ja-JP" sz="2400" dirty="0"/>
          </a:p>
          <a:p>
            <a:r>
              <a:rPr lang="en-US" altLang="ja-JP" sz="2400" dirty="0" smtClean="0">
                <a:latin typeface="Symbol" panose="05050102010706020507" pitchFamily="18" charset="2"/>
              </a:rPr>
              <a:t> S</a:t>
            </a:r>
            <a:r>
              <a:rPr lang="en-US" altLang="ja-JP" sz="2400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dirty="0" smtClean="0">
                <a:latin typeface="Symbol" panose="05050102010706020507" pitchFamily="18" charset="2"/>
              </a:rPr>
              <a:t>p</a:t>
            </a:r>
            <a:r>
              <a:rPr lang="en-US" altLang="ja-JP" sz="2400" baseline="30000" dirty="0">
                <a:latin typeface="Symbol" panose="05050102010706020507" pitchFamily="18" charset="2"/>
              </a:rPr>
              <a:t>+</a:t>
            </a:r>
            <a:r>
              <a:rPr kumimoji="1" lang="en-US" altLang="ja-JP" sz="2400" dirty="0" smtClean="0"/>
              <a:t> assumption = 95.0%</a:t>
            </a:r>
          </a:p>
          <a:p>
            <a:r>
              <a:rPr lang="en-US" altLang="ja-JP" sz="2400" b="1" dirty="0" smtClean="0">
                <a:latin typeface="Symbol" panose="05050102010706020507" pitchFamily="18" charset="2"/>
              </a:rPr>
              <a:t> 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±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ja-JP" altLang="en-US" sz="2400" b="1" baseline="30000" dirty="0" smtClean="0"/>
              <a:t>∓</a:t>
            </a:r>
            <a:r>
              <a:rPr kumimoji="1" lang="en-US" altLang="ja-JP" sz="2400" b="1" dirty="0" smtClean="0"/>
              <a:t> total            = 89.6%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499991" y="4941168"/>
            <a:ext cx="4232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* reconstruction eff. = 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dirty="0" err="1" smtClean="0"/>
              <a:t>p</a:t>
            </a:r>
            <a:r>
              <a:rPr lang="en-US" altLang="ja-JP" sz="1200" dirty="0" err="1" smtClean="0"/>
              <a:t>n</a:t>
            </a:r>
            <a:r>
              <a:rPr lang="en-US" altLang="ja-JP" sz="1200" dirty="0" smtClean="0"/>
              <a:t> reconstruction</a:t>
            </a:r>
            <a:r>
              <a:rPr kumimoji="1" lang="en-US" altLang="ja-JP" sz="1200" dirty="0" smtClean="0"/>
              <a:t>) / 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1200" baseline="30000" dirty="0" err="1" smtClean="0"/>
              <a:t>+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1200" baseline="30000" dirty="0" err="1" smtClean="0"/>
              <a:t>-</a:t>
            </a:r>
            <a:r>
              <a:rPr kumimoji="1" lang="en-US" altLang="ja-JP" sz="1200" dirty="0" err="1" smtClean="0"/>
              <a:t>pn</a:t>
            </a:r>
            <a:r>
              <a:rPr kumimoji="1" lang="en-US" altLang="ja-JP" sz="1200" dirty="0" smtClean="0"/>
              <a:t> detection)</a:t>
            </a:r>
            <a:endParaRPr kumimoji="1" lang="ja-JP" altLang="en-US" sz="12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99592" y="2672916"/>
            <a:ext cx="761747" cy="58477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chemeClr val="bg1"/>
                </a:solidFill>
              </a:rPr>
              <a:t>MC</a:t>
            </a:r>
            <a:endParaRPr kumimoji="1" lang="ja-JP" altLang="en-US" sz="3200" b="1" dirty="0">
              <a:solidFill>
                <a:schemeClr val="bg1"/>
              </a:solidFill>
            </a:endParaRPr>
          </a:p>
        </p:txBody>
      </p:sp>
      <p:cxnSp>
        <p:nvCxnSpPr>
          <p:cNvPr id="15" name="直線コネクタ 14"/>
          <p:cNvCxnSpPr/>
          <p:nvPr/>
        </p:nvCxnSpPr>
        <p:spPr>
          <a:xfrm flipH="1">
            <a:off x="1871700" y="5445224"/>
            <a:ext cx="932376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V="1">
            <a:off x="1871700" y="4991980"/>
            <a:ext cx="0" cy="453244"/>
          </a:xfrm>
          <a:prstGeom prst="line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1898397" y="2700209"/>
            <a:ext cx="5661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Correctness of the Identification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776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9188" y="296652"/>
            <a:ext cx="8471284" cy="1143000"/>
          </a:xfrm>
        </p:spPr>
        <p:txBody>
          <a:bodyPr>
            <a:normAutofit fontScale="90000"/>
          </a:bodyPr>
          <a:lstStyle/>
          <a:p>
            <a:r>
              <a:rPr lang="en-US" altLang="ja-JP" dirty="0" err="1"/>
              <a:t>n</a:t>
            </a:r>
            <a:r>
              <a:rPr lang="en-US" altLang="ja-JP" baseline="-25000" dirty="0" err="1"/>
              <a:t>missing</a:t>
            </a:r>
            <a:r>
              <a:rPr lang="en-US" altLang="ja-JP" dirty="0"/>
              <a:t> and </a:t>
            </a:r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 </a:t>
            </a:r>
            <a:r>
              <a:rPr lang="en-US" altLang="ja-JP" dirty="0" smtClean="0"/>
              <a:t>Selection [0.01&lt; p-value]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65249" y="1412776"/>
            <a:ext cx="1039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73076" y="1232756"/>
            <a:ext cx="30941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</a:p>
          <a:p>
            <a:pPr marL="0" lvl="1" algn="ctr"/>
            <a:r>
              <a:rPr lang="en-US" altLang="ja-JP" dirty="0" smtClean="0">
                <a:solidFill>
                  <a:srgbClr val="0070C0"/>
                </a:solidFill>
              </a:rPr>
              <a:t>[4-body PS K</a:t>
            </a:r>
            <a:r>
              <a:rPr lang="en-US" altLang="ja-JP" baseline="30000" dirty="0" smtClean="0">
                <a:solidFill>
                  <a:srgbClr val="0070C0"/>
                </a:solidFill>
              </a:rPr>
              <a:t>-</a:t>
            </a:r>
            <a:r>
              <a:rPr lang="en-US" altLang="ja-JP" dirty="0">
                <a:solidFill>
                  <a:srgbClr val="0070C0"/>
                </a:solidFill>
              </a:rPr>
              <a:t>+</a:t>
            </a:r>
            <a:r>
              <a:rPr lang="en-US" altLang="ja-JP" baseline="30000" dirty="0">
                <a:solidFill>
                  <a:srgbClr val="0070C0"/>
                </a:solidFill>
              </a:rPr>
              <a:t>3</a:t>
            </a:r>
            <a:r>
              <a:rPr lang="en-US" altLang="ja-JP" dirty="0">
                <a:solidFill>
                  <a:srgbClr val="0070C0"/>
                </a:solidFill>
              </a:rPr>
              <a:t>He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ja-JP" altLang="en-US" baseline="30000" dirty="0">
                <a:solidFill>
                  <a:srgbClr val="0070C0"/>
                </a:solidFill>
                <a:sym typeface="Wingdings" panose="05000000000000000000" pitchFamily="2" charset="2"/>
              </a:rPr>
              <a:t>∓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±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 p 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n]</a:t>
            </a:r>
            <a:endParaRPr lang="en-US" altLang="ja-JP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177" y="2102368"/>
            <a:ext cx="3073803" cy="2950851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47" y="3898529"/>
            <a:ext cx="3073803" cy="2950851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7452320" y="4293096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endParaRPr kumimoji="1" lang="ja-JP" altLang="en-US" sz="24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896036" y="2435696"/>
            <a:ext cx="98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/>
              <a:t>n</a:t>
            </a:r>
            <a:r>
              <a:rPr lang="en-US" altLang="ja-JP" sz="2400" b="1" baseline="-25000" dirty="0" err="1" smtClean="0"/>
              <a:t>missing</a:t>
            </a:r>
            <a:endParaRPr kumimoji="1" lang="ja-JP" altLang="en-US" sz="2400" b="1" baseline="-25000" dirty="0"/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" y="2091853"/>
            <a:ext cx="3073803" cy="295085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62" y="3888014"/>
            <a:ext cx="3073803" cy="2950850"/>
          </a:xfrm>
          <a:prstGeom prst="rect">
            <a:avLst/>
          </a:prstGeom>
        </p:spPr>
      </p:pic>
      <p:sp>
        <p:nvSpPr>
          <p:cNvPr id="19" name="テキスト ボックス 18"/>
          <p:cNvSpPr txBox="1"/>
          <p:nvPr/>
        </p:nvSpPr>
        <p:spPr>
          <a:xfrm>
            <a:off x="2868635" y="4282581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endParaRPr kumimoji="1" lang="ja-JP" altLang="en-US" sz="24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12351" y="2425181"/>
            <a:ext cx="98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/>
              <a:t>n</a:t>
            </a:r>
            <a:r>
              <a:rPr lang="en-US" altLang="ja-JP" sz="2400" b="1" baseline="-25000" dirty="0" err="1" smtClean="0"/>
              <a:t>missing</a:t>
            </a:r>
            <a:endParaRPr kumimoji="1" lang="ja-JP" altLang="en-US" sz="2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43525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4572000" cy="1143000"/>
          </a:xfrm>
        </p:spPr>
        <p:txBody>
          <a:bodyPr/>
          <a:lstStyle/>
          <a:p>
            <a:r>
              <a:rPr lang="en-US" altLang="ja-JP" dirty="0" smtClean="0">
                <a:latin typeface="Symbol" panose="05050102010706020507" pitchFamily="18" charset="2"/>
              </a:rPr>
              <a:t>p</a:t>
            </a:r>
            <a:r>
              <a:rPr lang="en-US" altLang="ja-JP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>
                <a:latin typeface="Symbol" panose="05050102010706020507" pitchFamily="18" charset="2"/>
              </a:rPr>
              <a:t>+</a:t>
            </a:r>
            <a:r>
              <a:rPr lang="en-US" altLang="ja-JP" dirty="0" smtClean="0">
                <a:latin typeface="+mn-lt"/>
              </a:rPr>
              <a:t> and </a:t>
            </a:r>
            <a:r>
              <a:rPr lang="en-US" altLang="ja-JP" dirty="0" err="1" smtClean="0">
                <a:latin typeface="Symbol" panose="05050102010706020507" pitchFamily="18" charset="2"/>
              </a:rPr>
              <a:t>p</a:t>
            </a:r>
            <a:r>
              <a:rPr lang="en-US" altLang="ja-JP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dirty="0" err="1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57" y="1742318"/>
            <a:ext cx="3513919" cy="337336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65004"/>
            <a:ext cx="3506915" cy="336663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31"/>
            <a:ext cx="3513919" cy="3373363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6307733" y="4005064"/>
            <a:ext cx="760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endParaRPr kumimoji="1" lang="ja-JP" altLang="en-US" sz="24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324585" y="476672"/>
            <a:ext cx="760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sz="24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915816" y="2204864"/>
            <a:ext cx="487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all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247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4572000" cy="1143000"/>
          </a:xfrm>
        </p:spPr>
        <p:txBody>
          <a:bodyPr/>
          <a:lstStyle/>
          <a:p>
            <a:r>
              <a:rPr lang="en-US" altLang="ja-JP" dirty="0" err="1" smtClean="0">
                <a:latin typeface="Symbol" panose="05050102010706020507" pitchFamily="18" charset="2"/>
              </a:rPr>
              <a:t>p</a:t>
            </a:r>
            <a:r>
              <a:rPr lang="en-US" altLang="ja-JP" baseline="30000" dirty="0" err="1" smtClean="0">
                <a:latin typeface="Symbol" panose="05050102010706020507" pitchFamily="18" charset="2"/>
              </a:rPr>
              <a:t>-</a:t>
            </a:r>
            <a:r>
              <a:rPr lang="en-US" altLang="ja-JP" dirty="0" err="1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dirty="0" err="1"/>
              <a:t>p</a:t>
            </a:r>
            <a:r>
              <a:rPr lang="en-US" altLang="ja-JP" dirty="0" smtClean="0">
                <a:latin typeface="+mn-lt"/>
              </a:rPr>
              <a:t> and </a:t>
            </a:r>
            <a:r>
              <a:rPr lang="en-US" altLang="ja-JP" dirty="0" err="1" smtClean="0">
                <a:latin typeface="Symbol" panose="05050102010706020507" pitchFamily="18" charset="2"/>
              </a:rPr>
              <a:t>p</a:t>
            </a:r>
            <a:r>
              <a:rPr lang="en-US" altLang="ja-JP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dirty="0" err="1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err="1" smtClean="0">
                <a:latin typeface="Symbol" panose="05050102010706020507" pitchFamily="18" charset="2"/>
              </a:rPr>
              <a:t>-</a:t>
            </a:r>
            <a:r>
              <a:rPr lang="en-US" altLang="ja-JP" dirty="0" err="1"/>
              <a:t>p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57" y="1742318"/>
            <a:ext cx="3513919" cy="337336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65004"/>
            <a:ext cx="3506915" cy="336663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31"/>
            <a:ext cx="3513920" cy="3373363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6307733" y="4005064"/>
            <a:ext cx="760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+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24585" y="476672"/>
            <a:ext cx="760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 err="1" smtClean="0">
                <a:latin typeface="Symbol" panose="05050102010706020507" pitchFamily="18" charset="2"/>
              </a:rPr>
              <a:t>+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sz="24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15816" y="2204864"/>
            <a:ext cx="487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all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5857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S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0</a:t>
            </a:r>
            <a:r>
              <a:rPr lang="en-US" altLang="ja-JP" b="1" dirty="0" smtClean="0"/>
              <a:t>(1385</a:t>
            </a:r>
            <a:r>
              <a:rPr lang="en-US" altLang="ja-JP" b="1" dirty="0"/>
              <a:t>) </a:t>
            </a:r>
            <a:r>
              <a:rPr lang="en-US" altLang="ja-JP" b="1" dirty="0" smtClean="0"/>
              <a:t>Cross-Section?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488" y="1665307"/>
            <a:ext cx="4554512" cy="4860037"/>
          </a:xfrm>
        </p:spPr>
        <p:txBody>
          <a:bodyPr>
            <a:normAutofit fontScale="55000" lnSpcReduction="20000"/>
          </a:bodyPr>
          <a:lstStyle/>
          <a:p>
            <a:r>
              <a:rPr kumimoji="1" lang="en-US" altLang="ja-JP" dirty="0" smtClean="0"/>
              <a:t>No data of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>
                <a:latin typeface="Symbol" panose="05050102010706020507" pitchFamily="18" charset="2"/>
              </a:rPr>
              <a:t>0</a:t>
            </a:r>
            <a:r>
              <a:rPr lang="en-US" altLang="ja-JP" dirty="0" smtClean="0"/>
              <a:t>(1385) CS around 1.0 GeV/c</a:t>
            </a:r>
          </a:p>
          <a:p>
            <a:r>
              <a:rPr kumimoji="1" lang="en-US" altLang="ja-JP" dirty="0" smtClean="0"/>
              <a:t>In 1.2~1.8 GeV/c, CS of QF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>
                <a:latin typeface="Symbol" panose="05050102010706020507" pitchFamily="18" charset="2"/>
              </a:rPr>
              <a:t>0</a:t>
            </a:r>
            <a:r>
              <a:rPr lang="en-US" altLang="ja-JP" dirty="0" smtClean="0"/>
              <a:t>(1385) was measured, and is almost the same as that of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>
                <a:latin typeface="Symbol" panose="05050102010706020507" pitchFamily="18" charset="2"/>
              </a:rPr>
              <a:t>±</a:t>
            </a:r>
            <a:r>
              <a:rPr lang="en-US" altLang="ja-JP" dirty="0" smtClean="0"/>
              <a:t>(1385)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Relative ratios of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/>
              <a:t>*</a:t>
            </a:r>
            <a:r>
              <a:rPr lang="en-US" altLang="ja-JP" dirty="0" smtClean="0"/>
              <a:t> productions via 2-step reaction are assumed as follows:</a:t>
            </a:r>
          </a:p>
          <a:p>
            <a:pPr lvl="1"/>
            <a:r>
              <a:rPr lang="en-US" altLang="ja-JP" dirty="0" smtClean="0"/>
              <a:t>K</a:t>
            </a:r>
            <a:r>
              <a:rPr lang="en-US" altLang="ja-JP" baseline="30000" dirty="0" smtClean="0"/>
              <a:t>-3</a:t>
            </a:r>
            <a:r>
              <a:rPr lang="en-US" altLang="ja-JP" dirty="0" smtClean="0"/>
              <a:t>He </a:t>
            </a:r>
            <a:r>
              <a:rPr lang="en-US" altLang="ja-JP" dirty="0" smtClean="0">
                <a:sym typeface="Wingdings" panose="05000000000000000000" pitchFamily="2" charset="2"/>
              </a:rPr>
              <a:t> (K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dirty="0" err="1" smtClean="0">
                <a:sym typeface="Wingdings" panose="05000000000000000000" pitchFamily="2" charset="2"/>
              </a:rPr>
              <a:t>p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s</a:t>
            </a:r>
            <a:r>
              <a:rPr lang="en-US" altLang="ja-JP" dirty="0" err="1" smtClean="0">
                <a:sym typeface="Wingdings" panose="05000000000000000000" pitchFamily="2" charset="2"/>
              </a:rPr>
              <a:t>p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s</a:t>
            </a:r>
            <a:r>
              <a:rPr lang="en-US" altLang="ja-JP" dirty="0" smtClean="0">
                <a:sym typeface="Wingdings" panose="05000000000000000000" pitchFamily="2" charset="2"/>
              </a:rPr>
              <a:t>)n  </a:t>
            </a:r>
            <a:r>
              <a:rPr lang="en-US" altLang="ja-JP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  <a:sym typeface="Wingdings" panose="05000000000000000000" pitchFamily="2" charset="2"/>
              </a:rPr>
              <a:t>S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*0</a:t>
            </a:r>
            <a:r>
              <a:rPr lang="en-US" altLang="ja-JP" dirty="0" smtClean="0">
                <a:sym typeface="Wingdings" panose="05000000000000000000" pitchFamily="2" charset="2"/>
              </a:rPr>
              <a:t>pn (1*20*0.5=10)</a:t>
            </a:r>
          </a:p>
          <a:p>
            <a:pPr lvl="1"/>
            <a:r>
              <a:rPr lang="en-US" altLang="ja-JP" dirty="0"/>
              <a:t>K</a:t>
            </a:r>
            <a:r>
              <a:rPr lang="en-US" altLang="ja-JP" baseline="30000" dirty="0"/>
              <a:t>-3</a:t>
            </a:r>
            <a:r>
              <a:rPr lang="en-US" altLang="ja-JP" dirty="0"/>
              <a:t>He </a:t>
            </a:r>
            <a:r>
              <a:rPr lang="en-US" altLang="ja-JP" dirty="0">
                <a:sym typeface="Wingdings" panose="05000000000000000000" pitchFamily="2" charset="2"/>
              </a:rPr>
              <a:t> (K</a:t>
            </a:r>
            <a:r>
              <a:rPr lang="en-US" altLang="ja-JP" baseline="30000" dirty="0">
                <a:sym typeface="Wingdings" panose="05000000000000000000" pitchFamily="2" charset="2"/>
              </a:rPr>
              <a:t>-</a:t>
            </a:r>
            <a:r>
              <a:rPr lang="en-US" altLang="ja-JP" dirty="0" err="1">
                <a:sym typeface="Wingdings" panose="05000000000000000000" pitchFamily="2" charset="2"/>
              </a:rPr>
              <a:t>p</a:t>
            </a:r>
            <a:r>
              <a:rPr lang="en-US" altLang="ja-JP" baseline="-25000" dirty="0" err="1">
                <a:sym typeface="Wingdings" panose="05000000000000000000" pitchFamily="2" charset="2"/>
              </a:rPr>
              <a:t>s</a:t>
            </a:r>
            <a:r>
              <a:rPr lang="en-US" altLang="ja-JP" dirty="0" err="1">
                <a:sym typeface="Wingdings" panose="05000000000000000000" pitchFamily="2" charset="2"/>
              </a:rPr>
              <a:t>p</a:t>
            </a:r>
            <a:r>
              <a:rPr lang="en-US" altLang="ja-JP" baseline="-25000" dirty="0" err="1">
                <a:sym typeface="Wingdings" panose="05000000000000000000" pitchFamily="2" charset="2"/>
              </a:rPr>
              <a:t>s</a:t>
            </a:r>
            <a:r>
              <a:rPr lang="en-US" altLang="ja-JP" dirty="0">
                <a:sym typeface="Wingdings" panose="05000000000000000000" pitchFamily="2" charset="2"/>
              </a:rPr>
              <a:t>)n  </a:t>
            </a:r>
            <a:r>
              <a:rPr lang="en-US" altLang="ja-JP" dirty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ym typeface="Wingdings" panose="05000000000000000000" pitchFamily="2" charset="2"/>
              </a:rPr>
              <a:t>*+</a:t>
            </a:r>
            <a:r>
              <a:rPr lang="en-US" altLang="ja-JP" dirty="0" err="1" smtClean="0">
                <a:sym typeface="Wingdings" panose="05000000000000000000" pitchFamily="2" charset="2"/>
              </a:rPr>
              <a:t>nn</a:t>
            </a:r>
            <a:r>
              <a:rPr lang="en-US" altLang="ja-JP" dirty="0" smtClean="0">
                <a:sym typeface="Wingdings" panose="05000000000000000000" pitchFamily="2" charset="2"/>
              </a:rPr>
              <a:t> (1*20*0.5=10)</a:t>
            </a:r>
            <a:endParaRPr lang="en-US" altLang="ja-JP" dirty="0">
              <a:sym typeface="Wingdings" panose="05000000000000000000" pitchFamily="2" charset="2"/>
            </a:endParaRPr>
          </a:p>
          <a:p>
            <a:pPr lvl="1"/>
            <a:r>
              <a:rPr lang="en-US" altLang="ja-JP" dirty="0" smtClean="0">
                <a:solidFill>
                  <a:srgbClr val="0070C0"/>
                </a:solidFill>
              </a:rPr>
              <a:t>K</a:t>
            </a:r>
            <a:r>
              <a:rPr lang="en-US" altLang="ja-JP" baseline="30000" dirty="0" smtClean="0">
                <a:solidFill>
                  <a:srgbClr val="0070C0"/>
                </a:solidFill>
              </a:rPr>
              <a:t>-3</a:t>
            </a:r>
            <a:r>
              <a:rPr lang="en-US" altLang="ja-JP" dirty="0" smtClean="0">
                <a:solidFill>
                  <a:srgbClr val="0070C0"/>
                </a:solidFill>
              </a:rPr>
              <a:t>He 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(K</a:t>
            </a:r>
            <a:r>
              <a:rPr lang="en-US" altLang="ja-JP" baseline="30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-</a:t>
            </a:r>
            <a:r>
              <a:rPr lang="en-US" altLang="ja-JP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n</a:t>
            </a:r>
            <a:r>
              <a:rPr lang="en-US" altLang="ja-JP" baseline="-25000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p</a:t>
            </a:r>
            <a:r>
              <a:rPr lang="en-US" altLang="ja-JP" baseline="-25000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)p  </a:t>
            </a:r>
            <a:r>
              <a:rPr lang="en-US" altLang="ja-JP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  <a:sym typeface="Wingdings" panose="05000000000000000000" pitchFamily="2" charset="2"/>
              </a:rPr>
              <a:t>S</a:t>
            </a:r>
            <a:r>
              <a:rPr lang="en-US" altLang="ja-JP" baseline="30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*0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pn (2*22*0.5=22)</a:t>
            </a:r>
          </a:p>
          <a:p>
            <a:pPr lvl="1"/>
            <a:r>
              <a:rPr lang="en-US" altLang="ja-JP" dirty="0">
                <a:solidFill>
                  <a:srgbClr val="0070C0"/>
                </a:solidFill>
              </a:rPr>
              <a:t>K</a:t>
            </a:r>
            <a:r>
              <a:rPr lang="en-US" altLang="ja-JP" baseline="30000" dirty="0">
                <a:solidFill>
                  <a:srgbClr val="0070C0"/>
                </a:solidFill>
              </a:rPr>
              <a:t>-3</a:t>
            </a:r>
            <a:r>
              <a:rPr lang="en-US" altLang="ja-JP" dirty="0">
                <a:solidFill>
                  <a:srgbClr val="0070C0"/>
                </a:solidFill>
              </a:rPr>
              <a:t>He 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 (K</a:t>
            </a:r>
            <a:r>
              <a:rPr lang="en-US" altLang="ja-JP" baseline="30000" dirty="0">
                <a:solidFill>
                  <a:srgbClr val="0070C0"/>
                </a:solidFill>
                <a:sym typeface="Wingdings" panose="05000000000000000000" pitchFamily="2" charset="2"/>
              </a:rPr>
              <a:t>-</a:t>
            </a:r>
            <a:r>
              <a:rPr lang="en-US" altLang="ja-JP" dirty="0" err="1">
                <a:solidFill>
                  <a:srgbClr val="0070C0"/>
                </a:solidFill>
                <a:sym typeface="Wingdings" panose="05000000000000000000" pitchFamily="2" charset="2"/>
              </a:rPr>
              <a:t>n</a:t>
            </a:r>
            <a:r>
              <a:rPr lang="en-US" altLang="ja-JP" baseline="-25000" dirty="0" err="1">
                <a:solidFill>
                  <a:srgbClr val="0070C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 err="1">
                <a:solidFill>
                  <a:srgbClr val="0070C0"/>
                </a:solidFill>
                <a:sym typeface="Wingdings" panose="05000000000000000000" pitchFamily="2" charset="2"/>
              </a:rPr>
              <a:t>p</a:t>
            </a:r>
            <a:r>
              <a:rPr lang="en-US" altLang="ja-JP" baseline="-25000" dirty="0" err="1">
                <a:solidFill>
                  <a:srgbClr val="0070C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)p  </a:t>
            </a:r>
            <a:r>
              <a:rPr lang="en-US" altLang="ja-JP" dirty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  <a:sym typeface="Wingdings" panose="05000000000000000000" pitchFamily="2" charset="2"/>
              </a:rPr>
              <a:t>S</a:t>
            </a:r>
            <a:r>
              <a:rPr lang="en-US" altLang="ja-JP" baseline="30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*-</a:t>
            </a:r>
            <a:r>
              <a:rPr lang="en-US" altLang="ja-JP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nn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altLang="ja-JP" dirty="0">
                <a:solidFill>
                  <a:srgbClr val="0070C0"/>
                </a:solidFill>
                <a:sym typeface="Wingdings" panose="05000000000000000000" pitchFamily="2" charset="2"/>
              </a:rPr>
              <a:t>(</a:t>
            </a:r>
            <a:r>
              <a:rPr lang="en-US" altLang="ja-JP" dirty="0" smtClean="0">
                <a:solidFill>
                  <a:srgbClr val="0070C0"/>
                </a:solidFill>
                <a:sym typeface="Wingdings" panose="05000000000000000000" pitchFamily="2" charset="2"/>
              </a:rPr>
              <a:t>2*22*0.5=22)</a:t>
            </a:r>
            <a:endParaRPr lang="en-US" altLang="ja-JP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lvl="1"/>
            <a:r>
              <a:rPr lang="en-US" altLang="ja-JP" dirty="0" smtClean="0">
                <a:solidFill>
                  <a:srgbClr val="FF0000"/>
                </a:solidFill>
              </a:rPr>
              <a:t>K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-3</a:t>
            </a:r>
            <a:r>
              <a:rPr lang="en-US" altLang="ja-JP" dirty="0" smtClean="0">
                <a:solidFill>
                  <a:srgbClr val="FF0000"/>
                </a:solidFill>
              </a:rPr>
              <a:t>He 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(K</a:t>
            </a:r>
            <a:r>
              <a:rPr lang="en-US" altLang="ja-JP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0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lang="en-US" altLang="ja-JP" baseline="-25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lang="en-US" altLang="ja-JP" baseline="-25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)n  </a:t>
            </a:r>
            <a:r>
              <a:rPr lang="en-US" altLang="ja-JP" dirty="0" smtClean="0">
                <a:solidFill>
                  <a:srgbClr val="FF000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  <a:sym typeface="Wingdings" panose="05000000000000000000" pitchFamily="2" charset="2"/>
              </a:rPr>
              <a:t>S</a:t>
            </a:r>
            <a:r>
              <a:rPr lang="en-US" altLang="ja-JP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*0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pn (2*7*0.5=7)</a:t>
            </a:r>
            <a:endParaRPr lang="en-US" altLang="ja-JP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altLang="ja-JP" dirty="0" smtClean="0">
                <a:solidFill>
                  <a:srgbClr val="FF0000"/>
                </a:solidFill>
              </a:rPr>
              <a:t>K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-3</a:t>
            </a:r>
            <a:r>
              <a:rPr lang="en-US" altLang="ja-JP" dirty="0" smtClean="0">
                <a:solidFill>
                  <a:srgbClr val="FF0000"/>
                </a:solidFill>
              </a:rPr>
              <a:t>He </a:t>
            </a:r>
            <a:r>
              <a:rPr lang="en-US" altLang="ja-JP" dirty="0">
                <a:solidFill>
                  <a:srgbClr val="FF0000"/>
                </a:solidFill>
                <a:sym typeface="Wingdings" panose="05000000000000000000" pitchFamily="2" charset="2"/>
              </a:rPr>
              <a:t>(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K</a:t>
            </a:r>
            <a:r>
              <a:rPr lang="en-US" altLang="ja-JP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0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lang="en-US" altLang="ja-JP" baseline="-25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lang="en-US" altLang="ja-JP" baseline="-25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s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)n  </a:t>
            </a:r>
            <a:r>
              <a:rPr lang="en-US" altLang="ja-JP" dirty="0" smtClean="0">
                <a:solidFill>
                  <a:srgbClr val="FF000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  <a:sym typeface="Wingdings" panose="05000000000000000000" pitchFamily="2" charset="2"/>
              </a:rPr>
              <a:t>S</a:t>
            </a:r>
            <a:r>
              <a:rPr lang="en-US" altLang="ja-JP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*+</a:t>
            </a:r>
            <a:r>
              <a:rPr lang="en-US" altLang="ja-JP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nn</a:t>
            </a:r>
            <a:r>
              <a:rPr lang="en-US" altLang="ja-JP" dirty="0" smtClean="0">
                <a:solidFill>
                  <a:srgbClr val="FF0000"/>
                </a:solidFill>
                <a:sym typeface="Wingdings" panose="05000000000000000000" pitchFamily="2" charset="2"/>
              </a:rPr>
              <a:t> (2*7*0.5=7)</a:t>
            </a:r>
          </a:p>
          <a:p>
            <a:pPr marL="357188" indent="0">
              <a:buNone/>
            </a:pPr>
            <a:r>
              <a:rPr lang="en-US" altLang="ja-JP" dirty="0" smtClean="0"/>
              <a:t>where cross sections of 2NA </a:t>
            </a:r>
            <a:r>
              <a:rPr lang="en-US" altLang="ja-JP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  <a:sym typeface="Wingdings" panose="05000000000000000000" pitchFamily="2" charset="2"/>
              </a:rPr>
              <a:t>S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*0+-</a:t>
            </a:r>
            <a:r>
              <a:rPr lang="en-US" altLang="ja-JP" dirty="0" smtClean="0">
                <a:sym typeface="Wingdings" panose="05000000000000000000" pitchFamily="2" charset="2"/>
              </a:rPr>
              <a:t> are assumed to be the same</a:t>
            </a:r>
            <a:endParaRPr lang="en-US" altLang="ja-JP" dirty="0" smtClean="0"/>
          </a:p>
          <a:p>
            <a:r>
              <a:rPr lang="en-US" altLang="ja-JP" dirty="0" smtClean="0"/>
              <a:t>Then we </a:t>
            </a:r>
            <a:r>
              <a:rPr kumimoji="1" lang="en-US" altLang="ja-JP" dirty="0" smtClean="0"/>
              <a:t>assume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>
                <a:latin typeface="Symbol" panose="05050102010706020507" pitchFamily="18" charset="2"/>
              </a:rPr>
              <a:t>0</a:t>
            </a:r>
            <a:r>
              <a:rPr lang="en-US" altLang="ja-JP" dirty="0" smtClean="0"/>
              <a:t>(1385</a:t>
            </a:r>
            <a:r>
              <a:rPr lang="en-US" altLang="ja-JP" dirty="0"/>
              <a:t>) </a:t>
            </a:r>
            <a:r>
              <a:rPr lang="en-US" altLang="ja-JP" dirty="0" smtClean="0"/>
              <a:t>CS at 1.0 GeV/c to be:</a:t>
            </a:r>
          </a:p>
          <a:p>
            <a:pPr marL="0" indent="0" algn="ctr">
              <a:buNone/>
            </a:pPr>
            <a:r>
              <a:rPr kumimoji="1" lang="en-US" altLang="ja-JP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b="1" dirty="0" smtClean="0"/>
              <a:t>(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/>
              <a:t>*0</a:t>
            </a:r>
            <a:r>
              <a:rPr kumimoji="1" lang="en-US" altLang="ja-JP" b="1" dirty="0" smtClean="0"/>
              <a:t>) = 39</a:t>
            </a:r>
            <a:r>
              <a:rPr lang="en-US" altLang="ja-JP" b="1" dirty="0" smtClean="0"/>
              <a:t>/17 x</a:t>
            </a:r>
            <a:r>
              <a:rPr kumimoji="1" lang="en-US" altLang="ja-JP" b="1" dirty="0" smtClean="0"/>
              <a:t>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b="1" dirty="0" smtClean="0"/>
              <a:t>(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/>
              <a:t>*+</a:t>
            </a:r>
            <a:r>
              <a:rPr kumimoji="1" lang="en-US" altLang="ja-JP" b="1" dirty="0" smtClean="0"/>
              <a:t>) = 2.3</a:t>
            </a:r>
            <a:r>
              <a:rPr lang="en-US" altLang="ja-JP" b="1" dirty="0" smtClean="0"/>
              <a:t> </a:t>
            </a:r>
            <a:r>
              <a:rPr lang="en-US" altLang="ja-JP" b="1" dirty="0"/>
              <a:t>x 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dirty="0"/>
              <a:t>(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baseline="30000" dirty="0"/>
              <a:t>*+</a:t>
            </a:r>
            <a:r>
              <a:rPr lang="en-US" altLang="ja-JP" b="1" dirty="0"/>
              <a:t>)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EDDA6-D287-411B-B708-2358553B5E59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585" y="1808820"/>
            <a:ext cx="4638414" cy="449999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-9376" y="0"/>
            <a:ext cx="18110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K-p = </a:t>
            </a:r>
            <a:r>
              <a:rPr lang="en-US" altLang="ja-JP" sz="1600" dirty="0" smtClean="0"/>
              <a:t>elastic: 22mb</a:t>
            </a:r>
          </a:p>
          <a:p>
            <a:r>
              <a:rPr lang="en-US" altLang="ja-JP" sz="1600" dirty="0"/>
              <a:t>K-p = n </a:t>
            </a:r>
            <a:r>
              <a:rPr lang="en-US" altLang="ja-JP" sz="1600" dirty="0" smtClean="0"/>
              <a:t>K0:      7 </a:t>
            </a:r>
            <a:r>
              <a:rPr lang="en-US" altLang="ja-JP" sz="1600" dirty="0" err="1" smtClean="0"/>
              <a:t>mb</a:t>
            </a:r>
            <a:endParaRPr lang="en-US" altLang="ja-JP" sz="1600" dirty="0" smtClean="0"/>
          </a:p>
          <a:p>
            <a:r>
              <a:rPr lang="en-US" altLang="ja-JP" sz="1600" dirty="0"/>
              <a:t>K-n = </a:t>
            </a:r>
            <a:r>
              <a:rPr lang="en-US" altLang="ja-JP" sz="1600" dirty="0" smtClean="0"/>
              <a:t>elastic: 20 </a:t>
            </a:r>
            <a:r>
              <a:rPr lang="en-US" altLang="ja-JP" sz="1600" dirty="0" err="1" smtClean="0"/>
              <a:t>mb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1703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45863</TotalTime>
  <Words>1195</Words>
  <Application>Microsoft Office PowerPoint</Application>
  <PresentationFormat>画面に合わせる (4:3)</PresentationFormat>
  <Paragraphs>307</Paragraphs>
  <Slides>24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5" baseType="lpstr">
      <vt:lpstr>Office ​​テーマ</vt:lpstr>
      <vt:lpstr>J-PARC E15実験における pSN崩壊チャンネルを用いた KbarNN束縛状態の研究</vt:lpstr>
      <vt:lpstr>Outline of the Talk</vt:lpstr>
      <vt:lpstr>K- 3He  pSpn @ E15</vt:lpstr>
      <vt:lpstr>Neutron ID with CDS</vt:lpstr>
      <vt:lpstr>pSpn Events</vt:lpstr>
      <vt:lpstr>L*pn Events</vt:lpstr>
      <vt:lpstr>Y* in π^± Σ^∓p nmiss</vt:lpstr>
      <vt:lpstr>Y* in π^± Σ^∓p nmiss</vt:lpstr>
      <vt:lpstr>Y* CS in q&lt;0.7 GeV/c</vt:lpstr>
      <vt:lpstr>Production of L* and “K-pp”</vt:lpstr>
      <vt:lpstr>“K-pp” Search in π^± Σ^∓p nmiss</vt:lpstr>
      <vt:lpstr>IM(π^± Σ^∓) vs. IM(π^± Σ^∓ p)</vt:lpstr>
      <vt:lpstr>“K-pp” Search in π^± Σ^∓p nmiss</vt:lpstr>
      <vt:lpstr>Summary</vt:lpstr>
      <vt:lpstr>PowerPoint プレゼンテーション</vt:lpstr>
      <vt:lpstr>“K-pp”pSN Decay Channel</vt:lpstr>
      <vt:lpstr>pSpn Events</vt:lpstr>
      <vt:lpstr>Event Selection by c2 Probability</vt:lpstr>
      <vt:lpstr>Event Selection by c2 Probability</vt:lpstr>
      <vt:lpstr>Event Selection by c2 Probability</vt:lpstr>
      <vt:lpstr>nmissing and S Selection [0.01&lt; p-value]</vt:lpstr>
      <vt:lpstr>p-S+ and p+S-</vt:lpstr>
      <vt:lpstr>p-S+p and p+S-p</vt:lpstr>
      <vt:lpstr>S0(1385) Cross-Section?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2975</cp:revision>
  <cp:lastPrinted>2018-03-20T01:03:39Z</cp:lastPrinted>
  <dcterms:created xsi:type="dcterms:W3CDTF">2013-09-03T00:26:31Z</dcterms:created>
  <dcterms:modified xsi:type="dcterms:W3CDTF">2018-03-22T08:09:49Z</dcterms:modified>
</cp:coreProperties>
</file>