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4"/>
  </p:notesMasterIdLst>
  <p:sldIdLst>
    <p:sldId id="256" r:id="rId3"/>
    <p:sldId id="497" r:id="rId4"/>
    <p:sldId id="494" r:id="rId5"/>
    <p:sldId id="413" r:id="rId6"/>
    <p:sldId id="493" r:id="rId7"/>
    <p:sldId id="477" r:id="rId8"/>
    <p:sldId id="435" r:id="rId9"/>
    <p:sldId id="457" r:id="rId10"/>
    <p:sldId id="417" r:id="rId11"/>
    <p:sldId id="438" r:id="rId12"/>
    <p:sldId id="498" r:id="rId13"/>
    <p:sldId id="502" r:id="rId14"/>
    <p:sldId id="424" r:id="rId15"/>
    <p:sldId id="487" r:id="rId16"/>
    <p:sldId id="427" r:id="rId17"/>
    <p:sldId id="431" r:id="rId18"/>
    <p:sldId id="433" r:id="rId19"/>
    <p:sldId id="492" r:id="rId20"/>
    <p:sldId id="444" r:id="rId21"/>
    <p:sldId id="490" r:id="rId22"/>
    <p:sldId id="329" r:id="rId23"/>
    <p:sldId id="459" r:id="rId24"/>
    <p:sldId id="297" r:id="rId25"/>
    <p:sldId id="336" r:id="rId26"/>
    <p:sldId id="464" r:id="rId27"/>
    <p:sldId id="289" r:id="rId28"/>
    <p:sldId id="470" r:id="rId29"/>
    <p:sldId id="471" r:id="rId30"/>
    <p:sldId id="495" r:id="rId31"/>
    <p:sldId id="436" r:id="rId32"/>
    <p:sldId id="501" r:id="rId33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kuma fuminori" initials="sf" lastIdx="3" clrIdx="0">
    <p:extLst>
      <p:ext uri="{19B8F6BF-5375-455C-9EA6-DF929625EA0E}">
        <p15:presenceInfo xmlns:p15="http://schemas.microsoft.com/office/powerpoint/2012/main" userId="289d416634db11f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2" autoAdjust="0"/>
    <p:restoredTop sz="94660"/>
  </p:normalViewPr>
  <p:slideViewPr>
    <p:cSldViewPr showGuides="1">
      <p:cViewPr varScale="1">
        <p:scale>
          <a:sx n="115" d="100"/>
          <a:sy n="115" d="100"/>
        </p:scale>
        <p:origin x="1690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commentAuthors" Target="commentAuthor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kuma fuminori" userId="289d416634db11fc" providerId="LiveId" clId="{71CF5ED0-B43F-475B-B13A-0C3B138C1CC2}"/>
    <pc:docChg chg="undo custSel addSld delSld modSld sldOrd">
      <pc:chgData name="sakuma fuminori" userId="289d416634db11fc" providerId="LiveId" clId="{71CF5ED0-B43F-475B-B13A-0C3B138C1CC2}" dt="2021-03-10T09:31:32.469" v="177"/>
      <pc:docMkLst>
        <pc:docMk/>
      </pc:docMkLst>
      <pc:sldChg chg="addSp delSp modSp">
        <pc:chgData name="sakuma fuminori" userId="289d416634db11fc" providerId="LiveId" clId="{71CF5ED0-B43F-475B-B13A-0C3B138C1CC2}" dt="2021-03-09T11:12:39.436" v="138" actId="1076"/>
        <pc:sldMkLst>
          <pc:docMk/>
          <pc:sldMk cId="4210632541" sldId="256"/>
        </pc:sldMkLst>
        <pc:spChg chg="mod">
          <ac:chgData name="sakuma fuminori" userId="289d416634db11fc" providerId="LiveId" clId="{71CF5ED0-B43F-475B-B13A-0C3B138C1CC2}" dt="2021-03-09T11:03:34.805" v="74" actId="1035"/>
          <ac:spMkLst>
            <pc:docMk/>
            <pc:sldMk cId="4210632541" sldId="256"/>
            <ac:spMk id="4" creationId="{00000000-0000-0000-0000-000000000000}"/>
          </ac:spMkLst>
        </pc:spChg>
        <pc:spChg chg="del mod">
          <ac:chgData name="sakuma fuminori" userId="289d416634db11fc" providerId="LiveId" clId="{71CF5ED0-B43F-475B-B13A-0C3B138C1CC2}" dt="2021-03-09T11:12:28.061" v="134" actId="478"/>
          <ac:spMkLst>
            <pc:docMk/>
            <pc:sldMk cId="4210632541" sldId="256"/>
            <ac:spMk id="6" creationId="{00000000-0000-0000-0000-000000000000}"/>
          </ac:spMkLst>
        </pc:spChg>
        <pc:picChg chg="mod">
          <ac:chgData name="sakuma fuminori" userId="289d416634db11fc" providerId="LiveId" clId="{71CF5ED0-B43F-475B-B13A-0C3B138C1CC2}" dt="2021-03-09T11:03:34.805" v="74" actId="1035"/>
          <ac:picMkLst>
            <pc:docMk/>
            <pc:sldMk cId="4210632541" sldId="256"/>
            <ac:picMk id="5" creationId="{00000000-0000-0000-0000-000000000000}"/>
          </ac:picMkLst>
        </pc:picChg>
        <pc:picChg chg="del">
          <ac:chgData name="sakuma fuminori" userId="289d416634db11fc" providerId="LiveId" clId="{71CF5ED0-B43F-475B-B13A-0C3B138C1CC2}" dt="2021-03-09T11:00:24.371" v="12" actId="478"/>
          <ac:picMkLst>
            <pc:docMk/>
            <pc:sldMk cId="4210632541" sldId="256"/>
            <ac:picMk id="7" creationId="{A0F0F4DC-B792-47D7-8E3C-7578415E1FDE}"/>
          </ac:picMkLst>
        </pc:picChg>
        <pc:picChg chg="mod">
          <ac:chgData name="sakuma fuminori" userId="289d416634db11fc" providerId="LiveId" clId="{71CF5ED0-B43F-475B-B13A-0C3B138C1CC2}" dt="2021-03-09T11:03:34.805" v="74" actId="1035"/>
          <ac:picMkLst>
            <pc:docMk/>
            <pc:sldMk cId="4210632541" sldId="256"/>
            <ac:picMk id="9" creationId="{CC352583-3A0E-41F7-9BB8-6F7B82E584C4}"/>
          </ac:picMkLst>
        </pc:picChg>
        <pc:picChg chg="add mod">
          <ac:chgData name="sakuma fuminori" userId="289d416634db11fc" providerId="LiveId" clId="{71CF5ED0-B43F-475B-B13A-0C3B138C1CC2}" dt="2021-03-09T11:12:39.436" v="138" actId="1076"/>
          <ac:picMkLst>
            <pc:docMk/>
            <pc:sldMk cId="4210632541" sldId="256"/>
            <ac:picMk id="1026" creationId="{201E6DA2-A766-456F-8F88-F25ECC6D7577}"/>
          </ac:picMkLst>
        </pc:picChg>
        <pc:picChg chg="add del">
          <ac:chgData name="sakuma fuminori" userId="289d416634db11fc" providerId="LiveId" clId="{71CF5ED0-B43F-475B-B13A-0C3B138C1CC2}" dt="2021-03-09T11:03:00.214" v="43"/>
          <ac:picMkLst>
            <pc:docMk/>
            <pc:sldMk cId="4210632541" sldId="256"/>
            <ac:picMk id="1028" creationId="{C5D216D0-8B4C-4305-9D2D-27A3A4823B2E}"/>
          </ac:picMkLst>
        </pc:picChg>
      </pc:sldChg>
      <pc:sldChg chg="del">
        <pc:chgData name="sakuma fuminori" userId="289d416634db11fc" providerId="LiveId" clId="{71CF5ED0-B43F-475B-B13A-0C3B138C1CC2}" dt="2021-03-09T11:04:40.555" v="77" actId="2696"/>
        <pc:sldMkLst>
          <pc:docMk/>
          <pc:sldMk cId="599787472" sldId="257"/>
        </pc:sldMkLst>
      </pc:sldChg>
      <pc:sldChg chg="del">
        <pc:chgData name="sakuma fuminori" userId="289d416634db11fc" providerId="LiveId" clId="{71CF5ED0-B43F-475B-B13A-0C3B138C1CC2}" dt="2021-03-09T11:04:41.525" v="79" actId="2696"/>
        <pc:sldMkLst>
          <pc:docMk/>
          <pc:sldMk cId="441156812" sldId="261"/>
        </pc:sldMkLst>
      </pc:sldChg>
      <pc:sldChg chg="del">
        <pc:chgData name="sakuma fuminori" userId="289d416634db11fc" providerId="LiveId" clId="{71CF5ED0-B43F-475B-B13A-0C3B138C1CC2}" dt="2021-03-09T11:04:44.792" v="83" actId="2696"/>
        <pc:sldMkLst>
          <pc:docMk/>
          <pc:sldMk cId="3872290530" sldId="275"/>
        </pc:sldMkLst>
      </pc:sldChg>
      <pc:sldChg chg="del">
        <pc:chgData name="sakuma fuminori" userId="289d416634db11fc" providerId="LiveId" clId="{71CF5ED0-B43F-475B-B13A-0C3B138C1CC2}" dt="2021-03-09T11:04:45.191" v="84" actId="2696"/>
        <pc:sldMkLst>
          <pc:docMk/>
          <pc:sldMk cId="2176975542" sldId="276"/>
        </pc:sldMkLst>
      </pc:sldChg>
      <pc:sldChg chg="del">
        <pc:chgData name="sakuma fuminori" userId="289d416634db11fc" providerId="LiveId" clId="{71CF5ED0-B43F-475B-B13A-0C3B138C1CC2}" dt="2021-03-09T11:05:38.692" v="92" actId="2696"/>
        <pc:sldMkLst>
          <pc:docMk/>
          <pc:sldMk cId="941745829" sldId="304"/>
        </pc:sldMkLst>
      </pc:sldChg>
      <pc:sldChg chg="del">
        <pc:chgData name="sakuma fuminori" userId="289d416634db11fc" providerId="LiveId" clId="{71CF5ED0-B43F-475B-B13A-0C3B138C1CC2}" dt="2021-03-09T11:04:41.040" v="78" actId="2696"/>
        <pc:sldMkLst>
          <pc:docMk/>
          <pc:sldMk cId="767736584" sldId="411"/>
        </pc:sldMkLst>
      </pc:sldChg>
      <pc:sldChg chg="del">
        <pc:chgData name="sakuma fuminori" userId="289d416634db11fc" providerId="LiveId" clId="{71CF5ED0-B43F-475B-B13A-0C3B138C1CC2}" dt="2021-03-09T11:09:55.139" v="121" actId="2696"/>
        <pc:sldMkLst>
          <pc:docMk/>
          <pc:sldMk cId="1694190050" sldId="415"/>
        </pc:sldMkLst>
      </pc:sldChg>
      <pc:sldChg chg="del">
        <pc:chgData name="sakuma fuminori" userId="289d416634db11fc" providerId="LiveId" clId="{71CF5ED0-B43F-475B-B13A-0C3B138C1CC2}" dt="2021-03-09T11:09:50.192" v="117" actId="2696"/>
        <pc:sldMkLst>
          <pc:docMk/>
          <pc:sldMk cId="2742042020" sldId="422"/>
        </pc:sldMkLst>
      </pc:sldChg>
      <pc:sldChg chg="del">
        <pc:chgData name="sakuma fuminori" userId="289d416634db11fc" providerId="LiveId" clId="{71CF5ED0-B43F-475B-B13A-0C3B138C1CC2}" dt="2021-03-09T11:04:45.751" v="85" actId="2696"/>
        <pc:sldMkLst>
          <pc:docMk/>
          <pc:sldMk cId="620622820" sldId="429"/>
        </pc:sldMkLst>
      </pc:sldChg>
      <pc:sldChg chg="del">
        <pc:chgData name="sakuma fuminori" userId="289d416634db11fc" providerId="LiveId" clId="{71CF5ED0-B43F-475B-B13A-0C3B138C1CC2}" dt="2021-03-09T11:04:49.047" v="89" actId="2696"/>
        <pc:sldMkLst>
          <pc:docMk/>
          <pc:sldMk cId="896290922" sldId="430"/>
        </pc:sldMkLst>
      </pc:sldChg>
      <pc:sldChg chg="del">
        <pc:chgData name="sakuma fuminori" userId="289d416634db11fc" providerId="LiveId" clId="{71CF5ED0-B43F-475B-B13A-0C3B138C1CC2}" dt="2021-03-09T11:04:41.924" v="80" actId="2696"/>
        <pc:sldMkLst>
          <pc:docMk/>
          <pc:sldMk cId="1144323289" sldId="437"/>
        </pc:sldMkLst>
      </pc:sldChg>
      <pc:sldChg chg="del">
        <pc:chgData name="sakuma fuminori" userId="289d416634db11fc" providerId="LiveId" clId="{71CF5ED0-B43F-475B-B13A-0C3B138C1CC2}" dt="2021-03-09T11:04:43.098" v="81" actId="2696"/>
        <pc:sldMkLst>
          <pc:docMk/>
          <pc:sldMk cId="953153126" sldId="438"/>
        </pc:sldMkLst>
      </pc:sldChg>
      <pc:sldChg chg="modSp add del">
        <pc:chgData name="sakuma fuminori" userId="289d416634db11fc" providerId="LiveId" clId="{71CF5ED0-B43F-475B-B13A-0C3B138C1CC2}" dt="2021-03-09T11:07:36.279" v="102" actId="2696"/>
        <pc:sldMkLst>
          <pc:docMk/>
          <pc:sldMk cId="1262439244" sldId="438"/>
        </pc:sldMkLst>
        <pc:spChg chg="mod">
          <ac:chgData name="sakuma fuminori" userId="289d416634db11fc" providerId="LiveId" clId="{71CF5ED0-B43F-475B-B13A-0C3B138C1CC2}" dt="2021-03-09T11:07:34.375" v="101" actId="14100"/>
          <ac:spMkLst>
            <pc:docMk/>
            <pc:sldMk cId="1262439244" sldId="438"/>
            <ac:spMk id="3" creationId="{F6C944B5-0C05-48FD-A811-884E143C7A8D}"/>
          </ac:spMkLst>
        </pc:spChg>
      </pc:sldChg>
      <pc:sldChg chg="del">
        <pc:chgData name="sakuma fuminori" userId="289d416634db11fc" providerId="LiveId" clId="{71CF5ED0-B43F-475B-B13A-0C3B138C1CC2}" dt="2021-03-09T11:04:44.086" v="82" actId="2696"/>
        <pc:sldMkLst>
          <pc:docMk/>
          <pc:sldMk cId="1246743383" sldId="440"/>
        </pc:sldMkLst>
      </pc:sldChg>
      <pc:sldChg chg="del">
        <pc:chgData name="sakuma fuminori" userId="289d416634db11fc" providerId="LiveId" clId="{71CF5ED0-B43F-475B-B13A-0C3B138C1CC2}" dt="2021-03-09T11:04:46.684" v="87" actId="2696"/>
        <pc:sldMkLst>
          <pc:docMk/>
          <pc:sldMk cId="269928972" sldId="441"/>
        </pc:sldMkLst>
      </pc:sldChg>
      <pc:sldChg chg="del">
        <pc:chgData name="sakuma fuminori" userId="289d416634db11fc" providerId="LiveId" clId="{71CF5ED0-B43F-475B-B13A-0C3B138C1CC2}" dt="2021-03-09T11:04:46.269" v="86" actId="2696"/>
        <pc:sldMkLst>
          <pc:docMk/>
          <pc:sldMk cId="2090487122" sldId="442"/>
        </pc:sldMkLst>
      </pc:sldChg>
      <pc:sldChg chg="del">
        <pc:chgData name="sakuma fuminori" userId="289d416634db11fc" providerId="LiveId" clId="{71CF5ED0-B43F-475B-B13A-0C3B138C1CC2}" dt="2021-03-09T11:04:47.194" v="88" actId="2696"/>
        <pc:sldMkLst>
          <pc:docMk/>
          <pc:sldMk cId="3067160584" sldId="443"/>
        </pc:sldMkLst>
      </pc:sldChg>
      <pc:sldChg chg="del">
        <pc:chgData name="sakuma fuminori" userId="289d416634db11fc" providerId="LiveId" clId="{71CF5ED0-B43F-475B-B13A-0C3B138C1CC2}" dt="2021-03-09T11:09:49.144" v="116" actId="2696"/>
        <pc:sldMkLst>
          <pc:docMk/>
          <pc:sldMk cId="425831539" sldId="445"/>
        </pc:sldMkLst>
      </pc:sldChg>
      <pc:sldChg chg="del">
        <pc:chgData name="sakuma fuminori" userId="289d416634db11fc" providerId="LiveId" clId="{71CF5ED0-B43F-475B-B13A-0C3B138C1CC2}" dt="2021-03-09T11:04:49.841" v="91" actId="2696"/>
        <pc:sldMkLst>
          <pc:docMk/>
          <pc:sldMk cId="2137316026" sldId="446"/>
        </pc:sldMkLst>
      </pc:sldChg>
      <pc:sldChg chg="del">
        <pc:chgData name="sakuma fuminori" userId="289d416634db11fc" providerId="LiveId" clId="{71CF5ED0-B43F-475B-B13A-0C3B138C1CC2}" dt="2021-03-09T11:09:50.918" v="118" actId="2696"/>
        <pc:sldMkLst>
          <pc:docMk/>
          <pc:sldMk cId="3939250536" sldId="447"/>
        </pc:sldMkLst>
      </pc:sldChg>
      <pc:sldChg chg="modSp add modAnim">
        <pc:chgData name="sakuma fuminori" userId="289d416634db11fc" providerId="LiveId" clId="{71CF5ED0-B43F-475B-B13A-0C3B138C1CC2}" dt="2021-03-10T09:30:10.519" v="176" actId="20577"/>
        <pc:sldMkLst>
          <pc:docMk/>
          <pc:sldMk cId="3106974769" sldId="457"/>
        </pc:sldMkLst>
        <pc:spChg chg="mod">
          <ac:chgData name="sakuma fuminori" userId="289d416634db11fc" providerId="LiveId" clId="{71CF5ED0-B43F-475B-B13A-0C3B138C1CC2}" dt="2021-03-10T09:30:10.519" v="176" actId="20577"/>
          <ac:spMkLst>
            <pc:docMk/>
            <pc:sldMk cId="3106974769" sldId="457"/>
            <ac:spMk id="8" creationId="{22B5AF31-22EF-4DDC-9232-BE72A050D1D1}"/>
          </ac:spMkLst>
        </pc:spChg>
      </pc:sldChg>
      <pc:sldChg chg="del">
        <pc:chgData name="sakuma fuminori" userId="289d416634db11fc" providerId="LiveId" clId="{71CF5ED0-B43F-475B-B13A-0C3B138C1CC2}" dt="2021-03-09T11:10:24.269" v="122" actId="2696"/>
        <pc:sldMkLst>
          <pc:docMk/>
          <pc:sldMk cId="3982984202" sldId="465"/>
        </pc:sldMkLst>
      </pc:sldChg>
      <pc:sldChg chg="del">
        <pc:chgData name="sakuma fuminori" userId="289d416634db11fc" providerId="LiveId" clId="{71CF5ED0-B43F-475B-B13A-0C3B138C1CC2}" dt="2021-03-09T11:10:25.021" v="123" actId="2696"/>
        <pc:sldMkLst>
          <pc:docMk/>
          <pc:sldMk cId="1308075090" sldId="466"/>
        </pc:sldMkLst>
      </pc:sldChg>
      <pc:sldChg chg="del">
        <pc:chgData name="sakuma fuminori" userId="289d416634db11fc" providerId="LiveId" clId="{71CF5ED0-B43F-475B-B13A-0C3B138C1CC2}" dt="2021-03-09T11:10:25.654" v="124" actId="2696"/>
        <pc:sldMkLst>
          <pc:docMk/>
          <pc:sldMk cId="278333144" sldId="467"/>
        </pc:sldMkLst>
      </pc:sldChg>
      <pc:sldChg chg="add del">
        <pc:chgData name="sakuma fuminori" userId="289d416634db11fc" providerId="LiveId" clId="{71CF5ED0-B43F-475B-B13A-0C3B138C1CC2}" dt="2021-03-09T11:10:38.910" v="131" actId="2696"/>
        <pc:sldMkLst>
          <pc:docMk/>
          <pc:sldMk cId="2858375621" sldId="469"/>
        </pc:sldMkLst>
      </pc:sldChg>
      <pc:sldChg chg="add del">
        <pc:chgData name="sakuma fuminori" userId="289d416634db11fc" providerId="LiveId" clId="{71CF5ED0-B43F-475B-B13A-0C3B138C1CC2}" dt="2021-03-09T11:10:35.594" v="129" actId="2696"/>
        <pc:sldMkLst>
          <pc:docMk/>
          <pc:sldMk cId="2917540050" sldId="470"/>
        </pc:sldMkLst>
      </pc:sldChg>
      <pc:sldChg chg="add del">
        <pc:chgData name="sakuma fuminori" userId="289d416634db11fc" providerId="LiveId" clId="{71CF5ED0-B43F-475B-B13A-0C3B138C1CC2}" dt="2021-03-09T11:10:34.864" v="128" actId="2696"/>
        <pc:sldMkLst>
          <pc:docMk/>
          <pc:sldMk cId="3227624287" sldId="471"/>
        </pc:sldMkLst>
      </pc:sldChg>
      <pc:sldChg chg="del">
        <pc:chgData name="sakuma fuminori" userId="289d416634db11fc" providerId="LiveId" clId="{71CF5ED0-B43F-475B-B13A-0C3B138C1CC2}" dt="2021-03-09T11:04:49.439" v="90" actId="2696"/>
        <pc:sldMkLst>
          <pc:docMk/>
          <pc:sldMk cId="718086830" sldId="473"/>
        </pc:sldMkLst>
      </pc:sldChg>
      <pc:sldChg chg="del">
        <pc:chgData name="sakuma fuminori" userId="289d416634db11fc" providerId="LiveId" clId="{71CF5ED0-B43F-475B-B13A-0C3B138C1CC2}" dt="2021-03-09T11:09:54.210" v="119" actId="2696"/>
        <pc:sldMkLst>
          <pc:docMk/>
          <pc:sldMk cId="990218328" sldId="476"/>
        </pc:sldMkLst>
      </pc:sldChg>
      <pc:sldChg chg="del">
        <pc:chgData name="sakuma fuminori" userId="289d416634db11fc" providerId="LiveId" clId="{71CF5ED0-B43F-475B-B13A-0C3B138C1CC2}" dt="2021-03-09T11:09:54.663" v="120" actId="2696"/>
        <pc:sldMkLst>
          <pc:docMk/>
          <pc:sldMk cId="3644206714" sldId="480"/>
        </pc:sldMkLst>
      </pc:sldChg>
      <pc:sldChg chg="del">
        <pc:chgData name="sakuma fuminori" userId="289d416634db11fc" providerId="LiveId" clId="{71CF5ED0-B43F-475B-B13A-0C3B138C1CC2}" dt="2021-03-09T11:09:47.760" v="115" actId="2696"/>
        <pc:sldMkLst>
          <pc:docMk/>
          <pc:sldMk cId="380323167" sldId="496"/>
        </pc:sldMkLst>
      </pc:sldChg>
      <pc:sldChg chg="add del modAnim">
        <pc:chgData name="sakuma fuminori" userId="289d416634db11fc" providerId="LiveId" clId="{71CF5ED0-B43F-475B-B13A-0C3B138C1CC2}" dt="2021-03-09T11:11:50.909" v="132"/>
        <pc:sldMkLst>
          <pc:docMk/>
          <pc:sldMk cId="501367692" sldId="497"/>
        </pc:sldMkLst>
      </pc:sldChg>
      <pc:sldChg chg="add">
        <pc:chgData name="sakuma fuminori" userId="289d416634db11fc" providerId="LiveId" clId="{71CF5ED0-B43F-475B-B13A-0C3B138C1CC2}" dt="2021-03-09T11:06:36.141" v="94"/>
        <pc:sldMkLst>
          <pc:docMk/>
          <pc:sldMk cId="3431581141" sldId="498"/>
        </pc:sldMkLst>
      </pc:sldChg>
      <pc:sldChg chg="modSp add del">
        <pc:chgData name="sakuma fuminori" userId="289d416634db11fc" providerId="LiveId" clId="{71CF5ED0-B43F-475B-B13A-0C3B138C1CC2}" dt="2021-03-09T11:08:44.920" v="104" actId="2696"/>
        <pc:sldMkLst>
          <pc:docMk/>
          <pc:sldMk cId="3402245697" sldId="499"/>
        </pc:sldMkLst>
        <pc:spChg chg="mod">
          <ac:chgData name="sakuma fuminori" userId="289d416634db11fc" providerId="LiveId" clId="{71CF5ED0-B43F-475B-B13A-0C3B138C1CC2}" dt="2021-03-09T11:07:11.195" v="96" actId="27636"/>
          <ac:spMkLst>
            <pc:docMk/>
            <pc:sldMk cId="3402245697" sldId="499"/>
            <ac:spMk id="7" creationId="{3E00FD82-6408-4F02-8548-47540F2DDCC4}"/>
          </ac:spMkLst>
        </pc:spChg>
      </pc:sldChg>
      <pc:sldChg chg="modSp add del">
        <pc:chgData name="sakuma fuminori" userId="289d416634db11fc" providerId="LiveId" clId="{71CF5ED0-B43F-475B-B13A-0C3B138C1CC2}" dt="2021-03-09T11:08:28.879" v="103" actId="2696"/>
        <pc:sldMkLst>
          <pc:docMk/>
          <pc:sldMk cId="2349879113" sldId="500"/>
        </pc:sldMkLst>
        <pc:spChg chg="mod">
          <ac:chgData name="sakuma fuminori" userId="289d416634db11fc" providerId="LiveId" clId="{71CF5ED0-B43F-475B-B13A-0C3B138C1CC2}" dt="2021-03-09T11:07:11.389" v="97" actId="27636"/>
          <ac:spMkLst>
            <pc:docMk/>
            <pc:sldMk cId="2349879113" sldId="500"/>
            <ac:spMk id="7" creationId="{3E00FD82-6408-4F02-8548-47540F2DDCC4}"/>
          </ac:spMkLst>
        </pc:spChg>
      </pc:sldChg>
      <pc:sldChg chg="ord">
        <pc:chgData name="sakuma fuminori" userId="289d416634db11fc" providerId="LiveId" clId="{71CF5ED0-B43F-475B-B13A-0C3B138C1CC2}" dt="2021-03-10T09:31:32.469" v="177"/>
        <pc:sldMkLst>
          <pc:docMk/>
          <pc:sldMk cId="2229180626" sldId="501"/>
        </pc:sldMkLst>
      </pc:sldChg>
      <pc:sldChg chg="modSp">
        <pc:chgData name="sakuma fuminori" userId="289d416634db11fc" providerId="LiveId" clId="{71CF5ED0-B43F-475B-B13A-0C3B138C1CC2}" dt="2021-03-09T11:09:03.863" v="114" actId="1036"/>
        <pc:sldMkLst>
          <pc:docMk/>
          <pc:sldMk cId="2181787076" sldId="502"/>
        </pc:sldMkLst>
        <pc:spChg chg="mod">
          <ac:chgData name="sakuma fuminori" userId="289d416634db11fc" providerId="LiveId" clId="{71CF5ED0-B43F-475B-B13A-0C3B138C1CC2}" dt="2021-03-09T11:09:03.863" v="114" actId="1036"/>
          <ac:spMkLst>
            <pc:docMk/>
            <pc:sldMk cId="2181787076" sldId="502"/>
            <ac:spMk id="7" creationId="{3E00FD82-6408-4F02-8548-47540F2DDCC4}"/>
          </ac:spMkLst>
        </pc:spChg>
      </pc:sldChg>
    </pc:docChg>
  </pc:docChgLst>
  <pc:docChgLst>
    <pc:chgData name="sakuma fuminori" userId="289d416634db11fc" providerId="LiveId" clId="{E6D79361-B19C-480A-A78B-07BFF16A5701}"/>
    <pc:docChg chg="undo custSel modSld">
      <pc:chgData name="sakuma fuminori" userId="289d416634db11fc" providerId="LiveId" clId="{E6D79361-B19C-480A-A78B-07BFF16A5701}" dt="2021-02-26T02:28:23.945" v="641"/>
      <pc:docMkLst>
        <pc:docMk/>
      </pc:docMkLst>
      <pc:sldChg chg="addSp modSp">
        <pc:chgData name="sakuma fuminori" userId="289d416634db11fc" providerId="LiveId" clId="{E6D79361-B19C-480A-A78B-07BFF16A5701}" dt="2021-02-24T07:48:51.865" v="626" actId="1076"/>
        <pc:sldMkLst>
          <pc:docMk/>
          <pc:sldMk cId="3250199709" sldId="413"/>
        </pc:sldMkLst>
        <pc:spChg chg="mod">
          <ac:chgData name="sakuma fuminori" userId="289d416634db11fc" providerId="LiveId" clId="{E6D79361-B19C-480A-A78B-07BFF16A5701}" dt="2021-02-24T07:16:17.786" v="372" actId="1076"/>
          <ac:spMkLst>
            <pc:docMk/>
            <pc:sldMk cId="3250199709" sldId="413"/>
            <ac:spMk id="2" creationId="{6B92F5B2-A1C9-47BB-AC49-00E12C327F32}"/>
          </ac:spMkLst>
        </pc:spChg>
        <pc:spChg chg="mod">
          <ac:chgData name="sakuma fuminori" userId="289d416634db11fc" providerId="LiveId" clId="{E6D79361-B19C-480A-A78B-07BFF16A5701}" dt="2021-02-24T07:21:38.002" v="570" actId="20577"/>
          <ac:spMkLst>
            <pc:docMk/>
            <pc:sldMk cId="3250199709" sldId="413"/>
            <ac:spMk id="3" creationId="{F6C944B5-0C05-48FD-A811-884E143C7A8D}"/>
          </ac:spMkLst>
        </pc:spChg>
        <pc:spChg chg="add mod">
          <ac:chgData name="sakuma fuminori" userId="289d416634db11fc" providerId="LiveId" clId="{E6D79361-B19C-480A-A78B-07BFF16A5701}" dt="2021-02-24T07:18:42.880" v="473" actId="1037"/>
          <ac:spMkLst>
            <pc:docMk/>
            <pc:sldMk cId="3250199709" sldId="413"/>
            <ac:spMk id="4" creationId="{26C69EA8-4AC4-4A60-A2C3-D51ECAA78D4A}"/>
          </ac:spMkLst>
        </pc:spChg>
        <pc:spChg chg="mod">
          <ac:chgData name="sakuma fuminori" userId="289d416634db11fc" providerId="LiveId" clId="{E6D79361-B19C-480A-A78B-07BFF16A5701}" dt="2021-02-24T07:19:25.411" v="476" actId="1076"/>
          <ac:spMkLst>
            <pc:docMk/>
            <pc:sldMk cId="3250199709" sldId="413"/>
            <ac:spMk id="7" creationId="{D4617B6C-958E-4E88-8317-F786811634FB}"/>
          </ac:spMkLst>
        </pc:spChg>
        <pc:spChg chg="mod">
          <ac:chgData name="sakuma fuminori" userId="289d416634db11fc" providerId="LiveId" clId="{E6D79361-B19C-480A-A78B-07BFF16A5701}" dt="2021-02-24T07:44:40.941" v="605" actId="1037"/>
          <ac:spMkLst>
            <pc:docMk/>
            <pc:sldMk cId="3250199709" sldId="413"/>
            <ac:spMk id="8" creationId="{FE242040-8881-48F2-86A4-12D7D8819CDA}"/>
          </ac:spMkLst>
        </pc:spChg>
        <pc:spChg chg="add mod">
          <ac:chgData name="sakuma fuminori" userId="289d416634db11fc" providerId="LiveId" clId="{E6D79361-B19C-480A-A78B-07BFF16A5701}" dt="2021-02-24T07:18:39.755" v="466" actId="1037"/>
          <ac:spMkLst>
            <pc:docMk/>
            <pc:sldMk cId="3250199709" sldId="413"/>
            <ac:spMk id="11" creationId="{2821880C-C811-4164-A8F3-9EAB2462A1D2}"/>
          </ac:spMkLst>
        </pc:spChg>
        <pc:spChg chg="add mod">
          <ac:chgData name="sakuma fuminori" userId="289d416634db11fc" providerId="LiveId" clId="{E6D79361-B19C-480A-A78B-07BFF16A5701}" dt="2021-02-24T07:18:23.601" v="438" actId="1038"/>
          <ac:spMkLst>
            <pc:docMk/>
            <pc:sldMk cId="3250199709" sldId="413"/>
            <ac:spMk id="12" creationId="{1FFA463D-9F49-4011-B1C7-AC555BE18C9F}"/>
          </ac:spMkLst>
        </pc:spChg>
        <pc:spChg chg="add mod">
          <ac:chgData name="sakuma fuminori" userId="289d416634db11fc" providerId="LiveId" clId="{E6D79361-B19C-480A-A78B-07BFF16A5701}" dt="2021-02-24T07:18:27.654" v="444" actId="1037"/>
          <ac:spMkLst>
            <pc:docMk/>
            <pc:sldMk cId="3250199709" sldId="413"/>
            <ac:spMk id="13" creationId="{8E0C5A9B-12F4-44C2-A877-55F378F7FB55}"/>
          </ac:spMkLst>
        </pc:spChg>
        <pc:spChg chg="add mod">
          <ac:chgData name="sakuma fuminori" userId="289d416634db11fc" providerId="LiveId" clId="{E6D79361-B19C-480A-A78B-07BFF16A5701}" dt="2021-02-24T07:18:10.345" v="433" actId="1076"/>
          <ac:spMkLst>
            <pc:docMk/>
            <pc:sldMk cId="3250199709" sldId="413"/>
            <ac:spMk id="14" creationId="{5B415633-E24E-451E-A0E4-CDCE064CC1EA}"/>
          </ac:spMkLst>
        </pc:spChg>
        <pc:spChg chg="add mod">
          <ac:chgData name="sakuma fuminori" userId="289d416634db11fc" providerId="LiveId" clId="{E6D79361-B19C-480A-A78B-07BFF16A5701}" dt="2021-02-24T07:18:18.515" v="436" actId="1076"/>
          <ac:spMkLst>
            <pc:docMk/>
            <pc:sldMk cId="3250199709" sldId="413"/>
            <ac:spMk id="15" creationId="{E2DD252E-5F45-4E34-BE1B-7F5F1FBA4D8B}"/>
          </ac:spMkLst>
        </pc:spChg>
        <pc:spChg chg="add mod">
          <ac:chgData name="sakuma fuminori" userId="289d416634db11fc" providerId="LiveId" clId="{E6D79361-B19C-480A-A78B-07BFF16A5701}" dt="2021-02-24T07:48:51.865" v="626" actId="1076"/>
          <ac:spMkLst>
            <pc:docMk/>
            <pc:sldMk cId="3250199709" sldId="413"/>
            <ac:spMk id="16" creationId="{6058A2F8-020A-43F6-BC41-62BA3A1AD42C}"/>
          </ac:spMkLst>
        </pc:spChg>
        <pc:picChg chg="mod">
          <ac:chgData name="sakuma fuminori" userId="289d416634db11fc" providerId="LiveId" clId="{E6D79361-B19C-480A-A78B-07BFF16A5701}" dt="2021-02-24T07:18:13.725" v="435" actId="1076"/>
          <ac:picMkLst>
            <pc:docMk/>
            <pc:sldMk cId="3250199709" sldId="413"/>
            <ac:picMk id="6" creationId="{08F8AEEB-4269-4C04-8411-B9E82610EDA1}"/>
          </ac:picMkLst>
        </pc:picChg>
      </pc:sldChg>
      <pc:sldChg chg="modSp">
        <pc:chgData name="sakuma fuminori" userId="289d416634db11fc" providerId="LiveId" clId="{E6D79361-B19C-480A-A78B-07BFF16A5701}" dt="2021-02-22T09:19:12.785" v="255" actId="6549"/>
        <pc:sldMkLst>
          <pc:docMk/>
          <pc:sldMk cId="3699682833" sldId="424"/>
        </pc:sldMkLst>
        <pc:spChg chg="mod">
          <ac:chgData name="sakuma fuminori" userId="289d416634db11fc" providerId="LiveId" clId="{E6D79361-B19C-480A-A78B-07BFF16A5701}" dt="2021-02-22T09:19:12.785" v="255" actId="6549"/>
          <ac:spMkLst>
            <pc:docMk/>
            <pc:sldMk cId="3699682833" sldId="424"/>
            <ac:spMk id="20" creationId="{7B635298-BED7-423A-BD22-C482FFF5842D}"/>
          </ac:spMkLst>
        </pc:spChg>
      </pc:sldChg>
      <pc:sldChg chg="modSp">
        <pc:chgData name="sakuma fuminori" userId="289d416634db11fc" providerId="LiveId" clId="{E6D79361-B19C-480A-A78B-07BFF16A5701}" dt="2021-02-22T09:18:42.851" v="253" actId="313"/>
        <pc:sldMkLst>
          <pc:docMk/>
          <pc:sldMk cId="1716809324" sldId="427"/>
        </pc:sldMkLst>
        <pc:spChg chg="mod">
          <ac:chgData name="sakuma fuminori" userId="289d416634db11fc" providerId="LiveId" clId="{E6D79361-B19C-480A-A78B-07BFF16A5701}" dt="2021-02-22T09:18:42.851" v="253" actId="313"/>
          <ac:spMkLst>
            <pc:docMk/>
            <pc:sldMk cId="1716809324" sldId="427"/>
            <ac:spMk id="3" creationId="{F6C944B5-0C05-48FD-A811-884E143C7A8D}"/>
          </ac:spMkLst>
        </pc:spChg>
      </pc:sldChg>
      <pc:sldChg chg="modSp">
        <pc:chgData name="sakuma fuminori" userId="289d416634db11fc" providerId="LiveId" clId="{E6D79361-B19C-480A-A78B-07BFF16A5701}" dt="2021-02-24T09:55:56.088" v="636" actId="27636"/>
        <pc:sldMkLst>
          <pc:docMk/>
          <pc:sldMk cId="258923641" sldId="477"/>
        </pc:sldMkLst>
        <pc:spChg chg="mod">
          <ac:chgData name="sakuma fuminori" userId="289d416634db11fc" providerId="LiveId" clId="{E6D79361-B19C-480A-A78B-07BFF16A5701}" dt="2021-02-24T09:55:56.088" v="636" actId="27636"/>
          <ac:spMkLst>
            <pc:docMk/>
            <pc:sldMk cId="258923641" sldId="477"/>
            <ac:spMk id="2" creationId="{78516F50-6394-4D61-A42B-CB9FCE13F6AC}"/>
          </ac:spMkLst>
        </pc:spChg>
      </pc:sldChg>
      <pc:sldChg chg="modSp">
        <pc:chgData name="sakuma fuminori" userId="289d416634db11fc" providerId="LiveId" clId="{E6D79361-B19C-480A-A78B-07BFF16A5701}" dt="2021-02-24T06:46:34.161" v="282" actId="27636"/>
        <pc:sldMkLst>
          <pc:docMk/>
          <pc:sldMk cId="316632251" sldId="494"/>
        </pc:sldMkLst>
        <pc:spChg chg="mod">
          <ac:chgData name="sakuma fuminori" userId="289d416634db11fc" providerId="LiveId" clId="{E6D79361-B19C-480A-A78B-07BFF16A5701}" dt="2021-02-24T06:46:34.161" v="282" actId="27636"/>
          <ac:spMkLst>
            <pc:docMk/>
            <pc:sldMk cId="316632251" sldId="494"/>
            <ac:spMk id="3" creationId="{0E5AE437-68AB-42E3-B2EA-EDA759CCFC9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FC6C88-65FE-42DA-A6F9-69121F6E3BB5}" type="datetimeFigureOut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712330-C050-49DA-AFDF-FB7BE36F5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4592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169E9-AE89-4472-93C5-87429294717C}" type="datetime1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8671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D2024-A985-4731-8193-15F6D11C8820}" type="datetime1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EA32CA84-0364-4DAD-A1EA-1C1900C68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6600" y="3175"/>
            <a:ext cx="2057400" cy="365125"/>
          </a:xfrm>
        </p:spPr>
        <p:txBody>
          <a:bodyPr/>
          <a:lstStyle>
            <a:lvl1pPr>
              <a:defRPr sz="2400"/>
            </a:lvl1pPr>
          </a:lstStyle>
          <a:p>
            <a:fld id="{2F12FD73-3B79-4649-AE7F-26B9A55D462C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32708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C8025-76DB-47DE-9567-17E2A51FCF67}" type="datetime1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3226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326C-3831-44A1-A31F-28913C2E7D7D}" type="datetime1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4890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577F3-9DFF-499C-BE0B-5622684DB3CD}" type="datetime1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3900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6E58B-30BB-4275-AFD9-6242FE7C9CDE}" type="datetime1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BC5DB70-FD1F-442A-84F4-385C49219524}"/>
              </a:ext>
            </a:extLst>
          </p:cNvPr>
          <p:cNvSpPr txBox="1">
            <a:spLocks/>
          </p:cNvSpPr>
          <p:nvPr userDrawn="1"/>
        </p:nvSpPr>
        <p:spPr>
          <a:xfrm>
            <a:off x="7086600" y="31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12FD73-3B79-4649-AE7F-26B9A55D462C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15618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9ABC1-AA7A-49F2-B587-9BC17AF243F3}" type="datetime1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5">
            <a:extLst>
              <a:ext uri="{FF2B5EF4-FFF2-40B4-BE49-F238E27FC236}">
                <a16:creationId xmlns:a16="http://schemas.microsoft.com/office/drawing/2014/main" id="{F3EBCEFB-B2A4-43E9-B292-53B9C6C69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6600" y="3175"/>
            <a:ext cx="2057400" cy="365125"/>
          </a:xfrm>
        </p:spPr>
        <p:txBody>
          <a:bodyPr/>
          <a:lstStyle>
            <a:lvl1pPr>
              <a:defRPr sz="2400"/>
            </a:lvl1pPr>
          </a:lstStyle>
          <a:p>
            <a:fld id="{2F12FD73-3B79-4649-AE7F-26B9A55D462C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36380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09101-7F40-433C-A49D-86BB09E1D76C}" type="datetime1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0384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4F8DF-86DB-4845-9684-6BDF50950474}" type="datetime1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9025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11902-62EE-490B-B1D0-D3F2AD4306CD}" type="datetime1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7773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04925-6883-4754-BA7F-45316B1F02C6}" type="datetime1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0459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8C43B3-69C4-4472-8E8B-6C203741EC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2646343-E6CA-45B4-8E8D-C95143F3D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AA0E4B8-8EC8-4D4A-9253-0A511A76F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2FBD8-6F38-4313-9480-A575957A7388}" type="datetime1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05F0D5A-CDCF-4D26-8AB3-B7F265EF9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2203E25-D6BC-4C3E-A790-976231753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/>
            </a:lvl1pPr>
          </a:lstStyle>
          <a:p>
            <a:fld id="{2F12FD73-3B79-4649-AE7F-26B9A55D462C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340574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CB180E6-54A2-4D78-AE33-EF90DD76A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>
            <a:lvl1pPr algn="ctr">
              <a:defRPr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5B4C965-70E9-4C2E-95F1-36924294A4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76E21F7-0996-484D-86A5-1A684BEF3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F44D-6552-4522-8F33-7CCF5D4228C3}" type="datetime1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D00FD08-D1C7-475D-95B4-502F42C4F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C4BC359-0AEF-4231-8692-0F13ECFF4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/>
            </a:lvl1pPr>
          </a:lstStyle>
          <a:p>
            <a:fld id="{2F12FD73-3B79-4649-AE7F-26B9A55D462C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32068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10C2D67-A690-4859-B468-26B6AB723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8CFCBD3-316F-4A1E-A8F4-E2992CCF82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ADC9D88-7F75-4EB6-852D-8B56E960C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98CCA-FD93-4DA8-874A-344269F6868F}" type="datetime1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4946D5A-C394-49DF-B1F0-878F34E3D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BB572B0-8F91-456F-BE13-C660A7DBE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2383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CEFE40-469B-4C74-9D33-E814827F6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5B28120-A378-4341-A778-80611D47EB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A5F6D1C-D056-4DD8-9421-5B6034B67C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4E97D34-CF04-47B6-A17B-D227B0DFA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5A74F-20AD-4921-B080-F1868583AFA8}" type="datetime1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0E19EBE-40C9-42EA-8815-D876A523E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C9DBE3E-DF72-4B5F-82EC-81EFFC9F2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9447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915DDA-B047-4801-8B75-7B6438058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A19159A-D820-4F17-ABB9-92A499DB33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7FB2F0C-74BD-4276-8730-8F4FDCF8CD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121FCE1-2865-4B58-8413-62CEAD3775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1FE8BA0-EC4C-40D2-952B-09B229F8E8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3946D89-9ACD-4720-B545-6509CCB33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09091-BDFF-4A16-BC68-C394603569F6}" type="datetime1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D767699-59FB-4DDE-92C6-5F38795FC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95853C3-B8DB-4C80-9AFD-FAA85D0C0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83798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AE9FD3-E053-4FF7-AF8B-FAE979852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4B1FBDE-A7D4-4A32-B527-08FB1A641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41851-DDB0-43F6-81B8-60102D42B08E}" type="datetime1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49FD37B-8529-49A0-8029-74B242715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C24F9F3-310D-412A-B44B-684B174D3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78879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F5C5D30-4151-44B7-AFB5-2829E3E1A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FBA56-DBAD-4F88-AB8D-074558C9B97C}" type="datetime1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599D67B-5E6E-44E0-BDA2-FDA750D65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2F6EBC9-0C53-493F-9241-F09849632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9500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723FF9-E635-4BE3-9C5D-0110D8EB2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980F033-48BB-4F01-9F0F-B59039B84B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269B77A-C33D-4E6B-89D8-2DFC95EAFA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12AE323-2C3B-49E5-A34F-0B5CF9B55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6D6D0-75C5-4934-9913-3364412FC41E}" type="datetime1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FA0F7D8-DDA5-4978-9C63-7E1C2BD3B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301643D-78CE-425D-9482-5DFB556F3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6268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F74A835-EF9D-4685-B4E7-34A41836F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116D7AB-DE47-45B0-888B-E9CC8EED87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CDFDFAF-EF31-4A17-8FA9-E428F70F2B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C76024A-F834-425C-987F-7CC486671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7441A-B1E2-41D4-A9EC-93C17BD22B42}" type="datetime1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AF78090-ECE6-46F8-A417-0F2508421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9189BC1-6FFA-4D3E-9C6E-E375755E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79213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D6C7C38-D263-4017-A04A-CB3513628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5FE7E75-1F93-462B-98E1-4E77A150A1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7C56368-E9CE-4F5C-B2E7-0CFC526DD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29552-1EDE-4057-BC94-F5014C35EF8E}" type="datetime1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541743E-1152-4592-899C-AC1A5B7EF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BF0525E-54E3-41C1-9350-B80150351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71330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F0EB14A-DFE5-4F17-B01B-CDFA399C9E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8BE2A38-DA9B-43C6-864F-8D4724C34A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2A80FA1-EC9E-4F5A-B422-0A6110191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69862-5B5C-48F0-8491-0823472566AE}" type="datetime1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9316868-3F1D-48E0-BE27-13ABFAA5F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D5C745D-1FC8-481E-BAC8-3DFEDA56C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5425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8C5A83-D895-4D71-B814-F4AB934C77E7}" type="datetime1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0270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CDC9034-2E54-4A23-BC0A-8E32C140D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7DCE0DC-C369-4589-8A5F-7D59DCCF3D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B24E9C9-17AD-48D3-B428-937B0AC62C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3163D-9A67-4CDB-A858-19985C4A0A3A}" type="datetime1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8BD5DC5-1B93-4385-A9B9-C1BBE41CD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D6DC919-9151-456C-BB61-5279C0AFC4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6600" y="31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2FD73-3B79-4649-AE7F-26B9A55D46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4561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8.emf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emf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gif"/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jpeg"/><Relationship Id="rId9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eg"/><Relationship Id="rId4" Type="http://schemas.openxmlformats.org/officeDocument/2006/relationships/image" Target="../media/image34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0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0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20.png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emf"/><Relationship Id="rId4" Type="http://schemas.openxmlformats.org/officeDocument/2006/relationships/image" Target="../media/image57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2533174"/>
          </a:xfrm>
        </p:spPr>
        <p:txBody>
          <a:bodyPr>
            <a:noAutofit/>
          </a:bodyPr>
          <a:lstStyle/>
          <a:p>
            <a:r>
              <a:rPr lang="ja-JP" altLang="en-US" b="1" dirty="0"/>
              <a:t>軽い</a:t>
            </a:r>
            <a:r>
              <a:rPr lang="en-US" altLang="ja-JP" b="1" dirty="0"/>
              <a:t>K</a:t>
            </a:r>
            <a:r>
              <a:rPr lang="ja-JP" altLang="en-US" b="1" dirty="0"/>
              <a:t>中間子原子核の系統的測定</a:t>
            </a:r>
            <a:br>
              <a:rPr lang="en-US" altLang="ja-JP" b="1" dirty="0"/>
            </a:br>
            <a:r>
              <a:rPr lang="en-US" altLang="ja-JP" b="1" dirty="0"/>
              <a:t>Systematic Investigation of</a:t>
            </a:r>
            <a:br>
              <a:rPr lang="en-US" altLang="ja-JP" b="1" dirty="0"/>
            </a:br>
            <a:r>
              <a:rPr lang="en-US" altLang="ja-JP" b="1" dirty="0"/>
              <a:t> the Light Kaonic Nuclei</a:t>
            </a:r>
            <a:endParaRPr kumimoji="1" lang="ja-JP" altLang="en-US" sz="7200" dirty="0"/>
          </a:p>
        </p:txBody>
      </p:sp>
      <p:sp>
        <p:nvSpPr>
          <p:cNvPr id="4" name="サブタイトル 3"/>
          <p:cNvSpPr>
            <a:spLocks noGrp="1"/>
          </p:cNvSpPr>
          <p:nvPr>
            <p:ph type="subTitle" idx="1"/>
          </p:nvPr>
        </p:nvSpPr>
        <p:spPr>
          <a:xfrm>
            <a:off x="1227584" y="3083300"/>
            <a:ext cx="6728792" cy="1752600"/>
          </a:xfrm>
        </p:spPr>
        <p:txBody>
          <a:bodyPr>
            <a:noAutofit/>
          </a:bodyPr>
          <a:lstStyle/>
          <a:p>
            <a:r>
              <a:rPr lang="en-US" altLang="ja-JP" sz="4000" b="1" dirty="0">
                <a:solidFill>
                  <a:schemeClr val="tx1"/>
                </a:solidFill>
              </a:rPr>
              <a:t>F. Sakuma, RIKEN</a:t>
            </a:r>
            <a:endParaRPr lang="en-US" altLang="ja-JP" sz="2000" b="1" dirty="0">
              <a:solidFill>
                <a:schemeClr val="tx1"/>
              </a:solidFill>
            </a:endParaRPr>
          </a:p>
          <a:p>
            <a:r>
              <a:rPr lang="en-US" altLang="ja-JP" sz="3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on behalf of the J-PARC P80 collaboration</a:t>
            </a:r>
            <a:endParaRPr lang="ja-JP" altLang="en-US" sz="3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Picture 4" descr="グループロゴ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768"/>
          <a:stretch/>
        </p:blipFill>
        <p:spPr bwMode="auto">
          <a:xfrm>
            <a:off x="1619672" y="2816932"/>
            <a:ext cx="835383" cy="985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CC352583-3A0E-41F7-9BB8-6F7B82E58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60955" y="2817657"/>
            <a:ext cx="1071563" cy="903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01E6DA2-A766-456F-8F88-F25ECC6D7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09563" y="5101543"/>
            <a:ext cx="4924874" cy="1752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0632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>
            <a:extLst>
              <a:ext uri="{FF2B5EF4-FFF2-40B4-BE49-F238E27FC236}">
                <a16:creationId xmlns:a16="http://schemas.microsoft.com/office/drawing/2014/main" id="{F5F79227-B5C7-44BE-8D85-D97FBA5E7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6496" y="3942962"/>
            <a:ext cx="3068754" cy="2915038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84CE9DB-3538-4666-A03E-81EA09EB2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pPr algn="ctr"/>
            <a:r>
              <a:rPr kumimoji="1" lang="en-US" altLang="ja-JP" b="1" dirty="0"/>
              <a:t>Physics Goal</a:t>
            </a:r>
            <a:endParaRPr kumimoji="1" lang="ja-JP" alt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DF9DFA8A-BE82-4394-8F18-6F35656CC1E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128166"/>
                <a:ext cx="8167620" cy="155507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kumimoji="1" lang="en-US" altLang="ja-JP" sz="3600" dirty="0"/>
                  <a:t>Reveal the</a:t>
                </a:r>
                <a:r>
                  <a:rPr kumimoji="1" lang="ja-JP" altLang="en-US" sz="3600" dirty="0"/>
                  <a:t> </a:t>
                </a:r>
                <a:r>
                  <a:rPr kumimoji="1" lang="en-US" altLang="ja-JP" sz="3600" dirty="0"/>
                  <a:t>meson properties inside nuclei via </a:t>
                </a:r>
                <a:r>
                  <a:rPr kumimoji="1" lang="en-US" altLang="ja-JP" sz="3600" b="1" dirty="0"/>
                  <a:t>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sz="36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3600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sz="3600" b="1" i="1" smtClean="0">
                        <a:latin typeface="Cambria Math" panose="02040503050406030204" pitchFamily="18" charset="0"/>
                      </a:rPr>
                      <m:t>𝑵</m:t>
                    </m:r>
                  </m:oMath>
                </a14:m>
                <a:r>
                  <a:rPr kumimoji="1" lang="ja-JP" altLang="en-US" sz="3600" b="1" dirty="0"/>
                  <a:t> </a:t>
                </a:r>
                <a:r>
                  <a:rPr kumimoji="1" lang="en-US" altLang="ja-JP" sz="3600" b="1" dirty="0"/>
                  <a:t>interaction</a:t>
                </a:r>
              </a:p>
              <a:p>
                <a:pPr algn="ctr"/>
                <a:endParaRPr kumimoji="1" lang="ja-JP" altLang="en-US" sz="3200" dirty="0"/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DF9DFA8A-BE82-4394-8F18-6F35656CC1E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128166"/>
                <a:ext cx="8167620" cy="1555079"/>
              </a:xfrm>
              <a:blipFill>
                <a:blip r:embed="rId3"/>
                <a:stretch>
                  <a:fillRect l="-672" t="-9412" r="-201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D374CC3D-6597-453A-9D17-290EE60D1E59}"/>
              </a:ext>
            </a:extLst>
          </p:cNvPr>
          <p:cNvCxnSpPr>
            <a:cxnSpLocks/>
          </p:cNvCxnSpPr>
          <p:nvPr/>
        </p:nvCxnSpPr>
        <p:spPr>
          <a:xfrm>
            <a:off x="3200400" y="2143418"/>
            <a:ext cx="3638217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>
            <a:extLst>
              <a:ext uri="{FF2B5EF4-FFF2-40B4-BE49-F238E27FC236}">
                <a16:creationId xmlns:a16="http://schemas.microsoft.com/office/drawing/2014/main" id="{26212137-F6D3-43F5-A41E-73A19265ED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61"/>
          <a:stretch/>
        </p:blipFill>
        <p:spPr bwMode="auto">
          <a:xfrm>
            <a:off x="-17343" y="2928191"/>
            <a:ext cx="2814234" cy="3931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FA0C7A7-3411-4E25-B2CC-81AC458587DC}"/>
              </a:ext>
            </a:extLst>
          </p:cNvPr>
          <p:cNvSpPr txBox="1"/>
          <p:nvPr/>
        </p:nvSpPr>
        <p:spPr>
          <a:xfrm>
            <a:off x="564868" y="4039994"/>
            <a:ext cx="1649812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K</a:t>
            </a:r>
            <a:r>
              <a:rPr kumimoji="1" lang="en-US" altLang="ja-JP" sz="16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-</a:t>
            </a: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N scattering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NPB179(1981)33.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n-cs"/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3D29C78B-C5AC-40FE-9F03-2D70828F6093}"/>
              </a:ext>
            </a:extLst>
          </p:cNvPr>
          <p:cNvGrpSpPr/>
          <p:nvPr/>
        </p:nvGrpSpPr>
        <p:grpSpPr>
          <a:xfrm>
            <a:off x="2783100" y="3991735"/>
            <a:ext cx="2716647" cy="2691777"/>
            <a:chOff x="5029221" y="2312876"/>
            <a:chExt cx="3825976" cy="3790950"/>
          </a:xfrm>
        </p:grpSpPr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72DA7957-04E4-4D3F-90CC-D5A7A87D67A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52" r="3334"/>
            <a:stretch/>
          </p:blipFill>
          <p:spPr bwMode="auto">
            <a:xfrm>
              <a:off x="5029221" y="2312876"/>
              <a:ext cx="3825976" cy="3790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B2F6ACED-BB33-4AB7-93FC-406F67A5DCA1}"/>
                </a:ext>
              </a:extLst>
            </p:cNvPr>
            <p:cNvSpPr/>
            <p:nvPr/>
          </p:nvSpPr>
          <p:spPr>
            <a:xfrm>
              <a:off x="7452320" y="2780928"/>
              <a:ext cx="1152128" cy="2520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</p:grpSp>
      <p:sp>
        <p:nvSpPr>
          <p:cNvPr id="18" name="Rectangle 6">
            <a:extLst>
              <a:ext uri="{FF2B5EF4-FFF2-40B4-BE49-F238E27FC236}">
                <a16:creationId xmlns:a16="http://schemas.microsoft.com/office/drawing/2014/main" id="{18680AB6-05CD-4EEB-8ACF-F85640E0D2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7795" y="4920926"/>
            <a:ext cx="1800494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anchor="ctr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K</a:t>
            </a:r>
            <a:r>
              <a:rPr kumimoji="1" lang="it-IT" altLang="it-IT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-</a:t>
            </a:r>
            <a:r>
              <a:rPr kumimoji="1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p atom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PLB704(2011)113.</a:t>
            </a:r>
            <a:r>
              <a:rPr kumimoji="1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D67F676-6DFE-4F0E-9A83-DC6B40F82437}"/>
              </a:ext>
            </a:extLst>
          </p:cNvPr>
          <p:cNvSpPr txBox="1"/>
          <p:nvPr/>
        </p:nvSpPr>
        <p:spPr>
          <a:xfrm>
            <a:off x="1691852" y="2271002"/>
            <a:ext cx="7291291" cy="52322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A powerful probe to understand low energy QCD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7AED11C-0389-4874-954E-34120C5A04DB}"/>
              </a:ext>
            </a:extLst>
          </p:cNvPr>
          <p:cNvSpPr txBox="1"/>
          <p:nvPr/>
        </p:nvSpPr>
        <p:spPr>
          <a:xfrm>
            <a:off x="2918814" y="2882307"/>
            <a:ext cx="6064329" cy="95410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Strongly attractive in I=0 from extensive measurements</a:t>
            </a:r>
            <a:endParaRPr kumimoji="1" lang="ja-JP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  <a:uLnTx/>
              <a:uFillTx/>
              <a:latin typeface="Calibri" panose="020F0502020204030204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0" name="Rectangle 6">
            <a:extLst>
              <a:ext uri="{FF2B5EF4-FFF2-40B4-BE49-F238E27FC236}">
                <a16:creationId xmlns:a16="http://schemas.microsoft.com/office/drawing/2014/main" id="{068C1EF9-D561-4D2C-BFEC-FA50650F37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8607" y="3447601"/>
            <a:ext cx="2284535" cy="95410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/>
        </p:spPr>
        <p:txBody>
          <a:bodyPr wrap="none" anchor="ctr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it-IT" alt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"K</a:t>
            </a:r>
            <a:r>
              <a:rPr kumimoji="1" lang="it-IT" altLang="it-IT" sz="20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-</a:t>
            </a:r>
            <a:r>
              <a:rPr kumimoji="1" lang="it-IT" alt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pp</a:t>
            </a:r>
            <a:r>
              <a:rPr kumimoji="1" lang="it-IT" alt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Arial" panose="020B0604020202020204" pitchFamily="34" charset="0"/>
              </a:rPr>
              <a:t>" @ E15</a:t>
            </a:r>
            <a:endParaRPr kumimoji="1" lang="it-IT" altLang="it-IT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it-IT" alt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PLB789(2019)620.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it-IT" alt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PRC102(2020)044002.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BEDAD51-0F12-4E53-B840-0CD390CE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12FD73-3B79-4649-AE7F-26B9A55D462C}" type="slidenum">
              <a:rPr kumimoji="1" lang="ja-JP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9A1B3DA-09EA-4C3F-8AC6-C69BE78CF99F}"/>
              </a:ext>
            </a:extLst>
          </p:cNvPr>
          <p:cNvSpPr txBox="1"/>
          <p:nvPr/>
        </p:nvSpPr>
        <p:spPr>
          <a:xfrm>
            <a:off x="4452507" y="3319820"/>
            <a:ext cx="2645724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  <a:sym typeface="Wingdings" panose="05000000000000000000" pitchFamily="2" charset="2"/>
              </a:rPr>
              <a:t> Kaonic Nuclei</a:t>
            </a:r>
            <a:endParaRPr kumimoji="1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1367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11" grpId="0" animBg="1"/>
      <p:bldP spid="20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>
            <a:extLst>
              <a:ext uri="{FF2B5EF4-FFF2-40B4-BE49-F238E27FC236}">
                <a16:creationId xmlns:a16="http://schemas.microsoft.com/office/drawing/2014/main" id="{997BA5B8-79E9-4B79-AECD-26738D8A1B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144" r="51195"/>
          <a:stretch/>
        </p:blipFill>
        <p:spPr>
          <a:xfrm>
            <a:off x="7227622" y="1421600"/>
            <a:ext cx="1146220" cy="1022504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0E5AE437-68AB-42E3-B2EA-EDA759CCFC9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65488" y="1138820"/>
                <a:ext cx="6078820" cy="5719180"/>
              </a:xfrm>
            </p:spPr>
            <p:txBody>
              <a:bodyPr>
                <a:normAutofit fontScale="92500"/>
              </a:bodyPr>
              <a:lstStyle/>
              <a:p>
                <a:r>
                  <a:rPr kumimoji="1" lang="en-US" altLang="ja-JP" b="1" dirty="0"/>
                  <a:t>Further details of 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𝑵𝑵</m:t>
                    </m:r>
                  </m:oMath>
                </a14:m>
                <a:endParaRPr kumimoji="1" lang="en-US" altLang="ja-JP" dirty="0"/>
              </a:p>
              <a:p>
                <a:pPr lvl="1">
                  <a:buFont typeface="Cambria Math" panose="02040503050406030204" pitchFamily="18" charset="0"/>
                  <a:buChar char="−"/>
                </a:pPr>
                <a:r>
                  <a:rPr kumimoji="1" lang="en-US" altLang="ja-JP" dirty="0"/>
                  <a:t> Spin and parity of the “K</a:t>
                </a:r>
                <a:r>
                  <a:rPr kumimoji="1" lang="en-US" altLang="ja-JP" baseline="30000" dirty="0"/>
                  <a:t>-</a:t>
                </a:r>
                <a:r>
                  <a:rPr kumimoji="1" lang="en-US" altLang="ja-JP" dirty="0"/>
                  <a:t>pp”?</a:t>
                </a:r>
              </a:p>
              <a:p>
                <a:pPr lvl="1">
                  <a:buFont typeface="Cambria Math" panose="02040503050406030204" pitchFamily="18" charset="0"/>
                  <a:buChar char="−"/>
                </a:pPr>
                <a:r>
                  <a:rPr lang="en-US" altLang="ja-JP" dirty="0"/>
                  <a:t> Really compact and dense system?</a:t>
                </a:r>
                <a:endParaRPr lang="en-US" altLang="ja-JP" sz="1200" b="1" dirty="0">
                  <a:latin typeface="Symbol" panose="05050102010706020507" pitchFamily="18" charset="2"/>
                </a:endParaRPr>
              </a:p>
              <a:p>
                <a:r>
                  <a:rPr lang="en-US" altLang="ja-JP" b="1" dirty="0">
                    <a:latin typeface="Symbol" panose="05050102010706020507" pitchFamily="18" charset="2"/>
                  </a:rPr>
                  <a:t>L</a:t>
                </a:r>
                <a:r>
                  <a:rPr lang="en-US" altLang="ja-JP" b="1" dirty="0"/>
                  <a:t>(1405) state</a:t>
                </a:r>
                <a:endParaRPr kumimoji="1" lang="en-US" altLang="ja-JP" dirty="0"/>
              </a:p>
              <a:p>
                <a:pPr lvl="1">
                  <a:buFont typeface="Cambria Math" panose="02040503050406030204" pitchFamily="18" charset="0"/>
                  <a:buChar char="−"/>
                </a:pPr>
                <a:r>
                  <a:rPr lang="en-US" altLang="ja-JP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altLang="ja-JP" dirty="0"/>
                  <a:t> quasi-bound state as considered?</a:t>
                </a:r>
              </a:p>
              <a:p>
                <a:pPr lvl="1">
                  <a:buFont typeface="Cambria Math" panose="02040503050406030204" pitchFamily="18" charset="0"/>
                  <a:buChar char="−"/>
                </a:pPr>
                <a:r>
                  <a:rPr lang="en-US" altLang="ja-JP" dirty="0"/>
                  <a:t> Size?</a:t>
                </a:r>
              </a:p>
              <a:p>
                <a:pPr lvl="1">
                  <a:buFont typeface="Cambria Math" panose="02040503050406030204" pitchFamily="18" charset="0"/>
                  <a:buChar char="−"/>
                </a:pPr>
                <a:r>
                  <a:rPr lang="en-US" altLang="ja-JP" dirty="0"/>
                  <a:t> Relation between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b="0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altLang="ja-JP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b="0" i="1">
                        <a:latin typeface="Cambria Math" panose="02040503050406030204" pitchFamily="18" charset="0"/>
                      </a:rPr>
                      <m:t>𝑁𝑁</m:t>
                    </m:r>
                  </m:oMath>
                </a14:m>
                <a:r>
                  <a:rPr lang="en-US" altLang="ja-JP" dirty="0"/>
                  <a:t>?</a:t>
                </a:r>
              </a:p>
              <a:p>
                <a:r>
                  <a:rPr lang="en-US" altLang="ja-JP" b="1" dirty="0"/>
                  <a:t>More heavier kaonic nuclei?</a:t>
                </a:r>
              </a:p>
              <a:p>
                <a:pPr lvl="1">
                  <a:buFont typeface="Cambria Math" panose="02040503050406030204" pitchFamily="18" charset="0"/>
                  <a:buChar char="−"/>
                </a:pPr>
                <a:r>
                  <a:rPr lang="en-US" altLang="ja-JP" dirty="0"/>
                  <a:t> Mass number dependence?</a:t>
                </a:r>
              </a:p>
              <a:p>
                <a:r>
                  <a:rPr lang="en-US" altLang="ja-JP" b="1" dirty="0"/>
                  <a:t>Double kaonic nuclei?</a:t>
                </a:r>
              </a:p>
              <a:p>
                <a:pPr lvl="1">
                  <a:buFont typeface="Cambria Math" panose="02040503050406030204" pitchFamily="18" charset="0"/>
                  <a:buChar char="−"/>
                </a:pPr>
                <a:r>
                  <a:rPr lang="en-US" altLang="ja-JP" dirty="0"/>
                  <a:t> Much compact and dense system?</a:t>
                </a:r>
              </a:p>
              <a:p>
                <a:pPr lvl="1">
                  <a:buFont typeface="Cambria Math" panose="02040503050406030204" pitchFamily="18" charset="0"/>
                  <a:buChar char="−"/>
                </a:pPr>
                <a:endParaRPr lang="en-US" altLang="ja-JP" dirty="0"/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0E5AE437-68AB-42E3-B2EA-EDA759CCFC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65488" y="1138820"/>
                <a:ext cx="6078820" cy="5719180"/>
              </a:xfrm>
              <a:blipFill>
                <a:blip r:embed="rId3"/>
                <a:stretch>
                  <a:fillRect l="-2106" t="-1279" r="-100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図 6">
            <a:extLst>
              <a:ext uri="{FF2B5EF4-FFF2-40B4-BE49-F238E27FC236}">
                <a16:creationId xmlns:a16="http://schemas.microsoft.com/office/drawing/2014/main" id="{FD552311-C2F9-4433-A808-1FDF38D852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9674"/>
          <a:stretch/>
        </p:blipFill>
        <p:spPr>
          <a:xfrm>
            <a:off x="7414153" y="3138950"/>
            <a:ext cx="759854" cy="1022504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25962623-7E8F-40ED-8C63-D9DFBED3D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33" y="0"/>
            <a:ext cx="8970134" cy="1325563"/>
          </a:xfrm>
        </p:spPr>
        <p:txBody>
          <a:bodyPr/>
          <a:lstStyle/>
          <a:p>
            <a:pPr algn="ctr"/>
            <a:r>
              <a:rPr lang="en-US" altLang="ja-JP" b="1" dirty="0"/>
              <a:t>Many Questions to be Answered</a:t>
            </a:r>
            <a:endParaRPr kumimoji="1" lang="ja-JP" altLang="en-US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8400F41-9A39-4E61-912F-A0EE1B5BF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9DD06755-A4AB-4547-8B48-8D31628EA6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372"/>
          <a:stretch/>
        </p:blipFill>
        <p:spPr>
          <a:xfrm>
            <a:off x="7241786" y="4592386"/>
            <a:ext cx="1892681" cy="1022504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EB2124AC-C156-44E6-9B16-784C941E2EAE}"/>
              </a:ext>
            </a:extLst>
          </p:cNvPr>
          <p:cNvGrpSpPr/>
          <p:nvPr/>
        </p:nvGrpSpPr>
        <p:grpSpPr>
          <a:xfrm>
            <a:off x="7438203" y="5872339"/>
            <a:ext cx="759163" cy="790831"/>
            <a:chOff x="6901082" y="5793825"/>
            <a:chExt cx="759163" cy="790831"/>
          </a:xfrm>
        </p:grpSpPr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2ABFEF6C-76D8-4931-A95F-E28226583122}"/>
                </a:ext>
              </a:extLst>
            </p:cNvPr>
            <p:cNvSpPr txBox="1"/>
            <p:nvPr/>
          </p:nvSpPr>
          <p:spPr>
            <a:xfrm>
              <a:off x="6964256" y="6276879"/>
              <a:ext cx="6463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b="1" dirty="0">
                  <a:solidFill>
                    <a:srgbClr val="FF0000"/>
                  </a:solidFill>
                </a:rPr>
                <a:t>K</a:t>
              </a:r>
              <a:r>
                <a:rPr kumimoji="1" lang="en-US" altLang="ja-JP" sz="1400" b="1" baseline="30000" dirty="0">
                  <a:solidFill>
                    <a:srgbClr val="FF0000"/>
                  </a:solidFill>
                </a:rPr>
                <a:t>-</a:t>
              </a:r>
              <a:r>
                <a:rPr kumimoji="1" lang="en-US" altLang="ja-JP" sz="1400" b="1" dirty="0">
                  <a:solidFill>
                    <a:srgbClr val="FF0000"/>
                  </a:solidFill>
                </a:rPr>
                <a:t>K</a:t>
              </a:r>
              <a:r>
                <a:rPr kumimoji="1" lang="en-US" altLang="ja-JP" sz="1400" b="1" baseline="30000" dirty="0">
                  <a:solidFill>
                    <a:srgbClr val="FF0000"/>
                  </a:solidFill>
                </a:rPr>
                <a:t>-</a:t>
              </a:r>
              <a:r>
                <a:rPr kumimoji="1" lang="en-US" altLang="ja-JP" sz="1400" b="1" dirty="0">
                  <a:solidFill>
                    <a:srgbClr val="0070C0"/>
                  </a:solidFill>
                </a:rPr>
                <a:t>pp</a:t>
              </a:r>
              <a:endParaRPr kumimoji="1" lang="ja-JP" altLang="en-US" sz="1400" b="1" dirty="0">
                <a:solidFill>
                  <a:srgbClr val="0070C0"/>
                </a:solidFill>
              </a:endParaRPr>
            </a:p>
          </p:txBody>
        </p:sp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23B4D568-55F7-4D42-8DF7-1FBBCFA7D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01082" y="5793825"/>
              <a:ext cx="759163" cy="483053"/>
            </a:xfrm>
            <a:prstGeom prst="rect">
              <a:avLst/>
            </a:prstGeom>
          </p:spPr>
        </p:pic>
      </p:grp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0E79A21-C011-4CF1-AD90-1BBEF641431B}"/>
              </a:ext>
            </a:extLst>
          </p:cNvPr>
          <p:cNvSpPr/>
          <p:nvPr/>
        </p:nvSpPr>
        <p:spPr>
          <a:xfrm>
            <a:off x="791580" y="1088740"/>
            <a:ext cx="8100900" cy="342038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FE596FF-A156-4A19-B8A0-AE63CD7D0BA3}"/>
              </a:ext>
            </a:extLst>
          </p:cNvPr>
          <p:cNvSpPr/>
          <p:nvPr/>
        </p:nvSpPr>
        <p:spPr>
          <a:xfrm>
            <a:off x="791580" y="5614890"/>
            <a:ext cx="8100900" cy="1113303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632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</p:spPr>
            <p:txBody>
              <a:bodyPr>
                <a:normAutofit/>
              </a:bodyPr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</m:t>
                    </m:r>
                    <m:r>
                      <a:rPr lang="en-US" altLang="ja-JP" b="1" i="1" smtClean="0">
                        <a:latin typeface="Cambria Math" panose="02040503050406030204" pitchFamily="18" charset="0"/>
                      </a:rPr>
                      <m:t>𝑵𝑵</m:t>
                    </m:r>
                  </m:oMath>
                </a14:m>
                <a:r>
                  <a:rPr kumimoji="1" lang="ja-JP" altLang="en-US" b="1" dirty="0"/>
                  <a:t> </a:t>
                </a:r>
                <a:r>
                  <a:rPr kumimoji="1" lang="en-US" altLang="ja-JP" b="1" dirty="0"/>
                  <a:t>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𝑵𝑵𝑵𝑵</m:t>
                    </m:r>
                  </m:oMath>
                </a14:m>
                <a:endParaRPr kumimoji="1" lang="ja-JP" altLang="en-US" b="1" dirty="0"/>
              </a:p>
            </p:txBody>
          </p:sp>
        </mc:Choice>
        <mc:Fallback xmlns="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  <a:blipFill>
                <a:blip r:embed="rId2"/>
                <a:stretch>
                  <a:fillRect b="-13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C944B5-0C05-48FD-A811-884E143C7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897" y="1253502"/>
            <a:ext cx="8664583" cy="1050104"/>
          </a:xfrm>
        </p:spPr>
        <p:txBody>
          <a:bodyPr>
            <a:normAutofit fontScale="92500"/>
          </a:bodyPr>
          <a:lstStyle/>
          <a:p>
            <a:r>
              <a:rPr kumimoji="1" lang="en-US" altLang="ja-JP" dirty="0"/>
              <a:t>More heavier system must be explored to provide more conclusive evidence of the </a:t>
            </a:r>
            <a:r>
              <a:rPr lang="en-US" altLang="ja-JP" dirty="0"/>
              <a:t>kaonic nuclei</a:t>
            </a:r>
            <a:endParaRPr kumimoji="1" lang="en-US" altLang="ja-JP" dirty="0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3965A8C-68B9-47AF-98F9-A5F70A26A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8F8AEEB-4269-4C04-8411-B9E82610ED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96" y="2427535"/>
            <a:ext cx="8248886" cy="3485594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4617B6C-958E-4E88-8317-F786811634FB}"/>
              </a:ext>
            </a:extLst>
          </p:cNvPr>
          <p:cNvSpPr txBox="1"/>
          <p:nvPr/>
        </p:nvSpPr>
        <p:spPr>
          <a:xfrm>
            <a:off x="2479121" y="2480922"/>
            <a:ext cx="20996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>
                <a:solidFill>
                  <a:srgbClr val="0070C0"/>
                </a:solidFill>
              </a:rPr>
              <a:t>the larger nuclei </a:t>
            </a:r>
            <a:r>
              <a:rPr lang="en-US" altLang="ja-JP" sz="2000" b="1" dirty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altLang="ja-JP" sz="2000" b="1" dirty="0">
                <a:solidFill>
                  <a:srgbClr val="0070C0"/>
                </a:solidFill>
              </a:rPr>
              <a:t> the larger B.E.</a:t>
            </a:r>
            <a:endParaRPr kumimoji="1" lang="ja-JP" altLang="en-US" sz="2000" b="1" dirty="0">
              <a:solidFill>
                <a:srgbClr val="0070C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E242040-8881-48F2-86A4-12D7D8819CDA}"/>
              </a:ext>
            </a:extLst>
          </p:cNvPr>
          <p:cNvSpPr txBox="1"/>
          <p:nvPr/>
        </p:nvSpPr>
        <p:spPr>
          <a:xfrm>
            <a:off x="5652120" y="2469666"/>
            <a:ext cx="30041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solidFill>
                  <a:srgbClr val="FF0000"/>
                </a:solidFill>
              </a:rPr>
              <a:t>Discrepancy would be resolved if the models adopt both </a:t>
            </a:r>
            <a:r>
              <a:rPr lang="en-US" altLang="ja-JP" b="1" dirty="0" err="1">
                <a:solidFill>
                  <a:srgbClr val="FF0000"/>
                </a:solidFill>
              </a:rPr>
              <a:t>mesonic</a:t>
            </a:r>
            <a:r>
              <a:rPr lang="en-US" altLang="ja-JP" b="1" dirty="0">
                <a:solidFill>
                  <a:srgbClr val="FF0000"/>
                </a:solidFill>
              </a:rPr>
              <a:t> &amp; non-</a:t>
            </a:r>
            <a:r>
              <a:rPr lang="en-US" altLang="ja-JP" b="1" dirty="0" err="1">
                <a:solidFill>
                  <a:srgbClr val="FF0000"/>
                </a:solidFill>
              </a:rPr>
              <a:t>mesonic</a:t>
            </a:r>
            <a:r>
              <a:rPr lang="en-US" altLang="ja-JP" b="1" dirty="0">
                <a:solidFill>
                  <a:srgbClr val="FF0000"/>
                </a:solidFill>
              </a:rPr>
              <a:t> decays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C5F78DC-8929-4676-956D-BC44125631F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411" r="26062"/>
          <a:stretch/>
        </p:blipFill>
        <p:spPr>
          <a:xfrm>
            <a:off x="863588" y="151529"/>
            <a:ext cx="991679" cy="1022504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7F736FF-D646-452B-875A-8B977D02CC5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1578"/>
          <a:stretch/>
        </p:blipFill>
        <p:spPr>
          <a:xfrm>
            <a:off x="7164288" y="76597"/>
            <a:ext cx="1062510" cy="1022504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6C69EA8-4AC4-4A60-A2C3-D51ECAA78D4A}"/>
              </a:ext>
            </a:extLst>
          </p:cNvPr>
          <p:cNvSpPr txBox="1"/>
          <p:nvPr/>
        </p:nvSpPr>
        <p:spPr>
          <a:xfrm>
            <a:off x="215516" y="2312877"/>
            <a:ext cx="896399" cy="646331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solidFill>
                  <a:schemeClr val="bg1"/>
                </a:solidFill>
              </a:rPr>
              <a:t>B.E.</a:t>
            </a:r>
            <a:endParaRPr kumimoji="1" lang="ja-JP" altLang="en-US" sz="36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821880C-C811-4164-A8F3-9EAB2462A1D2}"/>
              </a:ext>
            </a:extLst>
          </p:cNvPr>
          <p:cNvSpPr txBox="1"/>
          <p:nvPr/>
        </p:nvSpPr>
        <p:spPr>
          <a:xfrm>
            <a:off x="4716016" y="2312876"/>
            <a:ext cx="476412" cy="646331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solidFill>
                  <a:schemeClr val="bg1"/>
                </a:solidFill>
                <a:latin typeface="Symbol" panose="05050102010706020507" pitchFamily="18" charset="2"/>
              </a:rPr>
              <a:t>G</a:t>
            </a:r>
            <a:endParaRPr kumimoji="1" lang="ja-JP" altLang="en-US" sz="3600" dirty="0">
              <a:solidFill>
                <a:schemeClr val="bg1"/>
              </a:solidFill>
              <a:latin typeface="Symbol" panose="05050102010706020507" pitchFamily="18" charset="2"/>
            </a:endParaRPr>
          </a:p>
        </p:txBody>
      </p:sp>
      <p:sp>
        <p:nvSpPr>
          <p:cNvPr id="12" name="星: 5 pt 11">
            <a:extLst>
              <a:ext uri="{FF2B5EF4-FFF2-40B4-BE49-F238E27FC236}">
                <a16:creationId xmlns:a16="http://schemas.microsoft.com/office/drawing/2014/main" id="{1FFA463D-9F49-4011-B1C7-AC555BE18C9F}"/>
              </a:ext>
            </a:extLst>
          </p:cNvPr>
          <p:cNvSpPr/>
          <p:nvPr/>
        </p:nvSpPr>
        <p:spPr>
          <a:xfrm>
            <a:off x="1259632" y="4905164"/>
            <a:ext cx="288032" cy="28803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星: 5 pt 12">
            <a:extLst>
              <a:ext uri="{FF2B5EF4-FFF2-40B4-BE49-F238E27FC236}">
                <a16:creationId xmlns:a16="http://schemas.microsoft.com/office/drawing/2014/main" id="{8E0C5A9B-12F4-44C2-A877-55F378F7FB55}"/>
              </a:ext>
            </a:extLst>
          </p:cNvPr>
          <p:cNvSpPr/>
          <p:nvPr/>
        </p:nvSpPr>
        <p:spPr>
          <a:xfrm>
            <a:off x="5364088" y="2722701"/>
            <a:ext cx="288032" cy="28803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星: 5 pt 13">
            <a:extLst>
              <a:ext uri="{FF2B5EF4-FFF2-40B4-BE49-F238E27FC236}">
                <a16:creationId xmlns:a16="http://schemas.microsoft.com/office/drawing/2014/main" id="{5B415633-E24E-451E-A0E4-CDCE064CC1EA}"/>
              </a:ext>
            </a:extLst>
          </p:cNvPr>
          <p:cNvSpPr/>
          <p:nvPr/>
        </p:nvSpPr>
        <p:spPr>
          <a:xfrm>
            <a:off x="1359426" y="3754777"/>
            <a:ext cx="288032" cy="28803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2DD252E-5F45-4E34-BE1B-7F5F1FBA4D8B}"/>
              </a:ext>
            </a:extLst>
          </p:cNvPr>
          <p:cNvSpPr txBox="1"/>
          <p:nvPr/>
        </p:nvSpPr>
        <p:spPr>
          <a:xfrm>
            <a:off x="1647458" y="4057499"/>
            <a:ext cx="8771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(E15=</a:t>
            </a:r>
            <a:r>
              <a:rPr kumimoji="1" lang="en-US" altLang="ja-JP" sz="1400" b="1" dirty="0" err="1">
                <a:latin typeface="Symbol" panose="05050102010706020507" pitchFamily="18" charset="2"/>
              </a:rPr>
              <a:t>L</a:t>
            </a:r>
            <a:r>
              <a:rPr kumimoji="1" lang="en-US" altLang="ja-JP" sz="1400" b="1" dirty="0" err="1"/>
              <a:t>p</a:t>
            </a:r>
            <a:r>
              <a:rPr kumimoji="1" lang="en-US" altLang="ja-JP" sz="1400" b="1" dirty="0"/>
              <a:t>)</a:t>
            </a:r>
            <a:endParaRPr kumimoji="1" lang="ja-JP" altLang="en-US" sz="1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コンテンツ プレースホルダー 2">
                <a:extLst>
                  <a:ext uri="{FF2B5EF4-FFF2-40B4-BE49-F238E27FC236}">
                    <a16:creationId xmlns:a16="http://schemas.microsoft.com/office/drawing/2014/main" id="{6058A2F8-020A-43F6-BC41-62BA3A1AD42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50582" y="5995240"/>
                <a:ext cx="6856348" cy="80110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altLang="ja-JP" sz="2400" dirty="0"/>
                  <a:t>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sz="2400" i="1">
                        <a:latin typeface="Cambria Math" panose="02040503050406030204" pitchFamily="18" charset="0"/>
                      </a:rPr>
                      <m:t>𝑁𝑁</m:t>
                    </m:r>
                    <m:r>
                      <a:rPr lang="en-US" altLang="ja-JP" sz="2400" i="1" smtClean="0">
                        <a:latin typeface="Cambria Math" panose="02040503050406030204" pitchFamily="18" charset="0"/>
                      </a:rPr>
                      <m:t>𝑁𝑁</m:t>
                    </m:r>
                  </m:oMath>
                </a14:m>
                <a:r>
                  <a:rPr lang="en-US" altLang="ja-JP" sz="2400" dirty="0"/>
                  <a:t> system is expected to be the most compact system due to an </a:t>
                </a:r>
                <a:r>
                  <a:rPr lang="en-US" altLang="ja-JP" sz="2400" dirty="0">
                    <a:latin typeface="Symbol" panose="05050102010706020507" pitchFamily="18" charset="2"/>
                  </a:rPr>
                  <a:t>a</a:t>
                </a:r>
                <a:r>
                  <a:rPr lang="el-GR" altLang="ja-JP" sz="2400" dirty="0"/>
                  <a:t> </a:t>
                </a:r>
                <a:r>
                  <a:rPr lang="en-US" altLang="ja-JP" sz="2400" dirty="0"/>
                  <a:t>particle configuration</a:t>
                </a:r>
              </a:p>
            </p:txBody>
          </p:sp>
        </mc:Choice>
        <mc:Fallback xmlns="">
          <p:sp>
            <p:nvSpPr>
              <p:cNvPr id="16" name="コンテンツ プレースホルダー 2">
                <a:extLst>
                  <a:ext uri="{FF2B5EF4-FFF2-40B4-BE49-F238E27FC236}">
                    <a16:creationId xmlns:a16="http://schemas.microsoft.com/office/drawing/2014/main" id="{6058A2F8-020A-43F6-BC41-62BA3A1AD4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0582" y="5995240"/>
                <a:ext cx="6856348" cy="801102"/>
              </a:xfrm>
              <a:prstGeom prst="rect">
                <a:avLst/>
              </a:prstGeom>
              <a:blipFill>
                <a:blip r:embed="rId5"/>
                <a:stretch>
                  <a:fillRect l="-1246" t="-10606" b="-1060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0199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</p:spPr>
            <p:txBody>
              <a:bodyPr>
                <a:normAutofit/>
              </a:bodyPr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</m:t>
                    </m:r>
                    <m:r>
                      <a:rPr lang="en-US" altLang="ja-JP" b="1" i="1" smtClean="0">
                        <a:latin typeface="Cambria Math" panose="02040503050406030204" pitchFamily="18" charset="0"/>
                      </a:rPr>
                      <m:t>𝑵𝑵</m:t>
                    </m:r>
                  </m:oMath>
                </a14:m>
                <a:r>
                  <a:rPr kumimoji="1" lang="ja-JP" altLang="en-US" b="1" dirty="0"/>
                  <a:t> </a:t>
                </a:r>
                <a:r>
                  <a:rPr kumimoji="1" lang="en-US" altLang="ja-JP" b="1" dirty="0"/>
                  <a:t>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𝑵𝑵𝑵𝑵</m:t>
                    </m:r>
                  </m:oMath>
                </a14:m>
                <a:endParaRPr kumimoji="1" lang="ja-JP" altLang="en-US" b="1" dirty="0"/>
              </a:p>
            </p:txBody>
          </p:sp>
        </mc:Choice>
        <mc:Fallback xmlns="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  <a:blipFill>
                <a:blip r:embed="rId2"/>
                <a:stretch>
                  <a:fillRect b="-13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F6C944B5-0C05-48FD-A811-884E143C7A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71311" y="1091529"/>
                <a:ext cx="7886700" cy="2573747"/>
              </a:xfrm>
            </p:spPr>
            <p:txBody>
              <a:bodyPr>
                <a:normAutofit fontScale="92500"/>
              </a:bodyPr>
              <a:lstStyle/>
              <a:p>
                <a:r>
                  <a:rPr kumimoji="1" lang="en-US" altLang="ja-JP" dirty="0"/>
                  <a:t>Beyond 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i="1">
                        <a:latin typeface="Cambria Math" panose="02040503050406030204" pitchFamily="18" charset="0"/>
                      </a:rPr>
                      <m:t>𝑁𝑁</m:t>
                    </m:r>
                  </m:oMath>
                </a14:m>
                <a:r>
                  <a:rPr kumimoji="1" lang="en-US" altLang="ja-JP" dirty="0"/>
                  <a:t>, more heavier system must be explored to establish the </a:t>
                </a:r>
                <a:r>
                  <a:rPr lang="en-US" altLang="ja-JP" dirty="0"/>
                  <a:t>kaonic nuclei</a:t>
                </a:r>
                <a:endParaRPr kumimoji="1" lang="en-US" altLang="ja-JP" dirty="0"/>
              </a:p>
              <a:p>
                <a:pPr lvl="1">
                  <a:buFont typeface="Wingdings" panose="05000000000000000000" pitchFamily="2" charset="2"/>
                  <a:buChar char="ü"/>
                </a:pPr>
                <a:r>
                  <a:rPr lang="en-US" altLang="ja-JP" dirty="0"/>
                  <a:t>In particular, 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i="1">
                        <a:latin typeface="Cambria Math" panose="02040503050406030204" pitchFamily="18" charset="0"/>
                      </a:rPr>
                      <m:t>𝑁𝑁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𝑁𝑁</m:t>
                    </m:r>
                  </m:oMath>
                </a14:m>
                <a:r>
                  <a:rPr lang="en-US" altLang="ja-JP" dirty="0"/>
                  <a:t> system is expected to be the most compact system due to an </a:t>
                </a:r>
                <a:r>
                  <a:rPr lang="en-US" altLang="ja-JP" dirty="0">
                    <a:latin typeface="Symbol" panose="05050102010706020507" pitchFamily="18" charset="2"/>
                  </a:rPr>
                  <a:t>a</a:t>
                </a:r>
                <a:r>
                  <a:rPr lang="el-GR" altLang="ja-JP" dirty="0"/>
                  <a:t> </a:t>
                </a:r>
                <a:r>
                  <a:rPr lang="en-US" altLang="ja-JP" dirty="0"/>
                  <a:t>particle configuration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F6C944B5-0C05-48FD-A811-884E143C7A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1311" y="1091529"/>
                <a:ext cx="7886700" cy="2573747"/>
              </a:xfrm>
              <a:blipFill>
                <a:blip r:embed="rId3"/>
                <a:stretch>
                  <a:fillRect l="-1546" t="-2844" r="-77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3965A8C-68B9-47AF-98F9-A5F70A26A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5</a:t>
            </a:fld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8F8AEEB-4269-4C04-8411-B9E82610ED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024" y="3754846"/>
            <a:ext cx="7074466" cy="2989339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4617B6C-958E-4E88-8317-F786811634FB}"/>
              </a:ext>
            </a:extLst>
          </p:cNvPr>
          <p:cNvSpPr txBox="1"/>
          <p:nvPr/>
        </p:nvSpPr>
        <p:spPr>
          <a:xfrm>
            <a:off x="2775403" y="3767724"/>
            <a:ext cx="1873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b="1" dirty="0">
                <a:solidFill>
                  <a:srgbClr val="0070C0"/>
                </a:solidFill>
              </a:rPr>
              <a:t>the larger nuclei </a:t>
            </a:r>
            <a:r>
              <a:rPr lang="en-US" altLang="ja-JP" b="1" dirty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altLang="ja-JP" b="1" dirty="0">
                <a:solidFill>
                  <a:srgbClr val="0070C0"/>
                </a:solidFill>
              </a:rPr>
              <a:t> the larger B.E.</a:t>
            </a:r>
            <a:endParaRPr kumimoji="1" lang="ja-JP" altLang="en-US" b="1" dirty="0">
              <a:solidFill>
                <a:srgbClr val="0070C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E242040-8881-48F2-86A4-12D7D8819CDA}"/>
              </a:ext>
            </a:extLst>
          </p:cNvPr>
          <p:cNvSpPr txBox="1"/>
          <p:nvPr/>
        </p:nvSpPr>
        <p:spPr>
          <a:xfrm>
            <a:off x="5562029" y="3784657"/>
            <a:ext cx="2466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solidFill>
                  <a:srgbClr val="FF0000"/>
                </a:solidFill>
              </a:rPr>
              <a:t>would become large if the models adopt </a:t>
            </a:r>
            <a:r>
              <a:rPr lang="en-US" altLang="ja-JP" b="1" dirty="0" err="1">
                <a:solidFill>
                  <a:srgbClr val="FF0000"/>
                </a:solidFill>
              </a:rPr>
              <a:t>mesonic</a:t>
            </a:r>
            <a:r>
              <a:rPr lang="en-US" altLang="ja-JP" b="1" dirty="0">
                <a:solidFill>
                  <a:srgbClr val="FF0000"/>
                </a:solidFill>
              </a:rPr>
              <a:t> &amp; non-</a:t>
            </a:r>
            <a:r>
              <a:rPr lang="en-US" altLang="ja-JP" b="1" dirty="0" err="1">
                <a:solidFill>
                  <a:srgbClr val="FF0000"/>
                </a:solidFill>
              </a:rPr>
              <a:t>mesonic</a:t>
            </a:r>
            <a:r>
              <a:rPr lang="en-US" altLang="ja-JP" b="1" dirty="0">
                <a:solidFill>
                  <a:srgbClr val="FF0000"/>
                </a:solidFill>
              </a:rPr>
              <a:t> decays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C5F78DC-8929-4676-956D-BC44125631F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7411" r="26062"/>
          <a:stretch/>
        </p:blipFill>
        <p:spPr>
          <a:xfrm>
            <a:off x="863588" y="151529"/>
            <a:ext cx="991679" cy="1022504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7F736FF-D646-452B-875A-8B977D02CC5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1578"/>
          <a:stretch/>
        </p:blipFill>
        <p:spPr>
          <a:xfrm>
            <a:off x="7164288" y="76597"/>
            <a:ext cx="1062510" cy="102250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C5DF220-174C-40B7-9498-5E8B9E2575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242" y="953311"/>
            <a:ext cx="6016030" cy="5818291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ACBB43A-10A6-4C75-8FA0-180BECD9EFA4}"/>
              </a:ext>
            </a:extLst>
          </p:cNvPr>
          <p:cNvSpPr txBox="1"/>
          <p:nvPr/>
        </p:nvSpPr>
        <p:spPr>
          <a:xfrm>
            <a:off x="2754280" y="979080"/>
            <a:ext cx="37207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dirty="0" err="1"/>
              <a:t>Y.Kanada-En’yo</a:t>
            </a:r>
            <a:r>
              <a:rPr lang="en-US" altLang="ja-JP" sz="2000" b="1" dirty="0"/>
              <a:t> arXiv:2008.06802</a:t>
            </a:r>
            <a:endParaRPr kumimoji="1" lang="ja-JP" altLang="en-US" sz="2000" b="1" dirty="0"/>
          </a:p>
        </p:txBody>
      </p:sp>
      <p:sp>
        <p:nvSpPr>
          <p:cNvPr id="13" name="星: 5 pt 12">
            <a:extLst>
              <a:ext uri="{FF2B5EF4-FFF2-40B4-BE49-F238E27FC236}">
                <a16:creationId xmlns:a16="http://schemas.microsoft.com/office/drawing/2014/main" id="{6F74E322-9C78-4A1E-B8F4-CDC50B812A1B}"/>
              </a:ext>
            </a:extLst>
          </p:cNvPr>
          <p:cNvSpPr/>
          <p:nvPr/>
        </p:nvSpPr>
        <p:spPr>
          <a:xfrm>
            <a:off x="3851920" y="2528900"/>
            <a:ext cx="288032" cy="28803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星: 5 pt 13">
            <a:extLst>
              <a:ext uri="{FF2B5EF4-FFF2-40B4-BE49-F238E27FC236}">
                <a16:creationId xmlns:a16="http://schemas.microsoft.com/office/drawing/2014/main" id="{1A3A7181-1057-4023-84F0-3DA67221B2F6}"/>
              </a:ext>
            </a:extLst>
          </p:cNvPr>
          <p:cNvSpPr/>
          <p:nvPr/>
        </p:nvSpPr>
        <p:spPr>
          <a:xfrm>
            <a:off x="3850568" y="5293546"/>
            <a:ext cx="288032" cy="28803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CF64A-4627-4A5E-8A5D-A0349894D747}"/>
              </a:ext>
            </a:extLst>
          </p:cNvPr>
          <p:cNvSpPr txBox="1"/>
          <p:nvPr/>
        </p:nvSpPr>
        <p:spPr>
          <a:xfrm>
            <a:off x="4022834" y="2600340"/>
            <a:ext cx="4555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</a:t>
            </a:r>
            <a:endParaRPr kumimoji="1" lang="ja-JP" altLang="en-US" sz="1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B9EE048-D546-40F9-9E3E-9876A4CE9527}"/>
              </a:ext>
            </a:extLst>
          </p:cNvPr>
          <p:cNvSpPr txBox="1"/>
          <p:nvPr/>
        </p:nvSpPr>
        <p:spPr>
          <a:xfrm>
            <a:off x="4022834" y="5380915"/>
            <a:ext cx="4555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</a:t>
            </a:r>
            <a:endParaRPr kumimoji="1" lang="ja-JP" altLang="en-US" sz="1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E019ECC-C58F-4A83-8998-C62A8724D390}"/>
              </a:ext>
            </a:extLst>
          </p:cNvPr>
          <p:cNvSpPr txBox="1"/>
          <p:nvPr/>
        </p:nvSpPr>
        <p:spPr>
          <a:xfrm rot="20584835">
            <a:off x="1013489" y="3552280"/>
            <a:ext cx="70706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systematic investigation is essential</a:t>
            </a:r>
          </a:p>
          <a:p>
            <a:pPr algn="ctr"/>
            <a:r>
              <a:rPr kumimoji="1" lang="en-US" altLang="ja-JP" sz="3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both in experiment and calculation</a:t>
            </a:r>
            <a:endParaRPr kumimoji="1" lang="ja-JP" altLang="en-US" sz="32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8255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516F50-6394-4D61-A42B-CB9FCE13F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644" y="2103437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en-US" altLang="ja-JP" sz="6600" b="1">
                <a:sym typeface="Wingdings" panose="05000000000000000000" pitchFamily="2" charset="2"/>
              </a:rPr>
              <a:t>New Project @ J-PARC</a:t>
            </a:r>
            <a:endParaRPr kumimoji="1" lang="ja-JP" altLang="en-US" sz="6600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7242A71-F8FE-4CA0-9074-F83AD0A26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653C1B3-814F-41FF-B76F-B8521D4646CF}"/>
              </a:ext>
            </a:extLst>
          </p:cNvPr>
          <p:cNvSpPr txBox="1"/>
          <p:nvPr/>
        </p:nvSpPr>
        <p:spPr>
          <a:xfrm>
            <a:off x="-181204" y="3717032"/>
            <a:ext cx="95463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3200" b="1" i="1" dirty="0"/>
              <a:t>-- systematic investigation of the light kaonic nuclei --</a:t>
            </a:r>
            <a:endParaRPr kumimoji="1" lang="ja-JP" altLang="en-US" sz="3200" b="1" i="1" dirty="0"/>
          </a:p>
        </p:txBody>
      </p:sp>
    </p:spTree>
    <p:extLst>
      <p:ext uri="{BB962C8B-B14F-4D97-AF65-F5344CB8AC3E}">
        <p14:creationId xmlns:p14="http://schemas.microsoft.com/office/powerpoint/2010/main" val="258923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92F5B2-A1C9-47BB-AC49-00E12C32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258414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b="1" dirty="0"/>
              <a:t>Strategy of the New Project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C944B5-0C05-48FD-A811-884E143C7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817" y="4380981"/>
            <a:ext cx="7560365" cy="2179432"/>
          </a:xfrm>
        </p:spPr>
        <p:txBody>
          <a:bodyPr>
            <a:normAutofit fontScale="85000" lnSpcReduction="20000"/>
          </a:bodyPr>
          <a:lstStyle/>
          <a:p>
            <a:r>
              <a:rPr lang="en-US" altLang="ja-JP" dirty="0"/>
              <a:t>To realize the systematic measurements, we need</a:t>
            </a:r>
          </a:p>
          <a:p>
            <a:pPr lvl="1">
              <a:buFont typeface="Wingdings" panose="05000000000000000000" pitchFamily="2" charset="2"/>
              <a:buChar char="p"/>
            </a:pPr>
            <a:r>
              <a:rPr lang="en-US" altLang="ja-JP" sz="2800" dirty="0"/>
              <a:t> </a:t>
            </a:r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large acceptance spectrometer</a:t>
            </a:r>
          </a:p>
          <a:p>
            <a:pPr lvl="2"/>
            <a:r>
              <a:rPr lang="en-US" altLang="ja-JP" sz="2400" dirty="0"/>
              <a:t>detect/identify all particles to specify the reaction</a:t>
            </a:r>
          </a:p>
          <a:p>
            <a:pPr lvl="1">
              <a:buFont typeface="Wingdings" panose="05000000000000000000" pitchFamily="2" charset="2"/>
              <a:buChar char="p"/>
            </a:pPr>
            <a:r>
              <a:rPr lang="en-US" altLang="ja-JP" sz="2800" dirty="0"/>
              <a:t> </a:t>
            </a:r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high-intensity kaon beam</a:t>
            </a:r>
          </a:p>
          <a:p>
            <a:pPr lvl="2"/>
            <a:r>
              <a:rPr lang="en-US" altLang="ja-JP" sz="2400" dirty="0"/>
              <a:t>more K</a:t>
            </a:r>
            <a:r>
              <a:rPr lang="en-US" altLang="ja-JP" sz="2400" baseline="30000" dirty="0"/>
              <a:t>−</a:t>
            </a:r>
            <a:r>
              <a:rPr lang="en-US" altLang="ja-JP" sz="2400" dirty="0"/>
              <a:t> yield than the existing beamline</a:t>
            </a:r>
          </a:p>
          <a:p>
            <a:r>
              <a:rPr lang="en-US" altLang="ja-JP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take a </a:t>
            </a:r>
            <a:r>
              <a:rPr lang="en-US" altLang="ja-JP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step-by-step</a:t>
            </a:r>
            <a:r>
              <a:rPr lang="en-US" altLang="ja-JP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approach</a:t>
            </a:r>
          </a:p>
          <a:p>
            <a:endParaRPr lang="en-US" altLang="ja-JP" sz="32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98914DC-A46E-44AF-BBC6-09CCAFE90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7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表 8">
                <a:extLst>
                  <a:ext uri="{FF2B5EF4-FFF2-40B4-BE49-F238E27FC236}">
                    <a16:creationId xmlns:a16="http://schemas.microsoft.com/office/drawing/2014/main" id="{58826BC8-DFB8-42A5-A2C4-943929D4069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91811385"/>
                  </p:ext>
                </p:extLst>
              </p:nvPr>
            </p:nvGraphicFramePr>
            <p:xfrm>
              <a:off x="323528" y="1297977"/>
              <a:ext cx="8496944" cy="2743200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1404156">
                      <a:extLst>
                        <a:ext uri="{9D8B030D-6E8A-4147-A177-3AD203B41FA5}">
                          <a16:colId xmlns:a16="http://schemas.microsoft.com/office/drawing/2014/main" val="2727602191"/>
                        </a:ext>
                      </a:extLst>
                    </a:gridCol>
                    <a:gridCol w="1404156">
                      <a:extLst>
                        <a:ext uri="{9D8B030D-6E8A-4147-A177-3AD203B41FA5}">
                          <a16:colId xmlns:a16="http://schemas.microsoft.com/office/drawing/2014/main" val="306764163"/>
                        </a:ext>
                      </a:extLst>
                    </a:gridCol>
                    <a:gridCol w="1944216">
                      <a:extLst>
                        <a:ext uri="{9D8B030D-6E8A-4147-A177-3AD203B41FA5}">
                          <a16:colId xmlns:a16="http://schemas.microsoft.com/office/drawing/2014/main" val="2776455571"/>
                        </a:ext>
                      </a:extLst>
                    </a:gridCol>
                    <a:gridCol w="3744416">
                      <a:extLst>
                        <a:ext uri="{9D8B030D-6E8A-4147-A177-3AD203B41FA5}">
                          <a16:colId xmlns:a16="http://schemas.microsoft.com/office/drawing/2014/main" val="70013963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kumimoji="1" lang="en-US" altLang="ja-JP" sz="2400" dirty="0"/>
                            <a:t>Reaction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kumimoji="1" lang="en-US" altLang="ja-JP" sz="2400" dirty="0"/>
                            <a:t>Decays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Key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986093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altLang="ja-JP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sz="2400">
                                        <a:latin typeface="Cambria Math" panose="02040503050406030204" pitchFamily="18" charset="0"/>
                                      </a:rPr>
                                      <m:t>𝑲</m:t>
                                    </m:r>
                                  </m:e>
                                </m:acc>
                                <m:r>
                                  <a:rPr lang="en-US" altLang="ja-JP" sz="2400">
                                    <a:latin typeface="Cambria Math" panose="02040503050406030204" pitchFamily="18" charset="0"/>
                                  </a:rPr>
                                  <m:t>𝑵</m:t>
                                </m:r>
                              </m:oMath>
                            </m:oMathPara>
                          </a14:m>
                          <a:endParaRPr kumimoji="1" lang="ja-JP" altLang="en-US" sz="2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dirty="0"/>
                            <a:t>d(K</a:t>
                          </a:r>
                          <a:r>
                            <a:rPr lang="en-US" altLang="ja-JP" sz="2400" baseline="30000" dirty="0"/>
                            <a:t>-</a:t>
                          </a:r>
                          <a:r>
                            <a:rPr lang="en-US" altLang="ja-JP" sz="2400" dirty="0"/>
                            <a:t>,n)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dirty="0">
                              <a:latin typeface="Symbol" panose="05050102010706020507" pitchFamily="18" charset="2"/>
                            </a:rPr>
                            <a:t>p</a:t>
                          </a:r>
                          <a:r>
                            <a:rPr lang="en-US" altLang="ja-JP" sz="2400" baseline="30000" dirty="0">
                              <a:latin typeface="Symbol" panose="05050102010706020507" pitchFamily="18" charset="2"/>
                            </a:rPr>
                            <a:t>±0</a:t>
                          </a:r>
                          <a:r>
                            <a:rPr lang="en-US" altLang="ja-JP" sz="2400" dirty="0">
                              <a:latin typeface="Symbol" panose="05050102010706020507" pitchFamily="18" charset="2"/>
                            </a:rPr>
                            <a:t>S</a:t>
                          </a:r>
                          <a:r>
                            <a:rPr lang="ja-JP" altLang="en-US" sz="2400" baseline="30000" dirty="0">
                              <a:latin typeface="+mn-lt"/>
                            </a:rPr>
                            <a:t>∓</a:t>
                          </a:r>
                          <a:r>
                            <a:rPr lang="en-US" altLang="ja-JP" sz="2400" baseline="30000" dirty="0">
                              <a:latin typeface="+mn-lt"/>
                            </a:rPr>
                            <a:t>0</a:t>
                          </a:r>
                          <a:endParaRPr kumimoji="1" lang="ja-JP" altLang="en-US" sz="2400" baseline="300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F-factor </a:t>
                          </a:r>
                          <a:r>
                            <a:rPr kumimoji="1" lang="en-US" altLang="ja-JP" sz="2400" dirty="0">
                              <a:sym typeface="Wingdings" panose="05000000000000000000" pitchFamily="2" charset="2"/>
                            </a:rPr>
                            <a:t> </a:t>
                          </a:r>
                          <a:r>
                            <a:rPr kumimoji="1" lang="en-US" altLang="ja-JP" sz="2400" dirty="0"/>
                            <a:t>n/</a:t>
                          </a:r>
                          <a:r>
                            <a:rPr kumimoji="1" lang="en-US" altLang="ja-JP" sz="2400" dirty="0">
                              <a:latin typeface="Symbol" panose="05050102010706020507" pitchFamily="18" charset="2"/>
                            </a:rPr>
                            <a:t>g</a:t>
                          </a:r>
                          <a:r>
                            <a:rPr kumimoji="1" lang="en-US" altLang="ja-JP" sz="2400" dirty="0"/>
                            <a:t> identification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1144624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altLang="ja-JP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sz="2400">
                                        <a:latin typeface="Cambria Math" panose="02040503050406030204" pitchFamily="18" charset="0"/>
                                      </a:rPr>
                                      <m:t>𝑲</m:t>
                                    </m:r>
                                  </m:e>
                                </m:acc>
                                <m:r>
                                  <a:rPr lang="en-US" altLang="ja-JP" sz="2400">
                                    <a:latin typeface="Cambria Math" panose="02040503050406030204" pitchFamily="18" charset="0"/>
                                  </a:rPr>
                                  <m:t>𝑵𝑵</m:t>
                                </m:r>
                              </m:oMath>
                            </m:oMathPara>
                          </a14:m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baseline="30000" dirty="0"/>
                            <a:t>3</a:t>
                          </a:r>
                          <a:r>
                            <a:rPr lang="en-US" altLang="ja-JP" sz="2400" dirty="0"/>
                            <a:t>He(K</a:t>
                          </a:r>
                          <a:r>
                            <a:rPr lang="en-US" altLang="ja-JP" sz="2400" baseline="30000" dirty="0"/>
                            <a:t>-</a:t>
                          </a:r>
                          <a:r>
                            <a:rPr lang="en-US" altLang="ja-JP" sz="2400" dirty="0"/>
                            <a:t>,N)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dirty="0" err="1"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dirty="0" err="1"/>
                            <a:t>p</a:t>
                          </a:r>
                          <a:r>
                            <a:rPr lang="en-US" altLang="ja-JP" sz="2400" dirty="0"/>
                            <a:t>/</a:t>
                          </a:r>
                          <a:r>
                            <a:rPr lang="en-US" altLang="ja-JP" sz="2400" dirty="0"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dirty="0"/>
                            <a:t>n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u="none" dirty="0"/>
                            <a:t>J</a:t>
                          </a:r>
                          <a:r>
                            <a:rPr kumimoji="1" lang="en-US" altLang="ja-JP" sz="2400" u="none" baseline="30000" dirty="0"/>
                            <a:t>P</a:t>
                          </a:r>
                          <a:r>
                            <a:rPr kumimoji="1" lang="en-US" altLang="ja-JP" sz="2400" u="none" baseline="0" dirty="0"/>
                            <a:t> </a:t>
                          </a:r>
                          <a:r>
                            <a:rPr kumimoji="1" lang="en-US" altLang="ja-JP" sz="2400" u="none" dirty="0">
                              <a:sym typeface="Wingdings" panose="05000000000000000000" pitchFamily="2" charset="2"/>
                            </a:rPr>
                            <a:t> </a:t>
                          </a:r>
                          <a:r>
                            <a:rPr kumimoji="1" lang="en-US" altLang="ja-JP" sz="2400" u="none" dirty="0"/>
                            <a:t>polarimeter</a:t>
                          </a:r>
                          <a:endParaRPr kumimoji="1" lang="ja-JP" altLang="en-US" sz="2400" u="none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7121174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altLang="ja-JP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sz="2400">
                                        <a:latin typeface="Cambria Math" panose="02040503050406030204" pitchFamily="18" charset="0"/>
                                      </a:rPr>
                                      <m:t>𝑲</m:t>
                                    </m:r>
                                  </m:e>
                                </m:acc>
                                <m:r>
                                  <a:rPr lang="en-US" altLang="ja-JP" sz="2400">
                                    <a:latin typeface="Cambria Math" panose="02040503050406030204" pitchFamily="18" charset="0"/>
                                  </a:rPr>
                                  <m:t>𝑵𝑵𝑵</m:t>
                                </m:r>
                              </m:oMath>
                            </m:oMathPara>
                          </a14:m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baseline="30000" dirty="0"/>
                            <a:t>4</a:t>
                          </a:r>
                          <a:r>
                            <a:rPr lang="en-US" altLang="ja-JP" sz="2400" dirty="0"/>
                            <a:t>He(K</a:t>
                          </a:r>
                          <a:r>
                            <a:rPr lang="en-US" altLang="ja-JP" sz="2400" baseline="30000" dirty="0"/>
                            <a:t>-</a:t>
                          </a:r>
                          <a:r>
                            <a:rPr lang="en-US" altLang="ja-JP" sz="2400" dirty="0"/>
                            <a:t>,N)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dirty="0" err="1"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dirty="0" err="1"/>
                            <a:t>d</a:t>
                          </a:r>
                          <a:r>
                            <a:rPr lang="en-US" altLang="ja-JP" sz="2400" dirty="0"/>
                            <a:t>/</a:t>
                          </a:r>
                          <a:r>
                            <a:rPr lang="en-US" altLang="ja-JP" sz="2400" dirty="0" err="1"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dirty="0" err="1"/>
                            <a:t>pn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large acceptance 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19010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altLang="ja-JP" sz="240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sz="24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</m:acc>
                                <m:r>
                                  <a:rPr lang="en-US" altLang="ja-JP" sz="2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𝑁𝑁𝑁𝑁</m:t>
                                </m:r>
                              </m:oMath>
                            </m:oMathPara>
                          </a14:m>
                          <a:endParaRPr kumimoji="1" lang="ja-JP" altLang="en-US" sz="2400" i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i="1" baseline="30000" dirty="0">
                              <a:solidFill>
                                <a:srgbClr val="7030A0"/>
                              </a:solidFill>
                            </a:rPr>
                            <a:t>6</a:t>
                          </a:r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</a:rPr>
                            <a:t>Li(K</a:t>
                          </a:r>
                          <a:r>
                            <a:rPr lang="en-US" altLang="ja-JP" sz="2400" i="1" baseline="30000" dirty="0">
                              <a:solidFill>
                                <a:srgbClr val="7030A0"/>
                              </a:solidFill>
                            </a:rPr>
                            <a:t>-</a:t>
                          </a:r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</a:rPr>
                            <a:t>,d)</a:t>
                          </a:r>
                          <a:endParaRPr kumimoji="1" lang="ja-JP" altLang="en-US" sz="2400" i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</a:rPr>
                            <a:t>t/</a:t>
                          </a:r>
                          <a:r>
                            <a:rPr lang="en-US" altLang="ja-JP" sz="2400" i="1" dirty="0" err="1">
                              <a:solidFill>
                                <a:srgbClr val="7030A0"/>
                              </a:solidFill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i="1" dirty="0" err="1">
                              <a:solidFill>
                                <a:srgbClr val="7030A0"/>
                              </a:solidFill>
                            </a:rPr>
                            <a:t>dn</a:t>
                          </a:r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</a:rPr>
                            <a:t>/</a:t>
                          </a:r>
                          <a:r>
                            <a:rPr lang="en-US" altLang="ja-JP" sz="2400" i="1" dirty="0" err="1">
                              <a:solidFill>
                                <a:srgbClr val="7030A0"/>
                              </a:solidFill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i="1" dirty="0" err="1">
                              <a:solidFill>
                                <a:srgbClr val="7030A0"/>
                              </a:solidFill>
                            </a:rPr>
                            <a:t>pnn</a:t>
                          </a:r>
                          <a:endParaRPr kumimoji="1" lang="ja-JP" altLang="en-US" sz="2400" i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1" lang="en-US" altLang="ja-JP" sz="2400" i="1" dirty="0">
                              <a:solidFill>
                                <a:srgbClr val="7030A0"/>
                              </a:solidFill>
                            </a:rPr>
                            <a:t>many body decay</a:t>
                          </a:r>
                          <a:endParaRPr kumimoji="1" lang="ja-JP" altLang="en-US" sz="2400" i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6716732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altLang="ja-JP" sz="240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sz="24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</m:acc>
                                <m:acc>
                                  <m:accPr>
                                    <m:chr m:val="̅"/>
                                    <m:ctrlPr>
                                      <a:rPr lang="en-US" altLang="ja-JP" sz="24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sz="24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</m:acc>
                                <m:r>
                                  <a:rPr lang="en-US" altLang="ja-JP" sz="2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𝑁𝑁</m:t>
                                </m:r>
                              </m:oMath>
                            </m:oMathPara>
                          </a14:m>
                          <a:endParaRPr kumimoji="1" lang="ja-JP" altLang="en-US" sz="2400" i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ja-JP" sz="240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sz="240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</a:rPr>
                            <a:t> + </a:t>
                          </a:r>
                          <a:r>
                            <a:rPr lang="en-US" altLang="ja-JP" sz="2400" i="1" baseline="30000" dirty="0">
                              <a:solidFill>
                                <a:srgbClr val="7030A0"/>
                              </a:solidFill>
                            </a:rPr>
                            <a:t>3</a:t>
                          </a:r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</a:rPr>
                            <a:t>He</a:t>
                          </a:r>
                          <a:endParaRPr kumimoji="1" lang="ja-JP" altLang="en-US" sz="2400" i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  <a:latin typeface="Symbol" panose="05050102010706020507" pitchFamily="18" charset="2"/>
                            </a:rPr>
                            <a:t>LL</a:t>
                          </a:r>
                          <a:endParaRPr kumimoji="1" lang="ja-JP" altLang="en-US" sz="2400" i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ja-JP" sz="240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sz="240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</m:oMath>
                          </a14:m>
                          <a:r>
                            <a:rPr kumimoji="1" lang="en-US" altLang="ja-JP" sz="2400" i="1" dirty="0">
                              <a:solidFill>
                                <a:srgbClr val="7030A0"/>
                              </a:solidFill>
                            </a:rPr>
                            <a:t> beam yield</a:t>
                          </a:r>
                          <a:endParaRPr kumimoji="1" lang="ja-JP" altLang="en-US" sz="2400" i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401001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表 8">
                <a:extLst>
                  <a:ext uri="{FF2B5EF4-FFF2-40B4-BE49-F238E27FC236}">
                    <a16:creationId xmlns:a16="http://schemas.microsoft.com/office/drawing/2014/main" id="{58826BC8-DFB8-42A5-A2C4-943929D4069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91811385"/>
                  </p:ext>
                </p:extLst>
              </p:nvPr>
            </p:nvGraphicFramePr>
            <p:xfrm>
              <a:off x="323528" y="1297977"/>
              <a:ext cx="8496944" cy="2743200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1404156">
                      <a:extLst>
                        <a:ext uri="{9D8B030D-6E8A-4147-A177-3AD203B41FA5}">
                          <a16:colId xmlns:a16="http://schemas.microsoft.com/office/drawing/2014/main" val="2727602191"/>
                        </a:ext>
                      </a:extLst>
                    </a:gridCol>
                    <a:gridCol w="1404156">
                      <a:extLst>
                        <a:ext uri="{9D8B030D-6E8A-4147-A177-3AD203B41FA5}">
                          <a16:colId xmlns:a16="http://schemas.microsoft.com/office/drawing/2014/main" val="306764163"/>
                        </a:ext>
                      </a:extLst>
                    </a:gridCol>
                    <a:gridCol w="1944216">
                      <a:extLst>
                        <a:ext uri="{9D8B030D-6E8A-4147-A177-3AD203B41FA5}">
                          <a16:colId xmlns:a16="http://schemas.microsoft.com/office/drawing/2014/main" val="2776455571"/>
                        </a:ext>
                      </a:extLst>
                    </a:gridCol>
                    <a:gridCol w="3744416">
                      <a:extLst>
                        <a:ext uri="{9D8B030D-6E8A-4147-A177-3AD203B41FA5}">
                          <a16:colId xmlns:a16="http://schemas.microsoft.com/office/drawing/2014/main" val="700139639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kumimoji="1" lang="en-US" altLang="ja-JP" sz="2400" dirty="0"/>
                            <a:t>Reaction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kumimoji="1" lang="en-US" altLang="ja-JP" sz="2400" dirty="0"/>
                            <a:t>Decays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Key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98609337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>
                          <a:blip r:embed="rId2"/>
                          <a:stretch>
                            <a:fillRect t="-109333" r="-506087" b="-43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dirty="0"/>
                            <a:t>d(K</a:t>
                          </a:r>
                          <a:r>
                            <a:rPr lang="en-US" altLang="ja-JP" sz="2400" baseline="30000" dirty="0"/>
                            <a:t>-</a:t>
                          </a:r>
                          <a:r>
                            <a:rPr lang="en-US" altLang="ja-JP" sz="2400" dirty="0"/>
                            <a:t>,n)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dirty="0">
                              <a:latin typeface="Symbol" panose="05050102010706020507" pitchFamily="18" charset="2"/>
                            </a:rPr>
                            <a:t>p</a:t>
                          </a:r>
                          <a:r>
                            <a:rPr lang="en-US" altLang="ja-JP" sz="2400" baseline="30000" dirty="0">
                              <a:latin typeface="Symbol" panose="05050102010706020507" pitchFamily="18" charset="2"/>
                            </a:rPr>
                            <a:t>±0</a:t>
                          </a:r>
                          <a:r>
                            <a:rPr lang="en-US" altLang="ja-JP" sz="2400" dirty="0">
                              <a:latin typeface="Symbol" panose="05050102010706020507" pitchFamily="18" charset="2"/>
                            </a:rPr>
                            <a:t>S</a:t>
                          </a:r>
                          <a:r>
                            <a:rPr lang="ja-JP" altLang="en-US" sz="2400" baseline="30000" dirty="0">
                              <a:latin typeface="+mn-lt"/>
                            </a:rPr>
                            <a:t>∓</a:t>
                          </a:r>
                          <a:r>
                            <a:rPr lang="en-US" altLang="ja-JP" sz="2400" baseline="30000" dirty="0">
                              <a:latin typeface="+mn-lt"/>
                            </a:rPr>
                            <a:t>0</a:t>
                          </a:r>
                          <a:endParaRPr kumimoji="1" lang="ja-JP" altLang="en-US" sz="2400" baseline="300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F-factor </a:t>
                          </a:r>
                          <a:r>
                            <a:rPr kumimoji="1" lang="en-US" altLang="ja-JP" sz="2400" dirty="0">
                              <a:sym typeface="Wingdings" panose="05000000000000000000" pitchFamily="2" charset="2"/>
                            </a:rPr>
                            <a:t> </a:t>
                          </a:r>
                          <a:r>
                            <a:rPr kumimoji="1" lang="en-US" altLang="ja-JP" sz="2400" dirty="0"/>
                            <a:t>n/</a:t>
                          </a:r>
                          <a:r>
                            <a:rPr kumimoji="1" lang="en-US" altLang="ja-JP" sz="2400" dirty="0">
                              <a:latin typeface="Symbol" panose="05050102010706020507" pitchFamily="18" charset="2"/>
                            </a:rPr>
                            <a:t>g</a:t>
                          </a:r>
                          <a:r>
                            <a:rPr kumimoji="1" lang="en-US" altLang="ja-JP" sz="2400" dirty="0"/>
                            <a:t> identification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11446243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>
                          <a:blip r:embed="rId2"/>
                          <a:stretch>
                            <a:fillRect t="-206579" r="-506087" b="-326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baseline="30000" dirty="0"/>
                            <a:t>3</a:t>
                          </a:r>
                          <a:r>
                            <a:rPr lang="en-US" altLang="ja-JP" sz="2400" dirty="0"/>
                            <a:t>He(K</a:t>
                          </a:r>
                          <a:r>
                            <a:rPr lang="en-US" altLang="ja-JP" sz="2400" baseline="30000" dirty="0"/>
                            <a:t>-</a:t>
                          </a:r>
                          <a:r>
                            <a:rPr lang="en-US" altLang="ja-JP" sz="2400" dirty="0"/>
                            <a:t>,N)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dirty="0" err="1"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dirty="0" err="1"/>
                            <a:t>p</a:t>
                          </a:r>
                          <a:r>
                            <a:rPr lang="en-US" altLang="ja-JP" sz="2400" dirty="0"/>
                            <a:t>/</a:t>
                          </a:r>
                          <a:r>
                            <a:rPr lang="en-US" altLang="ja-JP" sz="2400" dirty="0"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dirty="0"/>
                            <a:t>n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u="none" dirty="0"/>
                            <a:t>J</a:t>
                          </a:r>
                          <a:r>
                            <a:rPr kumimoji="1" lang="en-US" altLang="ja-JP" sz="2400" u="none" baseline="30000" dirty="0"/>
                            <a:t>P</a:t>
                          </a:r>
                          <a:r>
                            <a:rPr kumimoji="1" lang="en-US" altLang="ja-JP" sz="2400" u="none" baseline="0" dirty="0"/>
                            <a:t> </a:t>
                          </a:r>
                          <a:r>
                            <a:rPr kumimoji="1" lang="en-US" altLang="ja-JP" sz="2400" u="none" dirty="0">
                              <a:sym typeface="Wingdings" panose="05000000000000000000" pitchFamily="2" charset="2"/>
                            </a:rPr>
                            <a:t> </a:t>
                          </a:r>
                          <a:r>
                            <a:rPr kumimoji="1" lang="en-US" altLang="ja-JP" sz="2400" u="none" dirty="0"/>
                            <a:t>polarimeter</a:t>
                          </a:r>
                          <a:endParaRPr kumimoji="1" lang="ja-JP" altLang="en-US" sz="2400" u="none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7121174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>
                          <a:blip r:embed="rId2"/>
                          <a:stretch>
                            <a:fillRect t="-310667" r="-506087" b="-2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baseline="30000" dirty="0"/>
                            <a:t>4</a:t>
                          </a:r>
                          <a:r>
                            <a:rPr lang="en-US" altLang="ja-JP" sz="2400" dirty="0"/>
                            <a:t>He(K</a:t>
                          </a:r>
                          <a:r>
                            <a:rPr lang="en-US" altLang="ja-JP" sz="2400" baseline="30000" dirty="0"/>
                            <a:t>-</a:t>
                          </a:r>
                          <a:r>
                            <a:rPr lang="en-US" altLang="ja-JP" sz="2400" dirty="0"/>
                            <a:t>,N)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dirty="0" err="1"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dirty="0" err="1"/>
                            <a:t>d</a:t>
                          </a:r>
                          <a:r>
                            <a:rPr lang="en-US" altLang="ja-JP" sz="2400" dirty="0"/>
                            <a:t>/</a:t>
                          </a:r>
                          <a:r>
                            <a:rPr lang="en-US" altLang="ja-JP" sz="2400" dirty="0" err="1"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dirty="0" err="1"/>
                            <a:t>pn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large acceptance 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19010552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>
                          <a:blip r:embed="rId2"/>
                          <a:stretch>
                            <a:fillRect t="-410667" r="-506087" b="-1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i="1" baseline="30000" dirty="0">
                              <a:solidFill>
                                <a:srgbClr val="7030A0"/>
                              </a:solidFill>
                            </a:rPr>
                            <a:t>6</a:t>
                          </a:r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</a:rPr>
                            <a:t>Li(K</a:t>
                          </a:r>
                          <a:r>
                            <a:rPr lang="en-US" altLang="ja-JP" sz="2400" i="1" baseline="30000" dirty="0">
                              <a:solidFill>
                                <a:srgbClr val="7030A0"/>
                              </a:solidFill>
                            </a:rPr>
                            <a:t>-</a:t>
                          </a:r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</a:rPr>
                            <a:t>,d)</a:t>
                          </a:r>
                          <a:endParaRPr kumimoji="1" lang="ja-JP" altLang="en-US" sz="2400" i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</a:rPr>
                            <a:t>t/</a:t>
                          </a:r>
                          <a:r>
                            <a:rPr lang="en-US" altLang="ja-JP" sz="2400" i="1" dirty="0" err="1">
                              <a:solidFill>
                                <a:srgbClr val="7030A0"/>
                              </a:solidFill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i="1" dirty="0" err="1">
                              <a:solidFill>
                                <a:srgbClr val="7030A0"/>
                              </a:solidFill>
                            </a:rPr>
                            <a:t>dn</a:t>
                          </a:r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</a:rPr>
                            <a:t>/</a:t>
                          </a:r>
                          <a:r>
                            <a:rPr lang="en-US" altLang="ja-JP" sz="2400" i="1" dirty="0" err="1">
                              <a:solidFill>
                                <a:srgbClr val="7030A0"/>
                              </a:solidFill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i="1" dirty="0" err="1">
                              <a:solidFill>
                                <a:srgbClr val="7030A0"/>
                              </a:solidFill>
                            </a:rPr>
                            <a:t>pnn</a:t>
                          </a:r>
                          <a:endParaRPr kumimoji="1" lang="ja-JP" altLang="en-US" sz="2400" i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1" lang="en-US" altLang="ja-JP" sz="2400" i="1" dirty="0">
                              <a:solidFill>
                                <a:srgbClr val="7030A0"/>
                              </a:solidFill>
                            </a:rPr>
                            <a:t>many body decay</a:t>
                          </a:r>
                          <a:endParaRPr kumimoji="1" lang="ja-JP" altLang="en-US" sz="2400" i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6716732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>
                          <a:blip r:embed="rId2"/>
                          <a:stretch>
                            <a:fillRect t="-510667" r="-506087" b="-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>
                          <a:blip r:embed="rId2"/>
                          <a:stretch>
                            <a:fillRect l="-99567" t="-510667" r="-403896" b="-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  <a:latin typeface="Symbol" panose="05050102010706020507" pitchFamily="18" charset="2"/>
                            </a:rPr>
                            <a:t>LL</a:t>
                          </a:r>
                          <a:endParaRPr kumimoji="1" lang="ja-JP" altLang="en-US" sz="2400" i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>
                          <a:blip r:embed="rId2"/>
                          <a:stretch>
                            <a:fillRect l="-127036" t="-510667" b="-30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01001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4CAD87FC-15C5-44AA-85D8-71647134E894}"/>
                  </a:ext>
                </a:extLst>
              </p:cNvPr>
              <p:cNvSpPr txBox="1"/>
              <p:nvPr/>
            </p:nvSpPr>
            <p:spPr>
              <a:xfrm>
                <a:off x="817386" y="671263"/>
                <a:ext cx="75850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ja-JP" sz="2400" b="1" i="1" dirty="0"/>
                  <a:t>- for systematic study from 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2400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𝑵</m:t>
                    </m:r>
                  </m:oMath>
                </a14:m>
                <a:r>
                  <a:rPr lang="en-US" altLang="ja-JP" sz="2400" b="1" i="1" dirty="0"/>
                  <a:t> to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2400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𝑵𝑵𝑵𝑵</m:t>
                    </m:r>
                  </m:oMath>
                </a14:m>
                <a:r>
                  <a:rPr kumimoji="1" lang="ja-JP" altLang="en-US" sz="2400" b="1" i="1" dirty="0"/>
                  <a:t> </a:t>
                </a:r>
                <a:r>
                  <a:rPr kumimoji="1" lang="en-US" altLang="ja-JP" sz="2400" b="1" i="1" dirty="0"/>
                  <a:t>systems -</a:t>
                </a:r>
                <a:endParaRPr kumimoji="1" lang="ja-JP" altLang="en-US" sz="2400" b="1" i="1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4CAD87FC-15C5-44AA-85D8-71647134E8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386" y="671263"/>
                <a:ext cx="7585090" cy="461665"/>
              </a:xfrm>
              <a:prstGeom prst="rect">
                <a:avLst/>
              </a:prstGeom>
              <a:blipFill>
                <a:blip r:embed="rId3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5A68622-A045-4A88-AF05-7468C1A2FDFC}"/>
              </a:ext>
            </a:extLst>
          </p:cNvPr>
          <p:cNvSpPr txBox="1"/>
          <p:nvPr/>
        </p:nvSpPr>
        <p:spPr>
          <a:xfrm>
            <a:off x="7215330" y="2676169"/>
            <a:ext cx="1928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sym typeface="Wingdings" panose="05000000000000000000" pitchFamily="2" charset="2"/>
              </a:rPr>
              <a:t> A first step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9CF7366-13EF-4C45-898F-4B95AD9E2CD6}"/>
              </a:ext>
            </a:extLst>
          </p:cNvPr>
          <p:cNvSpPr txBox="1"/>
          <p:nvPr/>
        </p:nvSpPr>
        <p:spPr>
          <a:xfrm>
            <a:off x="6012160" y="4740021"/>
            <a:ext cx="1675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sym typeface="Wingdings" panose="05000000000000000000" pitchFamily="2" charset="2"/>
              </a:rPr>
              <a:t> new CDS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95A52C7-CDF4-4928-B7BB-E6F5008E00D7}"/>
              </a:ext>
            </a:extLst>
          </p:cNvPr>
          <p:cNvSpPr txBox="1"/>
          <p:nvPr/>
        </p:nvSpPr>
        <p:spPr>
          <a:xfrm>
            <a:off x="6012159" y="5415607"/>
            <a:ext cx="26805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sym typeface="Wingdings" panose="05000000000000000000" pitchFamily="2" charset="2"/>
              </a:rPr>
              <a:t> modified K1.8BR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239723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2" grpId="0"/>
      <p:bldP spid="5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260FCA33-2DAA-4972-8185-B3A7ECD9DE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339" r="27751"/>
          <a:stretch/>
        </p:blipFill>
        <p:spPr>
          <a:xfrm>
            <a:off x="0" y="0"/>
            <a:ext cx="1167822" cy="13942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957060" y="0"/>
                <a:ext cx="7886700" cy="13255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kumimoji="1" lang="en-US" altLang="ja-JP" b="1" dirty="0"/>
                  <a:t>A First Step: Search for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>
                        <a:latin typeface="Cambria Math" panose="02040503050406030204" pitchFamily="18" charset="0"/>
                      </a:rPr>
                      <m:t>𝑵𝑵𝑵</m:t>
                    </m:r>
                  </m:oMath>
                </a14:m>
                <a:endParaRPr kumimoji="1" lang="ja-JP" altLang="en-US" b="1" dirty="0"/>
              </a:p>
            </p:txBody>
          </p:sp>
        </mc:Choice>
        <mc:Fallback xmlns="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957060" y="0"/>
                <a:ext cx="7886700" cy="1325563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98914DC-A46E-44AF-BBC6-09CCAFE90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6600" y="3175"/>
            <a:ext cx="2057400" cy="365125"/>
          </a:xfrm>
        </p:spPr>
        <p:txBody>
          <a:bodyPr/>
          <a:lstStyle/>
          <a:p>
            <a:fld id="{2F12FD73-3B79-4649-AE7F-26B9A55D462C}" type="slidenum">
              <a:rPr kumimoji="1" lang="ja-JP" altLang="en-US" smtClean="0"/>
              <a:t>8</a:t>
            </a:fld>
            <a:endParaRPr kumimoji="1" lang="ja-JP" altLang="en-US" dirty="0"/>
          </a:p>
        </p:txBody>
      </p:sp>
      <p:sp>
        <p:nvSpPr>
          <p:cNvPr id="8" name="コンテンツ プレースホルダー 7">
            <a:extLst>
              <a:ext uri="{FF2B5EF4-FFF2-40B4-BE49-F238E27FC236}">
                <a16:creationId xmlns:a16="http://schemas.microsoft.com/office/drawing/2014/main" id="{22B5AF31-22EF-4DDC-9232-BE72A050D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433" y="2737872"/>
            <a:ext cx="9137561" cy="4124415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ea"/>
              <a:buAutoNum type="circleNumDbPlain"/>
            </a:pPr>
            <a:r>
              <a:rPr lang="en-US" altLang="ja-JP" sz="3200" b="1" dirty="0"/>
              <a:t>Observe the K</a:t>
            </a:r>
            <a:r>
              <a:rPr lang="en-US" altLang="ja-JP" sz="3200" b="1" baseline="30000" dirty="0"/>
              <a:t>-</a:t>
            </a:r>
            <a:r>
              <a:rPr lang="en-US" altLang="ja-JP" sz="3200" b="1" dirty="0" err="1"/>
              <a:t>ppn</a:t>
            </a:r>
            <a:r>
              <a:rPr lang="ja-JP" altLang="en-US" sz="3200" b="1" dirty="0"/>
              <a:t> </a:t>
            </a:r>
            <a:r>
              <a:rPr lang="en-US" altLang="ja-JP" sz="3200" b="1" dirty="0"/>
              <a:t>state via 2-body </a:t>
            </a:r>
            <a:r>
              <a:rPr lang="en-US" altLang="ja-JP" sz="3200" b="1" dirty="0" err="1">
                <a:latin typeface="Symbol" panose="05050102010706020507" pitchFamily="18" charset="2"/>
              </a:rPr>
              <a:t>L</a:t>
            </a:r>
            <a:r>
              <a:rPr lang="en-US" altLang="ja-JP" sz="3200" b="1" dirty="0" err="1"/>
              <a:t>d</a:t>
            </a:r>
            <a:r>
              <a:rPr lang="en-US" altLang="ja-JP" sz="3200" b="1" dirty="0"/>
              <a:t> decay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ja-JP" sz="2800" dirty="0"/>
              <a:t> Establish the existence of the kaonic nuclei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altLang="ja-JP" sz="1400" dirty="0"/>
          </a:p>
          <a:p>
            <a:pPr marL="514350" indent="-514350">
              <a:buFont typeface="+mj-ea"/>
              <a:buAutoNum type="circleNumDbPlain"/>
            </a:pPr>
            <a:r>
              <a:rPr lang="en-US" altLang="ja-JP" sz="3200" b="1" dirty="0"/>
              <a:t>Reconstruct the K</a:t>
            </a:r>
            <a:r>
              <a:rPr lang="en-US" altLang="ja-JP" sz="3200" b="1" baseline="30000" dirty="0"/>
              <a:t>-</a:t>
            </a:r>
            <a:r>
              <a:rPr lang="en-US" altLang="ja-JP" sz="3200" b="1" dirty="0" err="1"/>
              <a:t>ppn</a:t>
            </a:r>
            <a:r>
              <a:rPr lang="en-US" altLang="ja-JP" sz="3200" b="1" dirty="0"/>
              <a:t> state via 3-body </a:t>
            </a:r>
            <a:r>
              <a:rPr lang="en-US" altLang="ja-JP" sz="3200" b="1" dirty="0" err="1">
                <a:latin typeface="Symbol" panose="05050102010706020507" pitchFamily="18" charset="2"/>
              </a:rPr>
              <a:t>L</a:t>
            </a:r>
            <a:r>
              <a:rPr lang="en-US" altLang="ja-JP" sz="3200" b="1" dirty="0" err="1"/>
              <a:t>pn</a:t>
            </a:r>
            <a:r>
              <a:rPr lang="en-US" altLang="ja-JP" sz="3200" b="1" dirty="0"/>
              <a:t> decay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ja-JP" sz="2800" dirty="0"/>
              <a:t> As a feasibility study to access heavier system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altLang="ja-JP" sz="1400" dirty="0"/>
          </a:p>
          <a:p>
            <a:pPr marL="541338" indent="-541338">
              <a:buFont typeface="Wingdings" panose="05000000000000000000" pitchFamily="2" charset="2"/>
              <a:buChar char="l"/>
            </a:pPr>
            <a:r>
              <a:rPr lang="en-US" altLang="ja-JP" b="1" dirty="0"/>
              <a:t>Feasibility study of proton spin-direction measurement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ja-JP" dirty="0"/>
              <a:t> </a:t>
            </a:r>
            <a:r>
              <a:rPr lang="en-US" altLang="ja-JP" i="1" dirty="0"/>
              <a:t>e.g</a:t>
            </a:r>
            <a:r>
              <a:rPr lang="en-US" altLang="ja-JP" dirty="0"/>
              <a:t>., by installing a prototype module of a polarimeter</a:t>
            </a:r>
            <a:endParaRPr lang="ja-JP" altLang="en-US" dirty="0"/>
          </a:p>
          <a:p>
            <a:pPr lvl="1">
              <a:buFont typeface="Wingdings" panose="05000000000000000000" pitchFamily="2" charset="2"/>
              <a:buChar char="Ø"/>
            </a:pPr>
            <a:endParaRPr lang="en-US" altLang="ja-JP" sz="2800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1AF0450-369B-4F6E-9B4F-1A2E543F5DBA}"/>
              </a:ext>
            </a:extLst>
          </p:cNvPr>
          <p:cNvSpPr txBox="1"/>
          <p:nvPr/>
        </p:nvSpPr>
        <p:spPr>
          <a:xfrm>
            <a:off x="1181712" y="1780609"/>
            <a:ext cx="6780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36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Goals of the proposed experiment:</a:t>
            </a:r>
            <a:endParaRPr kumimoji="1" lang="ja-JP" altLang="en-US" sz="36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1AB317-3F69-4813-AA48-7869868B9816}"/>
              </a:ext>
            </a:extLst>
          </p:cNvPr>
          <p:cNvSpPr txBox="1"/>
          <p:nvPr/>
        </p:nvSpPr>
        <p:spPr>
          <a:xfrm>
            <a:off x="2319511" y="1033175"/>
            <a:ext cx="51617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3200" i="1" dirty="0"/>
              <a:t>via </a:t>
            </a:r>
            <a:r>
              <a:rPr kumimoji="1" lang="en-US" altLang="ja-JP" sz="3200" i="1" baseline="30000" dirty="0"/>
              <a:t>4</a:t>
            </a:r>
            <a:r>
              <a:rPr kumimoji="1" lang="en-US" altLang="ja-JP" sz="3200" i="1" dirty="0"/>
              <a:t>He(1 GeV/c K</a:t>
            </a:r>
            <a:r>
              <a:rPr kumimoji="1" lang="en-US" altLang="ja-JP" sz="3200" i="1" baseline="30000" dirty="0"/>
              <a:t>-</a:t>
            </a:r>
            <a:r>
              <a:rPr kumimoji="1" lang="en-US" altLang="ja-JP" sz="3200" i="1" dirty="0"/>
              <a:t>, n) reaction</a:t>
            </a:r>
            <a:endParaRPr kumimoji="1" lang="ja-JP" alt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3106974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F9F57C8F-C50A-46D4-946C-01BA23C169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5" r="6840"/>
          <a:stretch/>
        </p:blipFill>
        <p:spPr>
          <a:xfrm>
            <a:off x="-508" y="-2406"/>
            <a:ext cx="9144508" cy="6337186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6B92F5B2-A1C9-47BB-AC49-00E12C32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50" y="0"/>
            <a:ext cx="8448541" cy="1325563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b="1" dirty="0">
                <a:solidFill>
                  <a:schemeClr val="bg1"/>
                </a:solidFill>
              </a:rPr>
              <a:t>A New Cylindrical Detector System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4888684-2EAF-4322-BA33-72EABB6CA907}"/>
              </a:ext>
            </a:extLst>
          </p:cNvPr>
          <p:cNvSpPr txBox="1"/>
          <p:nvPr/>
        </p:nvSpPr>
        <p:spPr>
          <a:xfrm>
            <a:off x="0" y="6334780"/>
            <a:ext cx="914400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kumimoji="1"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new 4</a:t>
            </a:r>
            <a:r>
              <a:rPr kumimoji="1"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</a:t>
            </a:r>
            <a:r>
              <a:rPr kumimoji="1"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spectrometer with </a:t>
            </a:r>
            <a:r>
              <a:rPr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n/</a:t>
            </a:r>
            <a:r>
              <a:rPr kumimoji="1"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g</a:t>
            </a:r>
            <a:r>
              <a:rPr kumimoji="1"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detection capability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EA569356-F41B-4981-95D9-D41F0CC5C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9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51553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D6A41591-21BD-4AE5-BE8A-4B03F184B254}"/>
              </a:ext>
            </a:extLst>
          </p:cNvPr>
          <p:cNvGrpSpPr/>
          <p:nvPr/>
        </p:nvGrpSpPr>
        <p:grpSpPr>
          <a:xfrm>
            <a:off x="193180" y="1069251"/>
            <a:ext cx="8752249" cy="4719498"/>
            <a:chOff x="115910" y="1037358"/>
            <a:chExt cx="8752249" cy="4719498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2368A3ED-A9E8-4352-9008-2A518E686C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12907"/>
            <a:stretch/>
          </p:blipFill>
          <p:spPr>
            <a:xfrm>
              <a:off x="275841" y="1037358"/>
              <a:ext cx="8592318" cy="4026210"/>
            </a:xfrm>
            <a:prstGeom prst="rect">
              <a:avLst/>
            </a:prstGeom>
          </p:spPr>
        </p:pic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3D40EC88-861A-4569-8C41-804E505FC06A}"/>
                </a:ext>
              </a:extLst>
            </p:cNvPr>
            <p:cNvSpPr/>
            <p:nvPr/>
          </p:nvSpPr>
          <p:spPr>
            <a:xfrm>
              <a:off x="115910" y="5125792"/>
              <a:ext cx="1803042" cy="631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</p:grpSp>
      <p:sp>
        <p:nvSpPr>
          <p:cNvPr id="2" name="タイトル 1">
            <a:extLst>
              <a:ext uri="{FF2B5EF4-FFF2-40B4-BE49-F238E27FC236}">
                <a16:creationId xmlns:a16="http://schemas.microsoft.com/office/drawing/2014/main" id="{6B92F5B2-A1C9-47BB-AC49-00E12C32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180" y="0"/>
            <a:ext cx="8757634" cy="1325563"/>
          </a:xfrm>
        </p:spPr>
        <p:txBody>
          <a:bodyPr>
            <a:normAutofit/>
          </a:bodyPr>
          <a:lstStyle/>
          <a:p>
            <a:pPr algn="ctr"/>
            <a:r>
              <a:rPr lang="en-US" altLang="ja-JP" b="1" dirty="0"/>
              <a:t>A New Cylindrical Detector System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C944B5-0C05-48FD-A811-884E143C7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6389" y="5537602"/>
            <a:ext cx="5346838" cy="12828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kumimoji="1"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Solid angle: ~</a:t>
            </a:r>
            <a:r>
              <a:rPr kumimoji="1"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x1.5 </a:t>
            </a:r>
            <a:r>
              <a:rPr kumimoji="1" lang="en-US" altLang="ja-JP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(~90%)</a:t>
            </a:r>
            <a:endParaRPr kumimoji="1" lang="en-US" altLang="ja-JP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Neutron detection capability: ~x10 				   </a:t>
            </a:r>
            <a:r>
              <a:rPr lang="en-US" altLang="ja-JP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( ~1.5x15%)</a:t>
            </a:r>
            <a:endParaRPr kumimoji="1" lang="ja-JP" altLang="en-US" sz="2000" b="1" baseline="-2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98914DC-A46E-44AF-BBC6-09CCAFE90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12FD73-3B79-4649-AE7F-26B9A55D462C}" type="slidenum">
              <a:rPr kumimoji="1" lang="ja-JP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2DA36A5F-035C-470E-B90F-7285E4A44B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523" y="1145716"/>
            <a:ext cx="5927080" cy="3871074"/>
          </a:xfrm>
          <a:prstGeom prst="rect">
            <a:avLst/>
          </a:prstGeom>
        </p:spPr>
      </p:pic>
      <p:sp>
        <p:nvSpPr>
          <p:cNvPr id="8" name="コンテンツ プレースホルダー 2">
            <a:extLst>
              <a:ext uri="{FF2B5EF4-FFF2-40B4-BE49-F238E27FC236}">
                <a16:creationId xmlns:a16="http://schemas.microsoft.com/office/drawing/2014/main" id="{F2EDEA91-2B6F-447E-87EF-D7F0E3FE6BD7}"/>
              </a:ext>
            </a:extLst>
          </p:cNvPr>
          <p:cNvSpPr txBox="1">
            <a:spLocks/>
          </p:cNvSpPr>
          <p:nvPr/>
        </p:nvSpPr>
        <p:spPr>
          <a:xfrm>
            <a:off x="189730" y="4601614"/>
            <a:ext cx="3948431" cy="2310484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ja-JP" sz="5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SC Solenoid Magnet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ja-JP" sz="5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Cylindrical Drift Chamber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ja-JP" sz="5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Neutron Counter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ja-JP" sz="4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FWD/BWD Drift Chambers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ja-JP" sz="4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Vertex Fiber Tracker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ja-JP" sz="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Electromagnetic Calorimeter (constructed in 2</a:t>
            </a:r>
            <a:r>
              <a:rPr kumimoji="1" lang="en-US" altLang="ja-JP" sz="3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nd</a:t>
            </a:r>
            <a:r>
              <a:rPr kumimoji="1" lang="en-US" altLang="ja-JP" sz="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-stage)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0469F263-F472-4D4B-BBFC-67820E3C07D9}"/>
              </a:ext>
            </a:extLst>
          </p:cNvPr>
          <p:cNvSpPr/>
          <p:nvPr/>
        </p:nvSpPr>
        <p:spPr>
          <a:xfrm>
            <a:off x="2491409" y="2617304"/>
            <a:ext cx="1212573" cy="1179444"/>
          </a:xfrm>
          <a:prstGeom prst="rightArrow">
            <a:avLst>
              <a:gd name="adj1" fmla="val 50000"/>
              <a:gd name="adj2" fmla="val 6821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3027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92F5B2-A1C9-47BB-AC49-00E12C32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b="1" dirty="0"/>
              <a:t>Improvement of Kaon Intensity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C944B5-0C05-48FD-A811-884E143C7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626524"/>
            <a:ext cx="9143999" cy="1231476"/>
          </a:xfrm>
        </p:spPr>
        <p:txBody>
          <a:bodyPr>
            <a:normAutofit fontScale="92500"/>
          </a:bodyPr>
          <a:lstStyle/>
          <a:p>
            <a:r>
              <a:rPr lang="en-US" altLang="ja-JP" sz="3600" b="1" dirty="0"/>
              <a:t>We propose a new configuration of the beamline</a:t>
            </a:r>
          </a:p>
          <a:p>
            <a:pPr lvl="1"/>
            <a:r>
              <a:rPr lang="en-US" altLang="ja-JP" sz="2800" dirty="0"/>
              <a:t>K- yield is expected to increase </a:t>
            </a:r>
            <a:r>
              <a:rPr lang="en-US" altLang="ja-JP" sz="3000" dirty="0"/>
              <a:t>by </a:t>
            </a:r>
            <a:r>
              <a:rPr lang="en-US" altLang="ja-JP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 1.4 times @ 1.0 GeV/c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22BA304-CBB8-4E0F-86DD-A3CBB62DA1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775" y="1539985"/>
            <a:ext cx="4328305" cy="352082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AD89DBB-ACC6-453A-9867-D9E2E778A1F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0" t="18874" r="14958" b="8544"/>
          <a:stretch/>
        </p:blipFill>
        <p:spPr>
          <a:xfrm rot="16200000">
            <a:off x="623542" y="1373178"/>
            <a:ext cx="2313429" cy="3251421"/>
          </a:xfrm>
          <a:prstGeom prst="rect">
            <a:avLst/>
          </a:prstGeom>
        </p:spPr>
      </p:pic>
      <p:sp>
        <p:nvSpPr>
          <p:cNvPr id="8" name="矢印: 右 7">
            <a:extLst>
              <a:ext uri="{FF2B5EF4-FFF2-40B4-BE49-F238E27FC236}">
                <a16:creationId xmlns:a16="http://schemas.microsoft.com/office/drawing/2014/main" id="{3A8651A9-E297-4BBB-A937-2F17260EA5E5}"/>
              </a:ext>
            </a:extLst>
          </p:cNvPr>
          <p:cNvSpPr/>
          <p:nvPr/>
        </p:nvSpPr>
        <p:spPr>
          <a:xfrm>
            <a:off x="3721994" y="2358164"/>
            <a:ext cx="701899" cy="1281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775AC28-E59E-4C04-B60C-316152A55544}"/>
              </a:ext>
            </a:extLst>
          </p:cNvPr>
          <p:cNvSpPr txBox="1"/>
          <p:nvPr/>
        </p:nvSpPr>
        <p:spPr>
          <a:xfrm>
            <a:off x="2447232" y="3663571"/>
            <a:ext cx="3251422" cy="64633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/>
              <a:t>Shorten the beamline (~3.7m) by removing the final D magnet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B19614F-3081-4EC1-9857-046E36DB8C31}"/>
              </a:ext>
            </a:extLst>
          </p:cNvPr>
          <p:cNvSpPr txBox="1"/>
          <p:nvPr/>
        </p:nvSpPr>
        <p:spPr>
          <a:xfrm>
            <a:off x="2044858" y="1294994"/>
            <a:ext cx="27222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K1.8BR beamline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B321FEC-C9CA-494B-837B-C4FF13126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15811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F4522B83-37A4-4C48-B5B9-1861238D7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1640" y="2449290"/>
            <a:ext cx="3641050" cy="412303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kumimoji="1" lang="en-US" altLang="ja-JP" b="1" dirty="0"/>
                  <a:t>Expected Yield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𝑵𝑵𝑵</m:t>
                    </m:r>
                  </m:oMath>
                </a14:m>
                <a:endParaRPr kumimoji="1" lang="ja-JP" altLang="en-US" b="1" dirty="0"/>
              </a:p>
            </p:txBody>
          </p:sp>
        </mc:Choice>
        <mc:Fallback xmlns="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98914DC-A46E-44AF-BBC6-09CCAFE90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12FD73-3B79-4649-AE7F-26B9A55D462C}" type="slidenum">
              <a:rPr kumimoji="1" lang="ja-JP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6">
                <a:extLst>
                  <a:ext uri="{FF2B5EF4-FFF2-40B4-BE49-F238E27FC236}">
                    <a16:creationId xmlns:a16="http://schemas.microsoft.com/office/drawing/2014/main" id="{3E00FD82-6408-4F02-8548-47540F2DDC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-61174" y="2769356"/>
                <a:ext cx="5789054" cy="3575968"/>
              </a:xfrm>
            </p:spPr>
            <p:txBody>
              <a:bodyPr>
                <a:normAutofit/>
              </a:bodyPr>
              <a:lstStyle/>
              <a:p>
                <a:r>
                  <a:rPr lang="en-US" altLang="ja-JP" dirty="0"/>
                  <a:t>assume the K</a:t>
                </a:r>
                <a:r>
                  <a:rPr lang="en-US" altLang="ja-JP" baseline="30000" dirty="0"/>
                  <a:t>-</a:t>
                </a:r>
                <a:r>
                  <a:rPr lang="en-US" altLang="ja-JP" dirty="0" err="1"/>
                  <a:t>ppn</a:t>
                </a:r>
                <a:r>
                  <a:rPr lang="en-US" altLang="ja-JP" dirty="0"/>
                  <a:t> cross section of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𝝈</m:t>
                      </m:r>
                      <m:d>
                        <m:dPr>
                          <m:ctrlPr>
                            <a:rPr lang="en-US" altLang="ja-JP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ja-JP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𝑲</m:t>
                              </m:r>
                            </m:e>
                            <m:sup>
                              <m:r>
                                <a:rPr lang="en-US" altLang="ja-JP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  <m:r>
                            <a:rPr lang="en-US" altLang="ja-JP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𝒑𝒑𝒏</m:t>
                          </m:r>
                        </m:e>
                      </m:d>
                      <m:r>
                        <a:rPr lang="en-US" altLang="ja-JP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altLang="ja-JP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𝑩𝒓</m:t>
                      </m:r>
                      <m:d>
                        <m:dPr>
                          <m:ctrlPr>
                            <a:rPr lang="en-US" altLang="ja-JP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l-GR" altLang="ja-JP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𝜦</m:t>
                          </m:r>
                          <m:r>
                            <a:rPr lang="en-US" altLang="ja-JP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𝒅</m:t>
                          </m:r>
                        </m:e>
                      </m:d>
                      <m:r>
                        <a:rPr lang="en-US" altLang="ja-JP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~ </m:t>
                      </m:r>
                      <m:r>
                        <a:rPr lang="en-US" altLang="ja-JP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en-US" altLang="ja-JP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ja-JP" alt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𝝁</m:t>
                      </m:r>
                      <m:r>
                        <a:rPr lang="en-US" altLang="ja-JP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altLang="ja-JP" b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𝝈</m:t>
                      </m:r>
                      <m:d>
                        <m:dPr>
                          <m:ctrlPr>
                            <a:rPr lang="en-US" altLang="ja-JP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ja-JP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𝑲</m:t>
                              </m:r>
                            </m:e>
                            <m:sup>
                              <m:r>
                                <a:rPr lang="en-US" altLang="ja-JP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  <m:r>
                            <a:rPr lang="en-US" altLang="ja-JP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𝒑𝒑𝒏</m:t>
                          </m:r>
                        </m:e>
                      </m:d>
                      <m:r>
                        <a:rPr lang="en-US" altLang="ja-JP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altLang="ja-JP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𝑩𝒓</m:t>
                      </m:r>
                      <m:d>
                        <m:dPr>
                          <m:ctrlPr>
                            <a:rPr lang="en-US" altLang="ja-JP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l-GR" altLang="ja-JP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𝜦</m:t>
                          </m:r>
                          <m:r>
                            <a:rPr lang="en-US" altLang="ja-JP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𝒑𝒏</m:t>
                          </m:r>
                        </m:e>
                      </m:d>
                      <m:r>
                        <a:rPr lang="en-US" altLang="ja-JP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ja-JP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US" altLang="ja-JP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ja-JP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en-US" altLang="ja-JP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ja-JP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𝝁</m:t>
                      </m:r>
                      <m:r>
                        <a:rPr lang="en-US" altLang="ja-JP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altLang="ja-JP" b="1" dirty="0"/>
              </a:p>
              <a:p>
                <a:pPr lvl="1"/>
                <a:endParaRPr lang="en-US" altLang="ja-JP" sz="1200" dirty="0"/>
              </a:p>
              <a:p>
                <a:pPr lvl="1">
                  <a:buFont typeface="Wingdings" panose="05000000000000000000" pitchFamily="2" charset="2"/>
                  <a:buChar char="u"/>
                </a:pPr>
                <a:r>
                  <a:rPr lang="en-US" altLang="ja-JP" dirty="0"/>
                  <a:t> The same CS of “K-pp”</a:t>
                </a:r>
                <a:r>
                  <a:rPr lang="en-US" altLang="ja-JP" dirty="0">
                    <a:sym typeface="Wingdings" panose="05000000000000000000" pitchFamily="2" charset="2"/>
                  </a:rPr>
                  <a:t></a:t>
                </a:r>
                <a:r>
                  <a:rPr lang="en-US" altLang="ja-JP" dirty="0" err="1">
                    <a:latin typeface="Symbol" panose="05050102010706020507" pitchFamily="18" charset="2"/>
                  </a:rPr>
                  <a:t>L</a:t>
                </a:r>
                <a:r>
                  <a:rPr lang="en-US" altLang="ja-JP" dirty="0" err="1"/>
                  <a:t>p</a:t>
                </a:r>
                <a:r>
                  <a:rPr lang="en-US" altLang="ja-JP" dirty="0"/>
                  <a:t> in E15</a:t>
                </a:r>
              </a:p>
              <a:p>
                <a:pPr lvl="1">
                  <a:buFont typeface="Wingdings" panose="05000000000000000000" pitchFamily="2" charset="2"/>
                  <a:buChar char="u"/>
                </a:pPr>
                <a:r>
                  <a:rPr lang="en-US" altLang="ja-JP" i="1" dirty="0"/>
                  <a:t> As for </a:t>
                </a:r>
                <a:r>
                  <a:rPr lang="en-US" altLang="ja-JP" i="1" dirty="0" err="1">
                    <a:latin typeface="Symbol" panose="05050102010706020507" pitchFamily="18" charset="2"/>
                  </a:rPr>
                  <a:t>L</a:t>
                </a:r>
                <a:r>
                  <a:rPr lang="en-US" altLang="ja-JP" i="1" dirty="0" err="1"/>
                  <a:t>d</a:t>
                </a:r>
                <a:r>
                  <a:rPr lang="en-US" altLang="ja-JP" i="1" dirty="0"/>
                  <a:t> decay, we refer to the absorption of stopped K</a:t>
                </a:r>
                <a:r>
                  <a:rPr lang="en-US" altLang="ja-JP" i="1" baseline="30000" dirty="0"/>
                  <a:t>−</a:t>
                </a:r>
                <a:r>
                  <a:rPr lang="en-US" altLang="ja-JP" i="1" dirty="0"/>
                  <a:t> on </a:t>
                </a:r>
                <a:r>
                  <a:rPr lang="en-US" altLang="ja-JP" i="1" baseline="30000" dirty="0"/>
                  <a:t>4</a:t>
                </a:r>
                <a:r>
                  <a:rPr lang="en-US" altLang="ja-JP" i="1" dirty="0"/>
                  <a:t>He</a:t>
                </a:r>
              </a:p>
              <a:p>
                <a:pPr marL="457200" lvl="1" indent="0">
                  <a:buNone/>
                </a:pPr>
                <a:r>
                  <a:rPr lang="en-US" altLang="ja-JP" sz="2200" i="1" dirty="0">
                    <a:sym typeface="Wingdings" panose="05000000000000000000" pitchFamily="2" charset="2"/>
                  </a:rPr>
                  <a:t>     </a:t>
                </a:r>
                <a:r>
                  <a:rPr lang="en-US" altLang="ja-JP" sz="2200" i="1" dirty="0"/>
                  <a:t>decay fraction to </a:t>
                </a:r>
                <a:r>
                  <a:rPr lang="en-US" altLang="ja-JP" sz="2200" i="1" dirty="0">
                    <a:latin typeface="Symbol" panose="05050102010706020507" pitchFamily="18" charset="2"/>
                  </a:rPr>
                  <a:t>S</a:t>
                </a:r>
                <a:r>
                  <a:rPr lang="en-US" altLang="ja-JP" sz="2200" i="1" baseline="30000" dirty="0">
                    <a:latin typeface="Symbol" panose="05050102010706020507" pitchFamily="18" charset="2"/>
                  </a:rPr>
                  <a:t>-</a:t>
                </a:r>
                <a:r>
                  <a:rPr lang="en-US" altLang="ja-JP" sz="2200" i="1" dirty="0"/>
                  <a:t>pd : </a:t>
                </a:r>
                <a:r>
                  <a:rPr lang="en-US" altLang="ja-JP" sz="2200" i="1" dirty="0">
                    <a:latin typeface="Symbol" panose="05050102010706020507" pitchFamily="18" charset="2"/>
                  </a:rPr>
                  <a:t>S</a:t>
                </a:r>
                <a:r>
                  <a:rPr lang="en-US" altLang="ja-JP" sz="2200" i="1" baseline="30000" dirty="0">
                    <a:latin typeface="Symbol" panose="05050102010706020507" pitchFamily="18" charset="2"/>
                  </a:rPr>
                  <a:t>-</a:t>
                </a:r>
                <a:r>
                  <a:rPr lang="en-US" altLang="ja-JP" sz="2200" i="1" dirty="0" err="1"/>
                  <a:t>ppn</a:t>
                </a:r>
                <a:r>
                  <a:rPr lang="en-US" altLang="ja-JP" sz="2200" i="1" dirty="0"/>
                  <a:t> ~ 1 : 1</a:t>
                </a:r>
              </a:p>
              <a:p>
                <a:pPr marL="0" indent="0">
                  <a:buNone/>
                </a:pPr>
                <a:endParaRPr lang="ja-JP" altLang="en-US" dirty="0"/>
              </a:p>
            </p:txBody>
          </p:sp>
        </mc:Choice>
        <mc:Fallback xmlns="">
          <p:sp>
            <p:nvSpPr>
              <p:cNvPr id="7" name="コンテンツ プレースホルダー 6">
                <a:extLst>
                  <a:ext uri="{FF2B5EF4-FFF2-40B4-BE49-F238E27FC236}">
                    <a16:creationId xmlns:a16="http://schemas.microsoft.com/office/drawing/2014/main" id="{3E00FD82-6408-4F02-8548-47540F2DDC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61174" y="2769356"/>
                <a:ext cx="5789054" cy="3575968"/>
              </a:xfrm>
              <a:blipFill>
                <a:blip r:embed="rId4"/>
                <a:stretch>
                  <a:fillRect l="-1895" t="-272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D6DC1F3-1152-460F-991F-BB9ED4862008}"/>
              </a:ext>
            </a:extLst>
          </p:cNvPr>
          <p:cNvSpPr txBox="1"/>
          <p:nvPr/>
        </p:nvSpPr>
        <p:spPr>
          <a:xfrm>
            <a:off x="6569288" y="6547384"/>
            <a:ext cx="1592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PRD1(1970)1267</a:t>
            </a:r>
            <a:endParaRPr kumimoji="1" lang="ja-JP" altLang="en-US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4299051-1833-4E68-A71D-43A4C20A20EA}"/>
              </a:ext>
            </a:extLst>
          </p:cNvPr>
          <p:cNvSpPr/>
          <p:nvPr/>
        </p:nvSpPr>
        <p:spPr>
          <a:xfrm>
            <a:off x="6310648" y="4655696"/>
            <a:ext cx="2414789" cy="24469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FBB0116F-6622-4AE6-96CF-523DA0B3F94A}"/>
              </a:ext>
            </a:extLst>
          </p:cNvPr>
          <p:cNvSpPr/>
          <p:nvPr/>
        </p:nvSpPr>
        <p:spPr>
          <a:xfrm>
            <a:off x="5617776" y="2255810"/>
            <a:ext cx="3555717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absorption of stopped K</a:t>
            </a:r>
            <a:r>
              <a:rPr kumimoji="1" lang="en-US" altLang="ja-JP" sz="2000" b="1" i="1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−</a:t>
            </a:r>
            <a:r>
              <a:rPr kumimoji="1" lang="en-US" altLang="ja-JP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 on </a:t>
            </a:r>
            <a:r>
              <a:rPr kumimoji="1" lang="en-US" altLang="ja-JP" sz="2000" b="1" i="1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4</a:t>
            </a:r>
            <a:r>
              <a:rPr kumimoji="1" lang="en-US" altLang="ja-JP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He</a:t>
            </a:r>
            <a:endParaRPr kumimoji="1" lang="ja-JP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17FE6DA6-1262-491A-9299-8A8A9F8D89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665" y="1144755"/>
            <a:ext cx="8558055" cy="99958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817870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ECCC0EB1-86C4-4558-8D6E-4E4D0EC67E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5707"/>
          <a:stretch/>
        </p:blipFill>
        <p:spPr>
          <a:xfrm>
            <a:off x="2027639" y="1607241"/>
            <a:ext cx="3670830" cy="3542922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269297B4-98A8-47AE-B056-0C23C3E842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6579"/>
          <a:stretch/>
        </p:blipFill>
        <p:spPr>
          <a:xfrm>
            <a:off x="5455991" y="1607241"/>
            <a:ext cx="3577449" cy="354292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6B92F5B2-A1C9-47BB-AC49-00E12C32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b="1" dirty="0"/>
              <a:t>Expected Spectra of </a:t>
            </a:r>
            <a:r>
              <a:rPr lang="en-US" altLang="ja-JP" b="1" dirty="0"/>
              <a:t>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+</a:t>
            </a:r>
            <a:r>
              <a:rPr lang="en-US" altLang="ja-JP" b="1" baseline="30000" dirty="0"/>
              <a:t>4</a:t>
            </a:r>
            <a:r>
              <a:rPr lang="en-US" altLang="ja-JP" b="1" dirty="0"/>
              <a:t>He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C944B5-0C05-48FD-A811-884E143C7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128" y="5392820"/>
            <a:ext cx="8601744" cy="1465180"/>
          </a:xfrm>
        </p:spPr>
        <p:txBody>
          <a:bodyPr>
            <a:normAutofit fontScale="77500" lnSpcReduction="20000"/>
          </a:bodyPr>
          <a:lstStyle/>
          <a:p>
            <a:r>
              <a:rPr kumimoji="1" lang="en-US" altLang="ja-JP" dirty="0"/>
              <a:t>Similar parameters obtained with the K</a:t>
            </a:r>
            <a:r>
              <a:rPr kumimoji="1" lang="en-US" altLang="ja-JP" baseline="30000" dirty="0"/>
              <a:t>-</a:t>
            </a:r>
            <a:r>
              <a:rPr kumimoji="1" lang="en-US" altLang="ja-JP" dirty="0"/>
              <a:t>+</a:t>
            </a:r>
            <a:r>
              <a:rPr kumimoji="1" lang="en-US" altLang="ja-JP" baseline="30000" dirty="0"/>
              <a:t>3</a:t>
            </a:r>
            <a:r>
              <a:rPr kumimoji="1" lang="en-US" altLang="ja-JP" dirty="0"/>
              <a:t>He</a:t>
            </a:r>
            <a:r>
              <a:rPr kumimoji="1" lang="en-US" altLang="ja-JP" dirty="0">
                <a:sym typeface="Wingdings" panose="05000000000000000000" pitchFamily="2" charset="2"/>
              </a:rPr>
              <a:t></a:t>
            </a:r>
            <a:r>
              <a:rPr kumimoji="1" lang="en-US" altLang="ja-JP" dirty="0">
                <a:latin typeface="Symbol" panose="05050102010706020507" pitchFamily="18" charset="2"/>
              </a:rPr>
              <a:t>L</a:t>
            </a:r>
            <a:r>
              <a:rPr lang="en-US" altLang="ja-JP" dirty="0"/>
              <a:t>pn (PRC102(2020)044002.) are adopted to</a:t>
            </a:r>
            <a:r>
              <a:rPr kumimoji="1" lang="en-US" altLang="ja-JP" dirty="0"/>
              <a:t> K</a:t>
            </a:r>
            <a:r>
              <a:rPr kumimoji="1" lang="en-US" altLang="ja-JP" baseline="30000" dirty="0"/>
              <a:t>-</a:t>
            </a:r>
            <a:r>
              <a:rPr kumimoji="1" lang="en-US" altLang="ja-JP" dirty="0" err="1"/>
              <a:t>ppn</a:t>
            </a:r>
            <a:r>
              <a:rPr kumimoji="1" lang="en-US" altLang="ja-JP" dirty="0"/>
              <a:t>/QF/BG shapes</a:t>
            </a:r>
          </a:p>
          <a:p>
            <a:r>
              <a:rPr kumimoji="1" lang="en-US" altLang="ja-JP" b="1" dirty="0"/>
              <a:t>K-</a:t>
            </a:r>
            <a:r>
              <a:rPr kumimoji="1" lang="en-US" altLang="ja-JP" b="1" dirty="0" err="1"/>
              <a:t>ppn</a:t>
            </a:r>
            <a:r>
              <a:rPr kumimoji="1" lang="en-US" altLang="ja-JP" b="1" dirty="0"/>
              <a:t> signal [</a:t>
            </a:r>
            <a:r>
              <a:rPr kumimoji="1" lang="en-US" altLang="ja-JP" b="1" u="sng" dirty="0"/>
              <a:t>q-independent</a:t>
            </a:r>
            <a:r>
              <a:rPr kumimoji="1" lang="en-US" altLang="ja-JP" b="1" dirty="0"/>
              <a:t>] will be seen clearly</a:t>
            </a:r>
            <a:endParaRPr kumimoji="1" lang="ja-JP" altLang="en-US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98914DC-A46E-44AF-BBC6-09CCAFE90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13</a:t>
            </a:fld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71A4820-A806-4EAB-AA06-00807DD14121}"/>
              </a:ext>
            </a:extLst>
          </p:cNvPr>
          <p:cNvSpPr txBox="1"/>
          <p:nvPr/>
        </p:nvSpPr>
        <p:spPr>
          <a:xfrm>
            <a:off x="4661600" y="4287800"/>
            <a:ext cx="207373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@ </a:t>
            </a:r>
            <a:r>
              <a:rPr kumimoji="1" lang="en-US" altLang="ja-JP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weeks, 90kW</a:t>
            </a:r>
            <a:endParaRPr kumimoji="1" lang="ja-JP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D7257884-B9E3-4CF4-A4FE-9BE7B7B32144}"/>
              </a:ext>
            </a:extLst>
          </p:cNvPr>
          <p:cNvCxnSpPr/>
          <p:nvPr/>
        </p:nvCxnSpPr>
        <p:spPr>
          <a:xfrm flipV="1">
            <a:off x="3573886" y="1945680"/>
            <a:ext cx="0" cy="2742230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D53FAD34-83C9-4F45-8CB1-A3C27A810C0D}"/>
              </a:ext>
            </a:extLst>
          </p:cNvPr>
          <p:cNvCxnSpPr/>
          <p:nvPr/>
        </p:nvCxnSpPr>
        <p:spPr>
          <a:xfrm flipV="1">
            <a:off x="7023278" y="1980763"/>
            <a:ext cx="0" cy="2742230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85D564B-24C5-491D-BD23-3FBF1674F8BD}"/>
              </a:ext>
            </a:extLst>
          </p:cNvPr>
          <p:cNvSpPr txBox="1"/>
          <p:nvPr/>
        </p:nvSpPr>
        <p:spPr>
          <a:xfrm>
            <a:off x="3300921" y="1721334"/>
            <a:ext cx="8771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M(K</a:t>
            </a:r>
            <a:r>
              <a:rPr kumimoji="1" lang="en-US" altLang="ja-JP" sz="1400" b="1" baseline="30000" dirty="0"/>
              <a:t>-</a:t>
            </a:r>
            <a:r>
              <a:rPr kumimoji="1" lang="en-US" altLang="ja-JP" sz="1400" b="1" dirty="0" err="1"/>
              <a:t>ppn</a:t>
            </a:r>
            <a:r>
              <a:rPr kumimoji="1" lang="en-US" altLang="ja-JP" sz="1400" b="1" dirty="0"/>
              <a:t>)</a:t>
            </a:r>
            <a:endParaRPr kumimoji="1" lang="ja-JP" altLang="en-US" sz="1400" b="1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B37C357-E16A-4A31-8782-2DFA15D51B26}"/>
              </a:ext>
            </a:extLst>
          </p:cNvPr>
          <p:cNvSpPr txBox="1"/>
          <p:nvPr/>
        </p:nvSpPr>
        <p:spPr>
          <a:xfrm>
            <a:off x="6652195" y="1706043"/>
            <a:ext cx="8771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M(K</a:t>
            </a:r>
            <a:r>
              <a:rPr kumimoji="1" lang="en-US" altLang="ja-JP" sz="1400" b="1" baseline="30000" dirty="0"/>
              <a:t>-</a:t>
            </a:r>
            <a:r>
              <a:rPr kumimoji="1" lang="en-US" altLang="ja-JP" sz="1400" b="1" dirty="0" err="1"/>
              <a:t>ppn</a:t>
            </a:r>
            <a:r>
              <a:rPr kumimoji="1" lang="en-US" altLang="ja-JP" sz="1400" b="1" dirty="0"/>
              <a:t>)</a:t>
            </a:r>
            <a:endParaRPr kumimoji="1" lang="ja-JP" altLang="en-US" sz="1400" b="1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5D2C57D-5E5C-4FD5-8679-EF1A0ABB4F2A}"/>
              </a:ext>
            </a:extLst>
          </p:cNvPr>
          <p:cNvSpPr txBox="1"/>
          <p:nvPr/>
        </p:nvSpPr>
        <p:spPr>
          <a:xfrm>
            <a:off x="2743809" y="1222926"/>
            <a:ext cx="2327881" cy="523220"/>
          </a:xfrm>
          <a:prstGeom prst="rect">
            <a:avLst/>
          </a:prstGeom>
          <a:solidFill>
            <a:schemeClr val="bg1">
              <a:alpha val="97000"/>
            </a:schemeClr>
          </a:solid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K</a:t>
            </a:r>
            <a:r>
              <a:rPr kumimoji="1" lang="en-US" altLang="ja-JP" sz="2800" b="1" baseline="30000" dirty="0"/>
              <a:t>-</a:t>
            </a:r>
            <a:r>
              <a:rPr kumimoji="1" lang="en-US" altLang="ja-JP" sz="2800" b="1" dirty="0"/>
              <a:t>+</a:t>
            </a:r>
            <a:r>
              <a:rPr kumimoji="1" lang="en-US" altLang="ja-JP" sz="2800" b="1" baseline="30000" dirty="0"/>
              <a:t>4</a:t>
            </a:r>
            <a:r>
              <a:rPr kumimoji="1" lang="en-US" altLang="ja-JP" sz="2800" b="1" dirty="0"/>
              <a:t>He</a:t>
            </a:r>
            <a:r>
              <a:rPr kumimoji="1" lang="en-US" altLang="ja-JP" sz="2800" b="1" dirty="0">
                <a:sym typeface="Wingdings" panose="05000000000000000000" pitchFamily="2" charset="2"/>
              </a:rPr>
              <a:t></a:t>
            </a:r>
            <a:r>
              <a:rPr kumimoji="1" lang="en-US" altLang="ja-JP" sz="2800" b="1" dirty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sz="2800" b="1" dirty="0">
                <a:sym typeface="Wingdings" panose="05000000000000000000" pitchFamily="2" charset="2"/>
              </a:rPr>
              <a:t>d+n</a:t>
            </a:r>
            <a:endParaRPr kumimoji="1" lang="ja-JP" altLang="en-US" sz="2800" b="1" dirty="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360DB98-DF62-4677-BA80-F0D01AE79D8C}"/>
              </a:ext>
            </a:extLst>
          </p:cNvPr>
          <p:cNvSpPr txBox="1"/>
          <p:nvPr/>
        </p:nvSpPr>
        <p:spPr>
          <a:xfrm>
            <a:off x="6066229" y="1222926"/>
            <a:ext cx="2520242" cy="523220"/>
          </a:xfrm>
          <a:prstGeom prst="rect">
            <a:avLst/>
          </a:prstGeom>
          <a:solidFill>
            <a:schemeClr val="bg1">
              <a:alpha val="97000"/>
            </a:schemeClr>
          </a:solid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K</a:t>
            </a:r>
            <a:r>
              <a:rPr kumimoji="1" lang="en-US" altLang="ja-JP" sz="2800" b="1" baseline="30000" dirty="0"/>
              <a:t>-</a:t>
            </a:r>
            <a:r>
              <a:rPr kumimoji="1" lang="en-US" altLang="ja-JP" sz="2800" b="1" dirty="0"/>
              <a:t>+</a:t>
            </a:r>
            <a:r>
              <a:rPr kumimoji="1" lang="en-US" altLang="ja-JP" sz="2800" b="1" baseline="30000" dirty="0"/>
              <a:t>4</a:t>
            </a:r>
            <a:r>
              <a:rPr kumimoji="1" lang="en-US" altLang="ja-JP" sz="2800" b="1" dirty="0"/>
              <a:t>He</a:t>
            </a:r>
            <a:r>
              <a:rPr kumimoji="1" lang="en-US" altLang="ja-JP" sz="2800" b="1" dirty="0">
                <a:sym typeface="Wingdings" panose="05000000000000000000" pitchFamily="2" charset="2"/>
              </a:rPr>
              <a:t></a:t>
            </a:r>
            <a:r>
              <a:rPr kumimoji="1" lang="en-US" altLang="ja-JP" sz="2800" b="1" dirty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sz="2800" b="1" dirty="0">
                <a:sym typeface="Wingdings" panose="05000000000000000000" pitchFamily="2" charset="2"/>
              </a:rPr>
              <a:t>pn+n</a:t>
            </a:r>
            <a:endParaRPr kumimoji="1" lang="ja-JP" altLang="en-US" sz="2800" b="1" dirty="0"/>
          </a:p>
        </p:txBody>
      </p:sp>
      <p:sp>
        <p:nvSpPr>
          <p:cNvPr id="26" name="コンテンツ プレースホルダー 2">
            <a:extLst>
              <a:ext uri="{FF2B5EF4-FFF2-40B4-BE49-F238E27FC236}">
                <a16:creationId xmlns:a16="http://schemas.microsoft.com/office/drawing/2014/main" id="{F827F4BE-C370-47FA-9D9D-318A25D9245D}"/>
              </a:ext>
            </a:extLst>
          </p:cNvPr>
          <p:cNvSpPr txBox="1">
            <a:spLocks/>
          </p:cNvSpPr>
          <p:nvPr/>
        </p:nvSpPr>
        <p:spPr>
          <a:xfrm>
            <a:off x="-66395" y="2189471"/>
            <a:ext cx="2699229" cy="15125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ja-JP" sz="2000" b="1" dirty="0" err="1"/>
              <a:t>B</a:t>
            </a:r>
            <a:r>
              <a:rPr lang="en-US" altLang="ja-JP" sz="2000" b="1" baseline="-25000" dirty="0" err="1"/>
              <a:t>Kppn</a:t>
            </a:r>
            <a:r>
              <a:rPr lang="en-US" altLang="ja-JP" sz="2000" b="1" dirty="0"/>
              <a:t> ~ 40 MeV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ja-JP" sz="2000" b="1" dirty="0" err="1">
                <a:latin typeface="Symbol" panose="05050102010706020507" pitchFamily="18" charset="2"/>
              </a:rPr>
              <a:t>G</a:t>
            </a:r>
            <a:r>
              <a:rPr lang="en-US" altLang="ja-JP" sz="2000" b="1" baseline="-25000" dirty="0" err="1"/>
              <a:t>Kppn</a:t>
            </a:r>
            <a:r>
              <a:rPr lang="en-US" altLang="ja-JP" sz="2000" b="1" dirty="0"/>
              <a:t> ~ 100 MeV</a:t>
            </a:r>
          </a:p>
          <a:p>
            <a:pPr marL="0" indent="0">
              <a:buNone/>
            </a:pPr>
            <a:r>
              <a:rPr lang="en-US" altLang="ja-JP" sz="2000" b="1" dirty="0" err="1"/>
              <a:t>Q</a:t>
            </a:r>
            <a:r>
              <a:rPr lang="en-US" altLang="ja-JP" sz="2000" b="1" baseline="-25000" dirty="0" err="1"/>
              <a:t>kppn</a:t>
            </a:r>
            <a:r>
              <a:rPr lang="en-US" altLang="ja-JP" sz="2000" b="1" dirty="0"/>
              <a:t> ~ 400 MeV/c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815E566-4939-4E6E-9F17-A06D4FA23EAA}"/>
              </a:ext>
            </a:extLst>
          </p:cNvPr>
          <p:cNvSpPr txBox="1"/>
          <p:nvPr/>
        </p:nvSpPr>
        <p:spPr>
          <a:xfrm>
            <a:off x="19249" y="3573888"/>
            <a:ext cx="22862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latin typeface="Symbol" panose="05050102010706020507" pitchFamily="18" charset="2"/>
              </a:rPr>
              <a:t>s</a:t>
            </a:r>
            <a:r>
              <a:rPr kumimoji="1" lang="en-US" altLang="ja-JP" sz="2000" dirty="0"/>
              <a:t>(K</a:t>
            </a:r>
            <a:r>
              <a:rPr kumimoji="1" lang="en-US" altLang="ja-JP" sz="2000" baseline="30000" dirty="0"/>
              <a:t>-</a:t>
            </a:r>
            <a:r>
              <a:rPr kumimoji="1" lang="en-US" altLang="ja-JP" sz="2000" dirty="0" err="1"/>
              <a:t>ppn</a:t>
            </a:r>
            <a:r>
              <a:rPr kumimoji="1" lang="en-US" altLang="ja-JP" sz="2000" dirty="0"/>
              <a:t>)*Br ~ 10 </a:t>
            </a:r>
            <a:r>
              <a:rPr kumimoji="1" lang="en-US" altLang="ja-JP" sz="2000" dirty="0">
                <a:latin typeface="Symbol" panose="05050102010706020507" pitchFamily="18" charset="2"/>
              </a:rPr>
              <a:t>m</a:t>
            </a:r>
            <a:r>
              <a:rPr kumimoji="1" lang="en-US" altLang="ja-JP" sz="2000" dirty="0"/>
              <a:t>b</a:t>
            </a:r>
          </a:p>
          <a:p>
            <a:r>
              <a:rPr lang="en-US" altLang="ja-JP" sz="2000" dirty="0">
                <a:latin typeface="Symbol" panose="05050102010706020507" pitchFamily="18" charset="2"/>
              </a:rPr>
              <a:t>s</a:t>
            </a:r>
            <a:r>
              <a:rPr lang="en-US" altLang="ja-JP" sz="2000" dirty="0"/>
              <a:t>(QF)            ~ 10 </a:t>
            </a:r>
            <a:r>
              <a:rPr lang="en-US" altLang="ja-JP" sz="2000" dirty="0">
                <a:latin typeface="Symbol" panose="05050102010706020507" pitchFamily="18" charset="2"/>
              </a:rPr>
              <a:t>m</a:t>
            </a:r>
            <a:r>
              <a:rPr lang="en-US" altLang="ja-JP" sz="2000" dirty="0"/>
              <a:t>b</a:t>
            </a:r>
          </a:p>
          <a:p>
            <a:r>
              <a:rPr lang="en-US" altLang="ja-JP" sz="2000" dirty="0">
                <a:latin typeface="Symbol" panose="05050102010706020507" pitchFamily="18" charset="2"/>
              </a:rPr>
              <a:t>s</a:t>
            </a:r>
            <a:r>
              <a:rPr lang="en-US" altLang="ja-JP" sz="2000" dirty="0"/>
              <a:t>(BG)            ~ 20 </a:t>
            </a:r>
            <a:r>
              <a:rPr lang="en-US" altLang="ja-JP" sz="2000" dirty="0">
                <a:latin typeface="Symbol" panose="05050102010706020507" pitchFamily="18" charset="2"/>
              </a:rPr>
              <a:t>m</a:t>
            </a:r>
            <a:r>
              <a:rPr lang="en-US" altLang="ja-JP" sz="2000" dirty="0"/>
              <a:t>b</a:t>
            </a:r>
            <a:endParaRPr lang="ja-JP" altLang="en-US" sz="2000" dirty="0"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C1D337F-E1B2-48A5-83AA-1A74EBA0BE7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339" r="27751"/>
          <a:stretch/>
        </p:blipFill>
        <p:spPr>
          <a:xfrm>
            <a:off x="0" y="0"/>
            <a:ext cx="1167822" cy="1394231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C0CA7B44-5402-4F72-949F-21856036F4EF}"/>
              </a:ext>
            </a:extLst>
          </p:cNvPr>
          <p:cNvSpPr/>
          <p:nvPr/>
        </p:nvSpPr>
        <p:spPr>
          <a:xfrm>
            <a:off x="2568251" y="1980763"/>
            <a:ext cx="5900149" cy="1664261"/>
          </a:xfrm>
          <a:prstGeom prst="rect">
            <a:avLst/>
          </a:prstGeom>
          <a:solidFill>
            <a:schemeClr val="tx1">
              <a:lumMod val="50000"/>
              <a:lumOff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9263" lvl="1" algn="ctr"/>
            <a:endParaRPr lang="en-US" altLang="ja-JP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7B635298-BED7-423A-BD22-C482FFF5842D}"/>
                  </a:ext>
                </a:extLst>
              </p:cNvPr>
              <p:cNvSpPr txBox="1"/>
              <p:nvPr/>
            </p:nvSpPr>
            <p:spPr>
              <a:xfrm>
                <a:off x="3395203" y="2192878"/>
                <a:ext cx="4311656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2800" dirty="0">
                    <a:solidFill>
                      <a:schemeClr val="bg1"/>
                    </a:solidFill>
                  </a:rPr>
                  <a:t>BS and QF will be</a:t>
                </a:r>
              </a:p>
              <a:p>
                <a:pPr algn="ctr"/>
                <a:r>
                  <a:rPr lang="en-US" altLang="ja-JP" sz="2800" dirty="0">
                    <a:solidFill>
                      <a:schemeClr val="bg1"/>
                    </a:solidFill>
                  </a:rPr>
                  <a:t>well separated in</a:t>
                </a:r>
              </a:p>
              <a:p>
                <a:pPr algn="ctr"/>
                <a:r>
                  <a:rPr lang="en-US" altLang="ja-JP" sz="2800" b="1" dirty="0">
                    <a:solidFill>
                      <a:schemeClr val="bg1"/>
                    </a:solidFill>
                  </a:rPr>
                  <a:t>0.3 &lt; </a:t>
                </a:r>
                <a14:m>
                  <m:oMath xmlns:m="http://schemas.openxmlformats.org/officeDocument/2006/math">
                    <m:r>
                      <a:rPr lang="en-US" altLang="ja-JP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𝒒</m:t>
                    </m:r>
                  </m:oMath>
                </a14:m>
                <a:r>
                  <a:rPr lang="en-US" altLang="ja-JP" sz="2800" b="1" dirty="0">
                    <a:solidFill>
                      <a:schemeClr val="bg1"/>
                    </a:solidFill>
                  </a:rPr>
                  <a:t> &lt; 0.6 GeV/c</a:t>
                </a:r>
                <a:endParaRPr kumimoji="1" lang="ja-JP" altLang="en-US" sz="2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7B635298-BED7-423A-BD22-C482FFF584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5203" y="2192878"/>
                <a:ext cx="4311656" cy="1384995"/>
              </a:xfrm>
              <a:prstGeom prst="rect">
                <a:avLst/>
              </a:prstGeom>
              <a:blipFill>
                <a:blip r:embed="rId5"/>
                <a:stretch>
                  <a:fillRect t="-4405" b="-1189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F4766F66-1C51-461C-92D3-4E6F48F0CFA1}"/>
              </a:ext>
            </a:extLst>
          </p:cNvPr>
          <p:cNvSpPr/>
          <p:nvPr/>
        </p:nvSpPr>
        <p:spPr>
          <a:xfrm>
            <a:off x="2563259" y="4200560"/>
            <a:ext cx="5952091" cy="523220"/>
          </a:xfrm>
          <a:prstGeom prst="rect">
            <a:avLst/>
          </a:prstGeom>
          <a:solidFill>
            <a:schemeClr val="tx1">
              <a:lumMod val="50000"/>
              <a:lumOff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9682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123985D-4761-40ED-9B29-C9B043B9256D}"/>
              </a:ext>
            </a:extLst>
          </p:cNvPr>
          <p:cNvGrpSpPr/>
          <p:nvPr/>
        </p:nvGrpSpPr>
        <p:grpSpPr>
          <a:xfrm>
            <a:off x="940968" y="1720564"/>
            <a:ext cx="3542922" cy="3542922"/>
            <a:chOff x="940968" y="1720564"/>
            <a:chExt cx="3542922" cy="3542922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BFAFDA8A-6B40-4029-8FBA-C8893C2F31B3}"/>
                </a:ext>
              </a:extLst>
            </p:cNvPr>
            <p:cNvGrpSpPr/>
            <p:nvPr/>
          </p:nvGrpSpPr>
          <p:grpSpPr>
            <a:xfrm>
              <a:off x="940968" y="1720564"/>
              <a:ext cx="3542922" cy="3542922"/>
              <a:chOff x="2091593" y="1607241"/>
              <a:chExt cx="3542922" cy="3542922"/>
            </a:xfrm>
          </p:grpSpPr>
          <p:pic>
            <p:nvPicPr>
              <p:cNvPr id="12" name="図 11">
                <a:extLst>
                  <a:ext uri="{FF2B5EF4-FFF2-40B4-BE49-F238E27FC236}">
                    <a16:creationId xmlns:a16="http://schemas.microsoft.com/office/drawing/2014/main" id="{ECCC0EB1-86C4-4558-8D6E-4E4D0EC67E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91593" y="1607241"/>
                <a:ext cx="3542922" cy="3542922"/>
              </a:xfrm>
              <a:prstGeom prst="rect">
                <a:avLst/>
              </a:prstGeom>
            </p:spPr>
          </p:pic>
          <p:cxnSp>
            <p:nvCxnSpPr>
              <p:cNvPr id="17" name="直線コネクタ 16">
                <a:extLst>
                  <a:ext uri="{FF2B5EF4-FFF2-40B4-BE49-F238E27FC236}">
                    <a16:creationId xmlns:a16="http://schemas.microsoft.com/office/drawing/2014/main" id="{D7257884-B9E3-4CF4-A4FE-9BE7B7B32144}"/>
                  </a:ext>
                </a:extLst>
              </p:cNvPr>
              <p:cNvCxnSpPr/>
              <p:nvPr/>
            </p:nvCxnSpPr>
            <p:spPr>
              <a:xfrm flipV="1">
                <a:off x="3721993" y="1945680"/>
                <a:ext cx="0" cy="274223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3137CCBC-AC93-410A-8A38-84407D1EF67A}"/>
                  </a:ext>
                </a:extLst>
              </p:cNvPr>
              <p:cNvSpPr txBox="1"/>
              <p:nvPr/>
            </p:nvSpPr>
            <p:spPr>
              <a:xfrm>
                <a:off x="3300921" y="1721334"/>
                <a:ext cx="87716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400" b="1" dirty="0"/>
                  <a:t>M(K</a:t>
                </a:r>
                <a:r>
                  <a:rPr kumimoji="1" lang="en-US" altLang="ja-JP" sz="1400" b="1" baseline="30000" dirty="0"/>
                  <a:t>-</a:t>
                </a:r>
                <a:r>
                  <a:rPr kumimoji="1" lang="en-US" altLang="ja-JP" sz="1400" b="1" dirty="0" err="1"/>
                  <a:t>ppn</a:t>
                </a:r>
                <a:r>
                  <a:rPr kumimoji="1" lang="en-US" altLang="ja-JP" sz="1400" b="1" dirty="0"/>
                  <a:t>)</a:t>
                </a:r>
                <a:endParaRPr kumimoji="1" lang="ja-JP" altLang="en-US" sz="1400" b="1" dirty="0"/>
              </a:p>
            </p:txBody>
          </p:sp>
        </p:grp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A4047156-C8D4-42A3-8361-99CA8FA5E39D}"/>
                </a:ext>
              </a:extLst>
            </p:cNvPr>
            <p:cNvSpPr/>
            <p:nvPr/>
          </p:nvSpPr>
          <p:spPr>
            <a:xfrm>
              <a:off x="3027459" y="3617843"/>
              <a:ext cx="1021073" cy="2446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50F28B72-6137-4B50-AF06-4D4C7DDB0AC4}"/>
                </a:ext>
              </a:extLst>
            </p:cNvPr>
            <p:cNvSpPr txBox="1"/>
            <p:nvPr/>
          </p:nvSpPr>
          <p:spPr>
            <a:xfrm>
              <a:off x="2966004" y="3572255"/>
              <a:ext cx="12679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/>
                <a:t>Broad comp.</a:t>
              </a:r>
              <a:endParaRPr kumimoji="1" lang="ja-JP" altLang="en-US" sz="1600" b="1" dirty="0"/>
            </a:p>
          </p:txBody>
        </p:sp>
      </p:grpSp>
      <p:sp>
        <p:nvSpPr>
          <p:cNvPr id="2" name="タイトル 1">
            <a:extLst>
              <a:ext uri="{FF2B5EF4-FFF2-40B4-BE49-F238E27FC236}">
                <a16:creationId xmlns:a16="http://schemas.microsoft.com/office/drawing/2014/main" id="{6B92F5B2-A1C9-47BB-AC49-00E12C32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3" y="0"/>
            <a:ext cx="8336446" cy="1325563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b="1" dirty="0"/>
              <a:t>Expected Spectra of </a:t>
            </a:r>
            <a:r>
              <a:rPr lang="en-US" altLang="ja-JP" b="1" dirty="0"/>
              <a:t>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+</a:t>
            </a:r>
            <a:r>
              <a:rPr lang="en-US" altLang="ja-JP" b="1" baseline="30000" dirty="0"/>
              <a:t>4</a:t>
            </a:r>
            <a:r>
              <a:rPr lang="en-US" altLang="ja-JP" b="1" dirty="0"/>
              <a:t>He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C944B5-0C05-48FD-A811-884E143C7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755" y="5355454"/>
            <a:ext cx="7552488" cy="1465180"/>
          </a:xfrm>
        </p:spPr>
        <p:txBody>
          <a:bodyPr>
            <a:normAutofit fontScale="85000" lnSpcReduction="10000"/>
          </a:bodyPr>
          <a:lstStyle/>
          <a:p>
            <a:r>
              <a:rPr lang="en-US" altLang="ja-JP" dirty="0"/>
              <a:t>Assumption: similar parameters obtained at E15</a:t>
            </a:r>
            <a:endParaRPr kumimoji="1" lang="en-US" altLang="ja-JP" dirty="0"/>
          </a:p>
          <a:p>
            <a:r>
              <a:rPr lang="en-US" altLang="ja-JP" sz="3300" b="1" dirty="0">
                <a:highlight>
                  <a:srgbClr val="FFFF00"/>
                </a:highlight>
              </a:rPr>
              <a:t>Mass-number dependence of the kaonic nuclei will be provided for the first time.</a:t>
            </a:r>
            <a:endParaRPr kumimoji="1" lang="ja-JP" altLang="en-US" sz="3300" b="1" dirty="0">
              <a:highlight>
                <a:srgbClr val="FFFF00"/>
              </a:highlight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98914DC-A46E-44AF-BBC6-09CCAFE90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14</a:t>
            </a:fld>
            <a:endParaRPr kumimoji="1" lang="ja-JP" altLang="en-US" dirty="0"/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B87B5D5C-EC39-4C43-8B74-7CC6AED3C624}"/>
              </a:ext>
            </a:extLst>
          </p:cNvPr>
          <p:cNvGrpSpPr/>
          <p:nvPr/>
        </p:nvGrpSpPr>
        <p:grpSpPr>
          <a:xfrm>
            <a:off x="4925536" y="1720564"/>
            <a:ext cx="3542922" cy="3542922"/>
            <a:chOff x="5473254" y="1607241"/>
            <a:chExt cx="3542922" cy="3542922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269297B4-98A8-47AE-B056-0C23C3E84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254" y="1607241"/>
              <a:ext cx="3542922" cy="3542922"/>
            </a:xfrm>
            <a:prstGeom prst="rect">
              <a:avLst/>
            </a:prstGeom>
          </p:spPr>
        </p:pic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D53FAD34-83C9-4F45-8CB1-A3C27A810C0D}"/>
                </a:ext>
              </a:extLst>
            </p:cNvPr>
            <p:cNvCxnSpPr/>
            <p:nvPr/>
          </p:nvCxnSpPr>
          <p:spPr>
            <a:xfrm flipV="1">
              <a:off x="7087669" y="1980763"/>
              <a:ext cx="0" cy="274223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A8A3A637-47A0-4FB2-BC38-4835AC2C1EA0}"/>
                </a:ext>
              </a:extLst>
            </p:cNvPr>
            <p:cNvSpPr txBox="1"/>
            <p:nvPr/>
          </p:nvSpPr>
          <p:spPr>
            <a:xfrm>
              <a:off x="6652195" y="1706043"/>
              <a:ext cx="8771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dirty="0"/>
                <a:t>M(K</a:t>
              </a:r>
              <a:r>
                <a:rPr kumimoji="1" lang="en-US" altLang="ja-JP" sz="1400" b="1" baseline="30000" dirty="0"/>
                <a:t>-</a:t>
              </a:r>
              <a:r>
                <a:rPr kumimoji="1" lang="en-US" altLang="ja-JP" sz="1400" b="1" dirty="0" err="1"/>
                <a:t>ppn</a:t>
              </a:r>
              <a:r>
                <a:rPr kumimoji="1" lang="en-US" altLang="ja-JP" sz="1400" b="1" dirty="0"/>
                <a:t>)</a:t>
              </a:r>
              <a:endParaRPr kumimoji="1" lang="ja-JP" altLang="en-US" sz="1400" b="1" dirty="0"/>
            </a:p>
          </p:txBody>
        </p:sp>
      </p:grp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C736E9A-4971-4291-877F-77A3529AA331}"/>
              </a:ext>
            </a:extLst>
          </p:cNvPr>
          <p:cNvSpPr txBox="1"/>
          <p:nvPr/>
        </p:nvSpPr>
        <p:spPr>
          <a:xfrm>
            <a:off x="1424936" y="1162000"/>
            <a:ext cx="2327881" cy="523220"/>
          </a:xfrm>
          <a:prstGeom prst="rect">
            <a:avLst/>
          </a:prstGeom>
          <a:solidFill>
            <a:schemeClr val="bg1">
              <a:alpha val="97000"/>
            </a:schemeClr>
          </a:solid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K</a:t>
            </a:r>
            <a:r>
              <a:rPr kumimoji="1" lang="en-US" altLang="ja-JP" sz="2800" b="1" baseline="30000" dirty="0"/>
              <a:t>-</a:t>
            </a:r>
            <a:r>
              <a:rPr kumimoji="1" lang="en-US" altLang="ja-JP" sz="2800" b="1" dirty="0"/>
              <a:t>+</a:t>
            </a:r>
            <a:r>
              <a:rPr kumimoji="1" lang="en-US" altLang="ja-JP" sz="2800" b="1" baseline="30000" dirty="0"/>
              <a:t>4</a:t>
            </a:r>
            <a:r>
              <a:rPr kumimoji="1" lang="en-US" altLang="ja-JP" sz="2800" b="1" dirty="0"/>
              <a:t>He</a:t>
            </a:r>
            <a:r>
              <a:rPr kumimoji="1" lang="en-US" altLang="ja-JP" sz="2800" b="1" dirty="0">
                <a:sym typeface="Wingdings" panose="05000000000000000000" pitchFamily="2" charset="2"/>
              </a:rPr>
              <a:t></a:t>
            </a:r>
            <a:r>
              <a:rPr kumimoji="1" lang="en-US" altLang="ja-JP" sz="2800" b="1" dirty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sz="2800" b="1" dirty="0">
                <a:sym typeface="Wingdings" panose="05000000000000000000" pitchFamily="2" charset="2"/>
              </a:rPr>
              <a:t>d+n</a:t>
            </a:r>
            <a:endParaRPr kumimoji="1" lang="ja-JP" altLang="en-US" sz="2800" b="1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F65B300-BFBE-4570-8241-65AE214053B4}"/>
              </a:ext>
            </a:extLst>
          </p:cNvPr>
          <p:cNvSpPr txBox="1"/>
          <p:nvPr/>
        </p:nvSpPr>
        <p:spPr>
          <a:xfrm>
            <a:off x="5436876" y="1142208"/>
            <a:ext cx="2520242" cy="523220"/>
          </a:xfrm>
          <a:prstGeom prst="rect">
            <a:avLst/>
          </a:prstGeom>
          <a:solidFill>
            <a:schemeClr val="bg1">
              <a:alpha val="97000"/>
            </a:schemeClr>
          </a:solid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K</a:t>
            </a:r>
            <a:r>
              <a:rPr kumimoji="1" lang="en-US" altLang="ja-JP" sz="2800" b="1" baseline="30000" dirty="0"/>
              <a:t>-</a:t>
            </a:r>
            <a:r>
              <a:rPr kumimoji="1" lang="en-US" altLang="ja-JP" sz="2800" b="1" dirty="0"/>
              <a:t>+</a:t>
            </a:r>
            <a:r>
              <a:rPr kumimoji="1" lang="en-US" altLang="ja-JP" sz="2800" b="1" baseline="30000" dirty="0"/>
              <a:t>4</a:t>
            </a:r>
            <a:r>
              <a:rPr kumimoji="1" lang="en-US" altLang="ja-JP" sz="2800" b="1" dirty="0"/>
              <a:t>He</a:t>
            </a:r>
            <a:r>
              <a:rPr kumimoji="1" lang="en-US" altLang="ja-JP" sz="2800" b="1" dirty="0">
                <a:sym typeface="Wingdings" panose="05000000000000000000" pitchFamily="2" charset="2"/>
              </a:rPr>
              <a:t></a:t>
            </a:r>
            <a:r>
              <a:rPr kumimoji="1" lang="en-US" altLang="ja-JP" sz="2800" b="1" dirty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sz="2800" b="1" dirty="0">
                <a:sym typeface="Wingdings" panose="05000000000000000000" pitchFamily="2" charset="2"/>
              </a:rPr>
              <a:t>pn+n</a:t>
            </a:r>
            <a:endParaRPr kumimoji="1" lang="ja-JP" altLang="en-US" sz="2800" b="1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99DDA1B-90DF-4095-B85F-9EEACB8EBC5F}"/>
              </a:ext>
            </a:extLst>
          </p:cNvPr>
          <p:cNvSpPr txBox="1"/>
          <p:nvPr/>
        </p:nvSpPr>
        <p:spPr>
          <a:xfrm>
            <a:off x="3109492" y="3897799"/>
            <a:ext cx="2925015" cy="52322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@ </a:t>
            </a:r>
            <a:r>
              <a:rPr kumimoji="1"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weeks, 90kW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923348CF-0492-4157-A95E-EAB042B5D0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339" r="27751"/>
          <a:stretch/>
        </p:blipFill>
        <p:spPr>
          <a:xfrm>
            <a:off x="0" y="0"/>
            <a:ext cx="1167822" cy="139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0624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92F5B2-A1C9-47BB-AC49-00E12C32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b="1" dirty="0"/>
              <a:t>Summary</a:t>
            </a:r>
            <a:endParaRPr kumimoji="1" lang="ja-JP" alt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F6C944B5-0C05-48FD-A811-884E143C7A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9092" y="1480101"/>
                <a:ext cx="8525815" cy="5229795"/>
              </a:xfrm>
            </p:spPr>
            <p:txBody>
              <a:bodyPr>
                <a:normAutofit fontScale="85000" lnSpcReduction="10000"/>
              </a:bodyPr>
              <a:lstStyle/>
              <a:p>
                <a:pPr>
                  <a:buFont typeface="Wingdings" panose="05000000000000000000" pitchFamily="2" charset="2"/>
                  <a:buChar char="l"/>
                </a:pPr>
                <a:r>
                  <a:rPr lang="en-US" altLang="ja-JP" b="1" dirty="0">
                    <a:sym typeface="Wingdings" panose="05000000000000000000" pitchFamily="2" charset="2"/>
                  </a:rPr>
                  <a:t>We observed the “K</a:t>
                </a:r>
                <a:r>
                  <a:rPr lang="en-US" altLang="ja-JP" b="1" baseline="30000" dirty="0">
                    <a:sym typeface="Wingdings" panose="05000000000000000000" pitchFamily="2" charset="2"/>
                  </a:rPr>
                  <a:t>-</a:t>
                </a:r>
                <a:r>
                  <a:rPr lang="en-US" altLang="ja-JP" b="1" dirty="0">
                    <a:sym typeface="Wingdings" panose="05000000000000000000" pitchFamily="2" charset="2"/>
                  </a:rPr>
                  <a:t>pp” bound state in </a:t>
                </a:r>
                <a:r>
                  <a:rPr lang="en-US" altLang="ja-JP" b="1" baseline="30000" dirty="0">
                    <a:sym typeface="Wingdings" panose="05000000000000000000" pitchFamily="2" charset="2"/>
                  </a:rPr>
                  <a:t>3</a:t>
                </a:r>
                <a:r>
                  <a:rPr lang="en-US" altLang="ja-JP" b="1" dirty="0">
                    <a:sym typeface="Wingdings" panose="05000000000000000000" pitchFamily="2" charset="2"/>
                  </a:rPr>
                  <a:t>He(K</a:t>
                </a:r>
                <a:r>
                  <a:rPr lang="en-US" altLang="ja-JP" b="1" baseline="30000" dirty="0">
                    <a:sym typeface="Wingdings" panose="05000000000000000000" pitchFamily="2" charset="2"/>
                  </a:rPr>
                  <a:t>-</a:t>
                </a:r>
                <a:r>
                  <a:rPr lang="en-US" altLang="ja-JP" b="1" dirty="0">
                    <a:sym typeface="Wingdings" panose="05000000000000000000" pitchFamily="2" charset="2"/>
                  </a:rPr>
                  <a:t>,</a:t>
                </a:r>
                <a:r>
                  <a:rPr lang="en-US" altLang="ja-JP" b="1" dirty="0" err="1">
                    <a:latin typeface="Symbol" panose="05050102010706020507" pitchFamily="18" charset="2"/>
                    <a:sym typeface="Wingdings" panose="05000000000000000000" pitchFamily="2" charset="2"/>
                  </a:rPr>
                  <a:t>L</a:t>
                </a:r>
                <a:r>
                  <a:rPr lang="en-US" altLang="ja-JP" b="1" dirty="0" err="1">
                    <a:sym typeface="Wingdings" panose="05000000000000000000" pitchFamily="2" charset="2"/>
                  </a:rPr>
                  <a:t>p</a:t>
                </a:r>
                <a:r>
                  <a:rPr lang="en-US" altLang="ja-JP" b="1" dirty="0">
                    <a:sym typeface="Wingdings" panose="05000000000000000000" pitchFamily="2" charset="2"/>
                  </a:rPr>
                  <a:t>)n</a:t>
                </a:r>
              </a:p>
              <a:p>
                <a:pPr lvl="1">
                  <a:buFont typeface="Wingdings" panose="05000000000000000000" pitchFamily="2" charset="2"/>
                  <a:buChar char="ü"/>
                </a:pPr>
                <a:r>
                  <a:rPr lang="en-US" altLang="ja-JP" dirty="0"/>
                  <a:t>PLB789(2019)620., PRC102(2020)044002.</a:t>
                </a:r>
              </a:p>
              <a:p>
                <a:pPr marL="0" indent="0">
                  <a:buNone/>
                </a:pPr>
                <a:endParaRPr lang="en-US" altLang="ja-JP" sz="1200" b="1" dirty="0"/>
              </a:p>
              <a:p>
                <a:pPr>
                  <a:buFont typeface="Wingdings" panose="05000000000000000000" pitchFamily="2" charset="2"/>
                  <a:buChar char="l"/>
                </a:pPr>
                <a:r>
                  <a:rPr lang="en-US" altLang="ja-JP" b="1" dirty="0"/>
                  <a:t>As the next step, the new project has been launched to reveal the properties of the light kaonic nuclei from 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</m:t>
                    </m:r>
                  </m:oMath>
                </a14:m>
                <a:r>
                  <a:rPr lang="en-US" altLang="ja-JP" b="1" dirty="0"/>
                  <a:t> to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𝑵𝑵𝑵𝑵</m:t>
                    </m:r>
                  </m:oMath>
                </a14:m>
                <a:endParaRPr lang="en-US" altLang="ja-JP" b="1" dirty="0"/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altLang="ja-JP" dirty="0"/>
                  <a:t> a powerful probe to understand low energy QCD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altLang="ja-JP" dirty="0"/>
                  <a:t> the best approach to cold &amp; high-density nuclear matter</a:t>
                </a:r>
              </a:p>
              <a:p>
                <a:pPr marL="457200" lvl="1" indent="0">
                  <a:buNone/>
                </a:pPr>
                <a:endParaRPr kumimoji="1" lang="en-US" altLang="ja-JP" sz="1200" dirty="0"/>
              </a:p>
              <a:p>
                <a:pPr>
                  <a:buFont typeface="Wingdings" panose="05000000000000000000" pitchFamily="2" charset="2"/>
                  <a:buChar char="l"/>
                </a:pPr>
                <a:r>
                  <a:rPr lang="en-US" altLang="ja-JP" dirty="0"/>
                  <a:t>We take a step-by-step approach:</a:t>
                </a:r>
              </a:p>
              <a:p>
                <a:pPr lvl="1"/>
                <a:r>
                  <a:rPr lang="en-US" altLang="ja-JP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𝑵𝑵𝑵</m:t>
                    </m:r>
                  </m:oMath>
                </a14:m>
                <a:r>
                  <a:rPr lang="en-US" altLang="ja-JP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search via 4He(K-,N) reactions as a first step</a:t>
                </a:r>
                <a:endParaRPr lang="en-US" altLang="ja-JP" b="1" dirty="0"/>
              </a:p>
              <a:p>
                <a:pPr lvl="1"/>
                <a:r>
                  <a:rPr lang="en-US" altLang="ja-JP" dirty="0"/>
                  <a:t>followed by a spin/parity measurement of 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i="1">
                        <a:latin typeface="Cambria Math" panose="02040503050406030204" pitchFamily="18" charset="0"/>
                      </a:rPr>
                      <m:t>𝑁𝑁</m:t>
                    </m:r>
                  </m:oMath>
                </a14:m>
                <a:r>
                  <a:rPr lang="en-US" altLang="ja-JP" dirty="0"/>
                  <a:t>, soon</a:t>
                </a:r>
              </a:p>
              <a:p>
                <a:pPr lvl="1"/>
                <a:r>
                  <a:rPr lang="en-US" altLang="ja-JP" dirty="0"/>
                  <a:t>experimental challenges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altLang="ja-JP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𝑁𝑁𝑁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altLang="ja-JP" dirty="0"/>
                  <a:t>,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altLang="ja-JP" dirty="0"/>
                  <a:t> will also be followed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F6C944B5-0C05-48FD-A811-884E143C7A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9092" y="1480101"/>
                <a:ext cx="8525815" cy="5229795"/>
              </a:xfrm>
              <a:blipFill>
                <a:blip r:embed="rId2"/>
                <a:stretch>
                  <a:fillRect l="-1216" t="-2214" r="-787" b="-186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98914DC-A46E-44AF-BBC6-09CCAFE90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68093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92F5B2-A1C9-47BB-AC49-00E12C32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91015"/>
          </a:xfrm>
        </p:spPr>
        <p:txBody>
          <a:bodyPr>
            <a:normAutofit/>
          </a:bodyPr>
          <a:lstStyle/>
          <a:p>
            <a:pPr algn="ctr"/>
            <a:r>
              <a:rPr lang="en-US" altLang="ja-JP" b="1" dirty="0"/>
              <a:t>J-PARC P80 Collaboration</a:t>
            </a:r>
            <a:endParaRPr kumimoji="1" lang="ja-JP" altLang="en-US" b="1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F472467-2913-41FF-BC05-6B927D5BA4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2213" y="1005222"/>
            <a:ext cx="5913443" cy="5852778"/>
          </a:xfrm>
          <a:prstGeom prst="rect">
            <a:avLst/>
          </a:prstGeom>
        </p:spPr>
      </p:pic>
      <p:pic>
        <p:nvPicPr>
          <p:cNvPr id="6" name="Picture 4" descr="グループロゴ">
            <a:extLst>
              <a:ext uri="{FF2B5EF4-FFF2-40B4-BE49-F238E27FC236}">
                <a16:creationId xmlns:a16="http://schemas.microsoft.com/office/drawing/2014/main" id="{08692A49-2ECB-4CEA-A053-B97B88D641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768"/>
          <a:stretch/>
        </p:blipFill>
        <p:spPr bwMode="auto">
          <a:xfrm>
            <a:off x="871203" y="891015"/>
            <a:ext cx="900000" cy="1061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CNP 暑気払い &amp; 同窓会（仮称）を開催します。">
            <a:extLst>
              <a:ext uri="{FF2B5EF4-FFF2-40B4-BE49-F238E27FC236}">
                <a16:creationId xmlns:a16="http://schemas.microsoft.com/office/drawing/2014/main" id="{575A4A4D-F69E-4576-A602-97D75417BE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656" y="1628089"/>
            <a:ext cx="900000" cy="90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日本原子力研究開発機構（JAEA） (@JAEA_japan) | Twitter">
            <a:extLst>
              <a:ext uri="{FF2B5EF4-FFF2-40B4-BE49-F238E27FC236}">
                <a16:creationId xmlns:a16="http://schemas.microsoft.com/office/drawing/2014/main" id="{D7BB01DC-DDC9-4A28-A558-53DB6984D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179" y="2620441"/>
            <a:ext cx="1090411" cy="1090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KEK 高エネルギー加速器研究機構 on Twitter: &quot;【To KEK users: Update ...">
            <a:extLst>
              <a:ext uri="{FF2B5EF4-FFF2-40B4-BE49-F238E27FC236}">
                <a16:creationId xmlns:a16="http://schemas.microsoft.com/office/drawing/2014/main" id="{C011B0E8-85E0-425F-839E-BD8591216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70" y="3418984"/>
            <a:ext cx="884833" cy="884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File:Universität Ōsaka Logo.svg - Wikimedia Commons">
            <a:extLst>
              <a:ext uri="{FF2B5EF4-FFF2-40B4-BE49-F238E27FC236}">
                <a16:creationId xmlns:a16="http://schemas.microsoft.com/office/drawing/2014/main" id="{9C2F6315-A9CB-43A5-BED0-F304BA56D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352" y="3800875"/>
            <a:ext cx="828302" cy="884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京都大学-お知らせ／京大ロゴマーク">
            <a:extLst>
              <a:ext uri="{FF2B5EF4-FFF2-40B4-BE49-F238E27FC236}">
                <a16:creationId xmlns:a16="http://schemas.microsoft.com/office/drawing/2014/main" id="{ED52D5B8-DA2F-4992-8437-2C7902465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373" y="4527666"/>
            <a:ext cx="824829" cy="824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AGC and Tokyo Institute of Technology to Open &quot;AGC Material ...">
            <a:extLst>
              <a:ext uri="{FF2B5EF4-FFF2-40B4-BE49-F238E27FC236}">
                <a16:creationId xmlns:a16="http://schemas.microsoft.com/office/drawing/2014/main" id="{F5C4F813-D41C-462F-9808-D7DDC57BE0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5573" y="4829258"/>
            <a:ext cx="1155545" cy="110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Istituto nazionale di fisica nucleare - Wikipedia">
            <a:extLst>
              <a:ext uri="{FF2B5EF4-FFF2-40B4-BE49-F238E27FC236}">
                <a16:creationId xmlns:a16="http://schemas.microsoft.com/office/drawing/2014/main" id="{83636D6C-364D-4DF0-96DB-13946B829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021" y="5745205"/>
            <a:ext cx="913172" cy="572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SMI Vienna on Twitter: &quot;The Stefan Meyer Institute for Subatomic ...">
            <a:extLst>
              <a:ext uri="{FF2B5EF4-FFF2-40B4-BE49-F238E27FC236}">
                <a16:creationId xmlns:a16="http://schemas.microsoft.com/office/drawing/2014/main" id="{1713F4ED-7AFF-4DF5-986C-7088C1BA8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456" y="5924223"/>
            <a:ext cx="933777" cy="933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Research Center for Electron Photon Science (ELPH), Tohoku University">
            <a:extLst>
              <a:ext uri="{FF2B5EF4-FFF2-40B4-BE49-F238E27FC236}">
                <a16:creationId xmlns:a16="http://schemas.microsoft.com/office/drawing/2014/main" id="{0E162C96-0899-4EAE-A871-ADB4463662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873" y="2389249"/>
            <a:ext cx="1035263" cy="63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2CA60C5D-FFE3-4FF9-82C4-65C45497E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16</a:t>
            </a:fld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56FE3-A1D0-4A5A-8C04-FDA3BCFF3ED4}"/>
              </a:ext>
            </a:extLst>
          </p:cNvPr>
          <p:cNvSpPr txBox="1"/>
          <p:nvPr/>
        </p:nvSpPr>
        <p:spPr>
          <a:xfrm>
            <a:off x="1821899" y="2836528"/>
            <a:ext cx="56030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We're looking for new collaborators!</a:t>
            </a:r>
            <a:endParaRPr kumimoji="1" lang="ja-JP" altLang="en-US" sz="4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5773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3443F316-85DE-44E0-9F6A-4A9D5375B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090" y="4374370"/>
            <a:ext cx="7898260" cy="2160292"/>
          </a:xfrm>
          <a:prstGeom prst="rect">
            <a:avLst/>
          </a:prstGeom>
        </p:spPr>
      </p:pic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996306B4-6E78-4CEE-8CC7-1B7AFCE1861B}"/>
              </a:ext>
            </a:extLst>
          </p:cNvPr>
          <p:cNvSpPr/>
          <p:nvPr/>
        </p:nvSpPr>
        <p:spPr>
          <a:xfrm>
            <a:off x="4449651" y="4393688"/>
            <a:ext cx="2050592" cy="2098142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EF30901-BF1D-4503-AA0F-01E779CFE899}"/>
              </a:ext>
            </a:extLst>
          </p:cNvPr>
          <p:cNvSpPr txBox="1"/>
          <p:nvPr/>
        </p:nvSpPr>
        <p:spPr>
          <a:xfrm>
            <a:off x="3455876" y="3949346"/>
            <a:ext cx="39426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first step of the new project</a:t>
            </a:r>
            <a:endParaRPr kumimoji="1" lang="ja-JP" altLang="en-US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2437B17B-255F-4257-A33B-10F78510CA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780106"/>
            <a:ext cx="9134632" cy="985704"/>
          </a:xfrm>
        </p:spPr>
        <p:txBody>
          <a:bodyPr>
            <a:normAutofit/>
          </a:bodyPr>
          <a:lstStyle/>
          <a:p>
            <a:r>
              <a:rPr lang="en-US" altLang="ja-JP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for your attention! </a:t>
            </a:r>
            <a:endParaRPr lang="ja-JP" altLang="en-US" sz="5400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36A5934D-B402-4C44-8CDA-D9011AFB3B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243" y="-3629"/>
            <a:ext cx="2643757" cy="262461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AF6F34F-F9C7-48D4-8232-EBA2293FF9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9440" y="639"/>
            <a:ext cx="3520440" cy="2628437"/>
          </a:xfrm>
          <a:prstGeom prst="rect">
            <a:avLst/>
          </a:prstGeom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1E4EF407-7D0F-47BD-885E-ED9CD57BB7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6" r="25124" b="9309"/>
          <a:stretch/>
        </p:blipFill>
        <p:spPr bwMode="auto">
          <a:xfrm>
            <a:off x="9368" y="-1094"/>
            <a:ext cx="3130072" cy="263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854AB84-1686-497E-A16F-A26871D8F0B5}"/>
              </a:ext>
            </a:extLst>
          </p:cNvPr>
          <p:cNvSpPr txBox="1"/>
          <p:nvPr/>
        </p:nvSpPr>
        <p:spPr>
          <a:xfrm>
            <a:off x="-9690" y="111461"/>
            <a:ext cx="3241913" cy="52322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intense K beam</a:t>
            </a:r>
            <a:endParaRPr kumimoji="1" lang="ja-JP" altLang="en-US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0C4662B-00DE-4B2F-A412-D7FD3553E1B2}"/>
              </a:ext>
            </a:extLst>
          </p:cNvPr>
          <p:cNvSpPr txBox="1"/>
          <p:nvPr/>
        </p:nvSpPr>
        <p:spPr>
          <a:xfrm>
            <a:off x="5328878" y="1958720"/>
            <a:ext cx="3828997" cy="52322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kumimoji="1" lang="en-US" altLang="ja-JP" sz="2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ew era of </a:t>
            </a:r>
            <a:r>
              <a:rPr lang="en-US" altLang="ja-JP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kaonic nuclei</a:t>
            </a:r>
            <a:endParaRPr kumimoji="1" lang="ja-JP" altLang="en-US" sz="28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5D559D-CC95-4896-A24C-FF236BFF1D10}"/>
              </a:ext>
            </a:extLst>
          </p:cNvPr>
          <p:cNvSpPr txBox="1"/>
          <p:nvPr/>
        </p:nvSpPr>
        <p:spPr>
          <a:xfrm>
            <a:off x="3696734" y="111461"/>
            <a:ext cx="2356543" cy="52322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large CDS</a:t>
            </a:r>
            <a:endParaRPr kumimoji="1" lang="ja-JP" altLang="en-US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1D1B173-3337-4F9C-B730-8D11C8557B92}"/>
              </a:ext>
            </a:extLst>
          </p:cNvPr>
          <p:cNvSpPr txBox="1"/>
          <p:nvPr/>
        </p:nvSpPr>
        <p:spPr>
          <a:xfrm>
            <a:off x="4047115" y="6429432"/>
            <a:ext cx="29068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via in-flight </a:t>
            </a:r>
            <a:r>
              <a:rPr lang="en-US" altLang="ja-JP" sz="2400" b="1" i="1" baseline="30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altLang="ja-JP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He(K</a:t>
            </a:r>
            <a:r>
              <a:rPr lang="en-US" altLang="ja-JP" sz="2400" b="1" i="1" baseline="30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−</a:t>
            </a:r>
            <a:r>
              <a:rPr lang="en-US" altLang="ja-JP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,N)</a:t>
            </a:r>
            <a:endParaRPr kumimoji="1" lang="ja-JP" altLang="en-US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0FA0C2B-5CF9-43E0-88D6-8548C5F6A348}"/>
              </a:ext>
            </a:extLst>
          </p:cNvPr>
          <p:cNvSpPr txBox="1"/>
          <p:nvPr/>
        </p:nvSpPr>
        <p:spPr>
          <a:xfrm>
            <a:off x="7883799" y="0"/>
            <a:ext cx="12923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solidFill>
                  <a:schemeClr val="bg1"/>
                </a:solidFill>
              </a:rPr>
              <a:t>ÖWA/Harald </a:t>
            </a:r>
            <a:r>
              <a:rPr lang="en-US" altLang="ja-JP" sz="1100" dirty="0" err="1">
                <a:solidFill>
                  <a:schemeClr val="bg1"/>
                </a:solidFill>
              </a:rPr>
              <a:t>Ritsch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4573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524EA1-84C7-4D1E-9D44-E5598EA32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7BE025A-7C7C-419A-9321-A8C8789AE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42CDB80-DB31-4226-82EA-C2285458F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18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740457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8E7C15D7-4237-4A65-8ACE-85BA40C26E2C}"/>
              </a:ext>
            </a:extLst>
          </p:cNvPr>
          <p:cNvSpPr/>
          <p:nvPr/>
        </p:nvSpPr>
        <p:spPr>
          <a:xfrm>
            <a:off x="575556" y="3681028"/>
            <a:ext cx="7992888" cy="309634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0E5AE437-68AB-42E3-B2EA-EDA759CCFC9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53349" y="1154540"/>
                <a:ext cx="6078820" cy="2209298"/>
              </a:xfrm>
            </p:spPr>
            <p:txBody>
              <a:bodyPr>
                <a:normAutofit/>
              </a:bodyPr>
              <a:lstStyle/>
              <a:p>
                <a:r>
                  <a:rPr kumimoji="1" lang="en-US" altLang="ja-JP" b="1" dirty="0"/>
                  <a:t>Further details of 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𝑵𝑵</m:t>
                    </m:r>
                  </m:oMath>
                </a14:m>
                <a:endParaRPr kumimoji="1" lang="en-US" altLang="ja-JP" dirty="0"/>
              </a:p>
              <a:p>
                <a:pPr lvl="1">
                  <a:buFont typeface="Cambria Math" panose="02040503050406030204" pitchFamily="18" charset="0"/>
                  <a:buChar char="−"/>
                </a:pPr>
                <a:r>
                  <a:rPr kumimoji="1" lang="en-US" altLang="ja-JP" dirty="0"/>
                  <a:t> Spin and parity of the “K</a:t>
                </a:r>
                <a:r>
                  <a:rPr kumimoji="1" lang="en-US" altLang="ja-JP" baseline="30000" dirty="0"/>
                  <a:t>-</a:t>
                </a:r>
                <a:r>
                  <a:rPr kumimoji="1" lang="en-US" altLang="ja-JP" dirty="0"/>
                  <a:t>pp”?</a:t>
                </a:r>
              </a:p>
              <a:p>
                <a:pPr lvl="1">
                  <a:buFont typeface="Cambria Math" panose="02040503050406030204" pitchFamily="18" charset="0"/>
                  <a:buChar char="−"/>
                </a:pPr>
                <a:r>
                  <a:rPr lang="en-US" altLang="ja-JP" dirty="0"/>
                  <a:t> Really compact and dense system?</a:t>
                </a:r>
                <a:endParaRPr lang="en-US" altLang="ja-JP" sz="1200" b="1" dirty="0">
                  <a:latin typeface="Symbol" panose="05050102010706020507" pitchFamily="18" charset="2"/>
                </a:endParaRPr>
              </a:p>
              <a:p>
                <a:pPr lvl="1">
                  <a:buFont typeface="Cambria Math" panose="02040503050406030204" pitchFamily="18" charset="0"/>
                  <a:buChar char="−"/>
                </a:pPr>
                <a:r>
                  <a:rPr lang="en-US" altLang="ja-JP" dirty="0"/>
                  <a:t> Other decay modes?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0E5AE437-68AB-42E3-B2EA-EDA759CCFC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53349" y="1154540"/>
                <a:ext cx="6078820" cy="2209298"/>
              </a:xfrm>
              <a:blipFill>
                <a:blip r:embed="rId2"/>
                <a:stretch>
                  <a:fillRect l="-2307" t="-3306" r="-702" b="-358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タイトル 1">
            <a:extLst>
              <a:ext uri="{FF2B5EF4-FFF2-40B4-BE49-F238E27FC236}">
                <a16:creationId xmlns:a16="http://schemas.microsoft.com/office/drawing/2014/main" id="{25962623-7E8F-40ED-8C63-D9DFBED3D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33" y="0"/>
            <a:ext cx="8970134" cy="1325563"/>
          </a:xfrm>
        </p:spPr>
        <p:txBody>
          <a:bodyPr/>
          <a:lstStyle/>
          <a:p>
            <a:pPr algn="ctr"/>
            <a:r>
              <a:rPr lang="en-US" altLang="ja-JP" b="1" dirty="0"/>
              <a:t>Many Questions to be Answered</a:t>
            </a:r>
            <a:endParaRPr kumimoji="1" lang="ja-JP" altLang="en-US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8400F41-9A39-4E61-912F-A0EE1B5BF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19</a:t>
            </a:fld>
            <a:endParaRPr kumimoji="1" lang="ja-JP" altLang="en-US"/>
          </a:p>
        </p:txBody>
      </p:sp>
      <p:sp>
        <p:nvSpPr>
          <p:cNvPr id="12" name="コンテンツ プレースホルダー 1">
            <a:extLst>
              <a:ext uri="{FF2B5EF4-FFF2-40B4-BE49-F238E27FC236}">
                <a16:creationId xmlns:a16="http://schemas.microsoft.com/office/drawing/2014/main" id="{C98951D6-2F46-40B7-BA2D-243E08EDA6D4}"/>
              </a:ext>
            </a:extLst>
          </p:cNvPr>
          <p:cNvSpPr txBox="1">
            <a:spLocks/>
          </p:cNvSpPr>
          <p:nvPr/>
        </p:nvSpPr>
        <p:spPr>
          <a:xfrm>
            <a:off x="740331" y="3766728"/>
            <a:ext cx="7704856" cy="30106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1" dirty="0" err="1">
                <a:latin typeface="Symbol" panose="05050102010706020507" pitchFamily="18" charset="2"/>
              </a:rPr>
              <a:t>pS</a:t>
            </a:r>
            <a:r>
              <a:rPr lang="en-US" altLang="ja-JP" b="1" dirty="0" err="1"/>
              <a:t>N</a:t>
            </a:r>
            <a:r>
              <a:rPr lang="en-US" altLang="ja-JP" b="1" dirty="0"/>
              <a:t> </a:t>
            </a:r>
            <a:r>
              <a:rPr lang="en-US" altLang="ja-JP" b="1" dirty="0" err="1"/>
              <a:t>mesonic</a:t>
            </a:r>
            <a:r>
              <a:rPr lang="en-US" altLang="ja-JP" b="1" dirty="0"/>
              <a:t> decay</a:t>
            </a:r>
          </a:p>
          <a:p>
            <a:pPr lvl="1"/>
            <a:r>
              <a:rPr lang="en-US" altLang="ja-JP" dirty="0"/>
              <a:t>expected to be the dominant channel</a:t>
            </a:r>
          </a:p>
          <a:p>
            <a:pPr lvl="2"/>
            <a:r>
              <a:rPr lang="en-US" altLang="ja-JP" dirty="0"/>
              <a:t>only YN non-</a:t>
            </a:r>
            <a:r>
              <a:rPr lang="en-US" altLang="ja-JP" dirty="0" err="1"/>
              <a:t>mesonic</a:t>
            </a:r>
            <a:r>
              <a:rPr lang="en-US" altLang="ja-JP" dirty="0"/>
              <a:t> decays were reported</a:t>
            </a:r>
          </a:p>
          <a:p>
            <a:r>
              <a:rPr lang="en-US" altLang="ja-JP" b="1" dirty="0"/>
              <a:t>Reaction mechanism</a:t>
            </a:r>
          </a:p>
          <a:p>
            <a:pPr lvl="1"/>
            <a:r>
              <a:rPr lang="en-US" altLang="ja-JP" dirty="0"/>
              <a:t>relation between </a:t>
            </a:r>
            <a:r>
              <a:rPr lang="en-US" altLang="ja-JP" dirty="0">
                <a:latin typeface="Symbol" panose="05050102010706020507" pitchFamily="18" charset="2"/>
              </a:rPr>
              <a:t>L</a:t>
            </a:r>
            <a:r>
              <a:rPr lang="en-US" altLang="ja-JP" dirty="0"/>
              <a:t>(1405)=“K</a:t>
            </a:r>
            <a:r>
              <a:rPr lang="en-US" altLang="ja-JP" baseline="30000" dirty="0"/>
              <a:t>-</a:t>
            </a:r>
            <a:r>
              <a:rPr lang="en-US" altLang="ja-JP" dirty="0"/>
              <a:t>p” &amp; “K</a:t>
            </a:r>
            <a:r>
              <a:rPr lang="en-US" altLang="ja-JP" baseline="30000" dirty="0"/>
              <a:t>-</a:t>
            </a:r>
            <a:r>
              <a:rPr lang="en-US" altLang="ja-JP" dirty="0"/>
              <a:t>pp”</a:t>
            </a:r>
            <a:endParaRPr lang="ja-JP" altLang="en-US" dirty="0"/>
          </a:p>
          <a:p>
            <a:pPr lvl="2"/>
            <a:r>
              <a:rPr lang="en-US" altLang="ja-JP" dirty="0"/>
              <a:t>“K</a:t>
            </a:r>
            <a:r>
              <a:rPr lang="en-US" altLang="ja-JP" baseline="30000" dirty="0"/>
              <a:t>-</a:t>
            </a:r>
            <a:r>
              <a:rPr lang="en-US" altLang="ja-JP" dirty="0"/>
              <a:t>pp” is expected to be produced via </a:t>
            </a:r>
            <a:r>
              <a:rPr lang="en-US" altLang="ja-JP" dirty="0">
                <a:latin typeface="Symbol" panose="05050102010706020507" pitchFamily="18" charset="2"/>
              </a:rPr>
              <a:t>L</a:t>
            </a:r>
            <a:r>
              <a:rPr lang="en-US" altLang="ja-JP" dirty="0"/>
              <a:t>(1405)+</a:t>
            </a:r>
            <a:r>
              <a:rPr lang="en-US" altLang="ja-JP" dirty="0" err="1"/>
              <a:t>p</a:t>
            </a:r>
            <a:r>
              <a:rPr lang="en-US" altLang="ja-JP" dirty="0" err="1">
                <a:sym typeface="Wingdings" panose="05000000000000000000" pitchFamily="2" charset="2"/>
              </a:rPr>
              <a:t>”K</a:t>
            </a:r>
            <a:r>
              <a:rPr lang="en-US" altLang="ja-JP" baseline="30000" dirty="0" err="1">
                <a:sym typeface="Wingdings" panose="05000000000000000000" pitchFamily="2" charset="2"/>
              </a:rPr>
              <a:t>-</a:t>
            </a:r>
            <a:r>
              <a:rPr lang="en-US" altLang="ja-JP" dirty="0" err="1">
                <a:sym typeface="Wingdings" panose="05000000000000000000" pitchFamily="2" charset="2"/>
              </a:rPr>
              <a:t>pp</a:t>
            </a:r>
            <a:r>
              <a:rPr lang="en-US" altLang="ja-JP" dirty="0">
                <a:sym typeface="Wingdings" panose="05000000000000000000" pitchFamily="2" charset="2"/>
              </a:rPr>
              <a:t>” door-way process</a:t>
            </a:r>
          </a:p>
          <a:p>
            <a:endParaRPr lang="en-US" altLang="ja-JP" dirty="0"/>
          </a:p>
          <a:p>
            <a:endParaRPr lang="ja-JP" altLang="en-US" dirty="0"/>
          </a:p>
        </p:txBody>
      </p:sp>
      <p:sp>
        <p:nvSpPr>
          <p:cNvPr id="5" name="矢印: 上向き折線 4">
            <a:extLst>
              <a:ext uri="{FF2B5EF4-FFF2-40B4-BE49-F238E27FC236}">
                <a16:creationId xmlns:a16="http://schemas.microsoft.com/office/drawing/2014/main" id="{BA6F3188-6FAE-4122-9A98-D63862A32C40}"/>
              </a:ext>
            </a:extLst>
          </p:cNvPr>
          <p:cNvSpPr/>
          <p:nvPr/>
        </p:nvSpPr>
        <p:spPr>
          <a:xfrm rot="10800000">
            <a:off x="1331639" y="2924943"/>
            <a:ext cx="683339" cy="720079"/>
          </a:xfrm>
          <a:prstGeom prst="bentUpArrow">
            <a:avLst>
              <a:gd name="adj1" fmla="val 25970"/>
              <a:gd name="adj2" fmla="val 38090"/>
              <a:gd name="adj3" fmla="val 3469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49799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1455"/>
            <a:ext cx="8229600" cy="1143000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kumimoji="1" lang="en-US" altLang="ja-JP" b="1" dirty="0"/>
              <a:t>K</a:t>
            </a:r>
            <a:r>
              <a:rPr kumimoji="1" lang="en-US" altLang="ja-JP" b="1" baseline="30000" dirty="0"/>
              <a:t>-</a:t>
            </a:r>
            <a:r>
              <a:rPr kumimoji="1" lang="en-US" altLang="ja-JP" b="1" dirty="0"/>
              <a:t> </a:t>
            </a:r>
            <a:r>
              <a:rPr kumimoji="1" lang="en-US" altLang="ja-JP" b="1" baseline="30000" dirty="0"/>
              <a:t>3</a:t>
            </a:r>
            <a:r>
              <a:rPr kumimoji="1" lang="en-US" altLang="ja-JP" b="1" dirty="0"/>
              <a:t>He </a:t>
            </a:r>
            <a:r>
              <a:rPr kumimoji="1" lang="en-US" altLang="ja-JP" b="1" dirty="0">
                <a:sym typeface="Wingdings" panose="05000000000000000000" pitchFamily="2" charset="2"/>
              </a:rPr>
              <a:t> </a:t>
            </a:r>
            <a:r>
              <a:rPr kumimoji="1" lang="en-US" altLang="ja-JP" b="1" dirty="0" err="1">
                <a:latin typeface="Symbol" panose="05050102010706020507" pitchFamily="18" charset="2"/>
              </a:rPr>
              <a:t>pS</a:t>
            </a:r>
            <a:r>
              <a:rPr kumimoji="1" lang="en-US" altLang="ja-JP" b="1" dirty="0" err="1">
                <a:latin typeface="+mn-lt"/>
              </a:rPr>
              <a:t>pn</a:t>
            </a:r>
            <a:r>
              <a:rPr kumimoji="1" lang="en-US" altLang="ja-JP" b="1" dirty="0">
                <a:latin typeface="+mn-lt"/>
              </a:rPr>
              <a:t> </a:t>
            </a:r>
            <a:r>
              <a:rPr lang="en-US" altLang="ja-JP" b="1" dirty="0">
                <a:latin typeface="+mn-lt"/>
              </a:rPr>
              <a:t>@ E15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747AA-9E9A-4314-BC12-EB1DF6CAC482}" type="slidenum">
              <a:rPr kumimoji="1" lang="ja-JP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テキスト ボックス 114"/>
              <p:cNvSpPr txBox="1"/>
              <p:nvPr/>
            </p:nvSpPr>
            <p:spPr>
              <a:xfrm>
                <a:off x="11433" y="1124744"/>
                <a:ext cx="4831604" cy="9787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66700" marR="0" lvl="0" indent="-2667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1" lang="en-US" altLang="ja-JP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Exclusive measurement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sz="2800" b="1" i="1" u="sng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1" lang="ja-JP" altLang="en-US" sz="2800" b="1" i="0" u="sng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cs typeface="+mn-cs"/>
                          </a:rPr>
                          <m:t>𝛑</m:t>
                        </m:r>
                      </m:e>
                      <m:sup>
                        <m:r>
                          <a:rPr kumimoji="1" lang="en-US" altLang="ja-JP" sz="2800" b="1" i="0" u="sng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  <a:cs typeface="+mn-cs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kumimoji="1" lang="en-US" altLang="ja-JP" sz="2800" b="1" i="1" u="sng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1" lang="ja-JP" altLang="en-US" sz="2800" b="1" i="0" u="sng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cs typeface="+mn-cs"/>
                          </a:rPr>
                          <m:t>𝚺</m:t>
                        </m:r>
                      </m:e>
                      <m:sup>
                        <m:r>
                          <a:rPr kumimoji="1" lang="en-US" altLang="ja-JP" sz="2800" b="1" i="0" u="sng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  <a:cs typeface="+mn-cs"/>
                          </a:rPr>
                          <m:t>∓</m:t>
                        </m:r>
                      </m:sup>
                    </m:sSup>
                    <m:r>
                      <a:rPr kumimoji="1" lang="en-US" altLang="ja-JP" sz="2800" b="1" i="0" u="sng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  <a:cs typeface="+mn-cs"/>
                      </a:rPr>
                      <m:t>𝐩𝐧</m:t>
                    </m:r>
                  </m:oMath>
                </a14:m>
                <a:r>
                  <a:rPr kumimoji="1" lang="en-US" altLang="ja-JP" sz="2800" b="1" i="0" u="sng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 final state in K</a:t>
                </a:r>
                <a:r>
                  <a:rPr kumimoji="1" lang="en-US" altLang="ja-JP" sz="2800" b="1" i="0" u="sng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-</a:t>
                </a:r>
                <a:r>
                  <a:rPr kumimoji="1" lang="en-US" altLang="ja-JP" sz="2800" b="1" i="0" u="sng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+</a:t>
                </a:r>
                <a:r>
                  <a:rPr kumimoji="1" lang="en-US" altLang="ja-JP" sz="2800" b="1" i="0" u="sng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3</a:t>
                </a:r>
                <a:r>
                  <a:rPr kumimoji="1" lang="en-US" altLang="ja-JP" sz="2800" b="1" i="0" u="sng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He</a:t>
                </a:r>
                <a:endParaRPr kumimoji="1" lang="en-US" altLang="ja-JP" sz="2800" b="1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</mc:Choice>
        <mc:Fallback xmlns="">
          <p:sp>
            <p:nvSpPr>
              <p:cNvPr id="115" name="テキスト ボックス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3" y="1124744"/>
                <a:ext cx="4831604" cy="978794"/>
              </a:xfrm>
              <a:prstGeom prst="rect">
                <a:avLst/>
              </a:prstGeom>
              <a:blipFill rotWithShape="1">
                <a:blip r:embed="rId2"/>
                <a:stretch>
                  <a:fillRect l="-2273" t="-5625" r="-126" b="-175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テキスト ボックス 93"/>
          <p:cNvSpPr txBox="1"/>
          <p:nvPr/>
        </p:nvSpPr>
        <p:spPr>
          <a:xfrm>
            <a:off x="36004" y="4892967"/>
            <a:ext cx="5151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ja-JP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Experimental challenge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 of neutron detection with thin scintillation counter (t=3cm)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95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73"/>
          <a:stretch>
            <a:fillRect/>
          </a:stretch>
        </p:blipFill>
        <p:spPr bwMode="auto">
          <a:xfrm>
            <a:off x="5187446" y="4401108"/>
            <a:ext cx="3721696" cy="2408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" name="テキスト ボックス 96"/>
          <p:cNvSpPr txBox="1"/>
          <p:nvPr/>
        </p:nvSpPr>
        <p:spPr>
          <a:xfrm>
            <a:off x="6624228" y="5769260"/>
            <a:ext cx="585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10cm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98" name="テキスト ボックス 97"/>
          <p:cNvSpPr txBox="1"/>
          <p:nvPr/>
        </p:nvSpPr>
        <p:spPr>
          <a:xfrm>
            <a:off x="6003221" y="5301801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t = 3cm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99" name="テキスト ボックス 98"/>
          <p:cNvSpPr txBox="1"/>
          <p:nvPr/>
        </p:nvSpPr>
        <p:spPr>
          <a:xfrm rot="16140000">
            <a:off x="6994550" y="5451546"/>
            <a:ext cx="585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79cm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12" name="直線矢印コネクタ 11"/>
          <p:cNvCxnSpPr/>
          <p:nvPr/>
        </p:nvCxnSpPr>
        <p:spPr>
          <a:xfrm>
            <a:off x="6804248" y="6093296"/>
            <a:ext cx="345713" cy="0"/>
          </a:xfrm>
          <a:prstGeom prst="straightConnector1">
            <a:avLst/>
          </a:prstGeom>
          <a:ln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矢印コネクタ 99"/>
          <p:cNvCxnSpPr/>
          <p:nvPr/>
        </p:nvCxnSpPr>
        <p:spPr>
          <a:xfrm flipH="1" flipV="1">
            <a:off x="7149961" y="5121188"/>
            <a:ext cx="14328" cy="1080120"/>
          </a:xfrm>
          <a:prstGeom prst="straightConnector1">
            <a:avLst/>
          </a:prstGeom>
          <a:ln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795604" y="6027675"/>
            <a:ext cx="4006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n detection efficiency ~ 3-10%</a:t>
            </a:r>
            <a:endParaRPr kumimoji="1" lang="ja-JP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1727684" y="908720"/>
            <a:ext cx="6120680" cy="4094964"/>
            <a:chOff x="1727684" y="908720"/>
            <a:chExt cx="6120680" cy="4094964"/>
          </a:xfrm>
        </p:grpSpPr>
        <p:grpSp>
          <p:nvGrpSpPr>
            <p:cNvPr id="61" name="グループ化 60"/>
            <p:cNvGrpSpPr/>
            <p:nvPr/>
          </p:nvGrpSpPr>
          <p:grpSpPr>
            <a:xfrm>
              <a:off x="1727684" y="908720"/>
              <a:ext cx="6120680" cy="4094964"/>
              <a:chOff x="1367644" y="846204"/>
              <a:chExt cx="6120680" cy="4094964"/>
            </a:xfrm>
          </p:grpSpPr>
          <p:grpSp>
            <p:nvGrpSpPr>
              <p:cNvPr id="90" name="グループ化 89"/>
              <p:cNvGrpSpPr/>
              <p:nvPr/>
            </p:nvGrpSpPr>
            <p:grpSpPr>
              <a:xfrm>
                <a:off x="1367644" y="846204"/>
                <a:ext cx="6120680" cy="4094964"/>
                <a:chOff x="1436987" y="1667519"/>
                <a:chExt cx="6120680" cy="4094964"/>
              </a:xfrm>
            </p:grpSpPr>
            <p:grpSp>
              <p:nvGrpSpPr>
                <p:cNvPr id="96" name="グループ化 95"/>
                <p:cNvGrpSpPr/>
                <p:nvPr/>
              </p:nvGrpSpPr>
              <p:grpSpPr>
                <a:xfrm>
                  <a:off x="1436987" y="2208017"/>
                  <a:ext cx="6120680" cy="3554466"/>
                  <a:chOff x="1436987" y="2208017"/>
                  <a:chExt cx="6120680" cy="3554466"/>
                </a:xfrm>
              </p:grpSpPr>
              <p:grpSp>
                <p:nvGrpSpPr>
                  <p:cNvPr id="102" name="グループ化 101"/>
                  <p:cNvGrpSpPr/>
                  <p:nvPr/>
                </p:nvGrpSpPr>
                <p:grpSpPr>
                  <a:xfrm>
                    <a:off x="1436987" y="2810355"/>
                    <a:ext cx="6120680" cy="2173254"/>
                    <a:chOff x="1402315" y="2266390"/>
                    <a:chExt cx="6120680" cy="2173254"/>
                  </a:xfrm>
                </p:grpSpPr>
                <p:grpSp>
                  <p:nvGrpSpPr>
                    <p:cNvPr id="120" name="グループ化 119"/>
                    <p:cNvGrpSpPr/>
                    <p:nvPr/>
                  </p:nvGrpSpPr>
                  <p:grpSpPr>
                    <a:xfrm>
                      <a:off x="1402315" y="2266390"/>
                      <a:ext cx="6120680" cy="2102984"/>
                      <a:chOff x="250338" y="64712"/>
                      <a:chExt cx="6120680" cy="2102984"/>
                    </a:xfrm>
                  </p:grpSpPr>
                  <p:sp>
                    <p:nvSpPr>
                      <p:cNvPr id="124" name="円/楕円 123"/>
                      <p:cNvSpPr/>
                      <p:nvPr/>
                    </p:nvSpPr>
                    <p:spPr>
                      <a:xfrm>
                        <a:off x="3513511" y="359736"/>
                        <a:ext cx="714380" cy="785818"/>
                      </a:xfrm>
                      <a:prstGeom prst="ellipse">
                        <a:avLst/>
                      </a:prstGeom>
                      <a:solidFill>
                        <a:srgbClr val="FF00FF"/>
                      </a:solidFill>
                      <a:ln>
                        <a:solidFill>
                          <a:schemeClr val="tx1"/>
                        </a:solidFill>
                      </a:ln>
                      <a:effectLst>
                        <a:softEdge rad="127000"/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1" lang="ja-JP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25" name="円/楕円 124"/>
                      <p:cNvSpPr/>
                      <p:nvPr/>
                    </p:nvSpPr>
                    <p:spPr>
                      <a:xfrm>
                        <a:off x="1964838" y="522490"/>
                        <a:ext cx="357187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1" lang="ja-JP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26" name="円/楕円 125"/>
                      <p:cNvSpPr/>
                      <p:nvPr/>
                    </p:nvSpPr>
                    <p:spPr>
                      <a:xfrm>
                        <a:off x="1750525" y="66536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1" lang="ja-JP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27" name="円/楕円 126"/>
                      <p:cNvSpPr/>
                      <p:nvPr/>
                    </p:nvSpPr>
                    <p:spPr>
                      <a:xfrm>
                        <a:off x="464650" y="593927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00B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1" lang="ja-JP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cxnSp>
                    <p:nvCxnSpPr>
                      <p:cNvPr id="128" name="直線矢印コネクタ 127"/>
                      <p:cNvCxnSpPr/>
                      <p:nvPr/>
                    </p:nvCxnSpPr>
                    <p:spPr>
                      <a:xfrm>
                        <a:off x="678963" y="701877"/>
                        <a:ext cx="1000125" cy="1588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29" name="円/楕円 128"/>
                      <p:cNvSpPr/>
                      <p:nvPr/>
                    </p:nvSpPr>
                    <p:spPr>
                      <a:xfrm>
                        <a:off x="4442205" y="601989"/>
                        <a:ext cx="357188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1" lang="ja-JP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cxnSp>
                    <p:nvCxnSpPr>
                      <p:cNvPr id="130" name="直線矢印コネクタ 129"/>
                      <p:cNvCxnSpPr/>
                      <p:nvPr/>
                    </p:nvCxnSpPr>
                    <p:spPr>
                      <a:xfrm>
                        <a:off x="4799393" y="778201"/>
                        <a:ext cx="1571625" cy="1588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31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50338" y="236740"/>
                        <a:ext cx="375424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1" lang="en-US" altLang="ja-JP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itchFamily="34" charset="0"/>
                            <a:ea typeface="ＭＳ Ｐゴシック" panose="020B0600070205080204" pitchFamily="50" charset="-128"/>
                            <a:cs typeface="+mn-cs"/>
                          </a:rPr>
                          <a:t>K-</a:t>
                        </a:r>
                        <a:endParaRPr kumimoji="1" lang="ja-JP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32" name="テキスト ボックス 3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772405" y="374976"/>
                        <a:ext cx="306388" cy="3698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1" lang="en-US" altLang="ja-JP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itchFamily="34" charset="0"/>
                            <a:ea typeface="ＭＳ Ｐゴシック" panose="020B0600070205080204" pitchFamily="50" charset="-128"/>
                            <a:cs typeface="+mn-cs"/>
                          </a:rPr>
                          <a:t>n</a:t>
                        </a:r>
                        <a:endParaRPr kumimoji="1" lang="ja-JP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33" name="円/楕円 132"/>
                      <p:cNvSpPr/>
                      <p:nvPr/>
                    </p:nvSpPr>
                    <p:spPr>
                      <a:xfrm>
                        <a:off x="3799263" y="68892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1" lang="ja-JP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35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729770" y="224584"/>
                        <a:ext cx="522900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1" lang="en-US" altLang="ja-JP" sz="1800" b="0" i="0" u="none" strike="noStrike" kern="1200" cap="none" spc="0" normalizeH="0" baseline="30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itchFamily="34" charset="0"/>
                            <a:ea typeface="ＭＳ Ｐゴシック" panose="020B0600070205080204" pitchFamily="50" charset="-128"/>
                            <a:cs typeface="+mn-cs"/>
                          </a:rPr>
                          <a:t>3</a:t>
                        </a:r>
                        <a:r>
                          <a:rPr kumimoji="1" lang="en-US" altLang="ja-JP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itchFamily="34" charset="0"/>
                            <a:ea typeface="ＭＳ Ｐゴシック" panose="020B0600070205080204" pitchFamily="50" charset="-128"/>
                            <a:cs typeface="+mn-cs"/>
                          </a:rPr>
                          <a:t>He</a:t>
                        </a:r>
                        <a:endParaRPr kumimoji="1" lang="ja-JP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36" name="テキスト ボックス 96"/>
                      <p:cNvSpPr txBox="1"/>
                      <p:nvPr/>
                    </p:nvSpPr>
                    <p:spPr>
                      <a:xfrm>
                        <a:off x="3382686" y="64712"/>
                        <a:ext cx="494046" cy="3693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rtlCol="0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1" lang="en-US" altLang="ja-JP" sz="1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/>
                            <a:ea typeface="ＭＳ Ｐゴシック" panose="020B0600070205080204" pitchFamily="50" charset="-128"/>
                            <a:cs typeface="+mn-cs"/>
                          </a:rPr>
                          <a:t>“X”</a:t>
                        </a:r>
                        <a:endParaRPr kumimoji="1" lang="ja-JP" altLang="en-US" sz="18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38" name="円/楕円 137"/>
                      <p:cNvSpPr/>
                      <p:nvPr/>
                    </p:nvSpPr>
                    <p:spPr>
                      <a:xfrm>
                        <a:off x="3126582" y="129151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FFC00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1" lang="ja-JP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39" name="円/楕円 138"/>
                      <p:cNvSpPr/>
                      <p:nvPr/>
                    </p:nvSpPr>
                    <p:spPr>
                      <a:xfrm>
                        <a:off x="4007238" y="1438315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1" lang="ja-JP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40" name="円/楕円 139"/>
                      <p:cNvSpPr/>
                      <p:nvPr/>
                    </p:nvSpPr>
                    <p:spPr>
                      <a:xfrm>
                        <a:off x="3181093" y="1953383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1" lang="ja-JP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41" name="円/楕円 140"/>
                      <p:cNvSpPr/>
                      <p:nvPr/>
                    </p:nvSpPr>
                    <p:spPr>
                      <a:xfrm>
                        <a:off x="2264320" y="1538035"/>
                        <a:ext cx="357188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1" lang="ja-JP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42" name="テキスト ボックス 3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931265" y="1463758"/>
                        <a:ext cx="306388" cy="3698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1" lang="en-US" altLang="ja-JP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itchFamily="34" charset="0"/>
                            <a:ea typeface="ＭＳ Ｐゴシック" panose="020B0600070205080204" pitchFamily="50" charset="-128"/>
                            <a:cs typeface="+mn-cs"/>
                          </a:rPr>
                          <a:t>n</a:t>
                        </a:r>
                        <a:endParaRPr kumimoji="1" lang="ja-JP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cxnSp>
                    <p:nvCxnSpPr>
                      <p:cNvPr id="143" name="直線矢印コネクタ 142"/>
                      <p:cNvCxnSpPr>
                        <a:endCxn id="138" idx="7"/>
                      </p:cNvCxnSpPr>
                      <p:nvPr/>
                    </p:nvCxnSpPr>
                    <p:spPr>
                      <a:xfrm flipH="1">
                        <a:off x="3431461" y="1107133"/>
                        <a:ext cx="366640" cy="236691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4" name="直線矢印コネクタ 143"/>
                      <p:cNvCxnSpPr/>
                      <p:nvPr/>
                    </p:nvCxnSpPr>
                    <p:spPr>
                      <a:xfrm>
                        <a:off x="3798491" y="1113824"/>
                        <a:ext cx="238497" cy="333604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5" name="直線矢印コネクタ 144"/>
                      <p:cNvCxnSpPr>
                        <a:endCxn id="140" idx="0"/>
                      </p:cNvCxnSpPr>
                      <p:nvPr/>
                    </p:nvCxnSpPr>
                    <p:spPr>
                      <a:xfrm>
                        <a:off x="3288249" y="1504081"/>
                        <a:ext cx="1" cy="449302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6" name="直線矢印コネクタ 145"/>
                      <p:cNvCxnSpPr/>
                      <p:nvPr/>
                    </p:nvCxnSpPr>
                    <p:spPr>
                      <a:xfrm flipH="1">
                        <a:off x="2505218" y="1496893"/>
                        <a:ext cx="783029" cy="173479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prstDash val="solid"/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47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61986" y="812508"/>
                        <a:ext cx="918778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1" lang="en-US" altLang="ja-JP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itchFamily="34" charset="0"/>
                            <a:ea typeface="ＭＳ Ｐゴシック" panose="020B0600070205080204" pitchFamily="50" charset="-128"/>
                            <a:cs typeface="+mn-cs"/>
                          </a:rPr>
                          <a:t>1 GeV/c</a:t>
                        </a:r>
                        <a:endParaRPr kumimoji="1" lang="ja-JP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34" name="円/楕円 133"/>
                      <p:cNvSpPr/>
                      <p:nvPr/>
                    </p:nvSpPr>
                    <p:spPr>
                      <a:xfrm>
                        <a:off x="3816445" y="514055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00B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1" lang="ja-JP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121" name="正方形/長方形 120"/>
                    <p:cNvSpPr/>
                    <p:nvPr/>
                  </p:nvSpPr>
                  <p:spPr>
                    <a:xfrm>
                      <a:off x="4011354" y="3236889"/>
                      <a:ext cx="320922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mbol" panose="05050102010706020507" pitchFamily="18" charset="2"/>
                          <a:ea typeface="ＭＳ Ｐゴシック" panose="020B0600070205080204" pitchFamily="50" charset="-128"/>
                          <a:cs typeface="+mn-cs"/>
                        </a:rPr>
                        <a:t>S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ＭＳ Ｐゴシック" panose="020B0600070205080204" pitchFamily="50" charset="-128"/>
                        <a:cs typeface="+mn-cs"/>
                      </a:endParaRPr>
                    </a:p>
                  </p:txBody>
                </p:sp>
                <p:sp>
                  <p:nvSpPr>
                    <p:cNvPr id="122" name="正方形/長方形 121"/>
                    <p:cNvSpPr/>
                    <p:nvPr/>
                  </p:nvSpPr>
                  <p:spPr>
                    <a:xfrm>
                      <a:off x="5360287" y="3499035"/>
                      <a:ext cx="311304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mbol" panose="05050102010706020507" pitchFamily="18" charset="2"/>
                          <a:ea typeface="ＭＳ Ｐゴシック" panose="020B0600070205080204" pitchFamily="50" charset="-128"/>
                          <a:cs typeface="+mn-cs"/>
                        </a:rPr>
                        <a:t>p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ＭＳ Ｐゴシック" panose="020B0600070205080204" pitchFamily="50" charset="-128"/>
                        <a:cs typeface="+mn-cs"/>
                      </a:endParaRPr>
                    </a:p>
                  </p:txBody>
                </p:sp>
                <p:sp>
                  <p:nvSpPr>
                    <p:cNvPr id="123" name="正方形/長方形 122"/>
                    <p:cNvSpPr/>
                    <p:nvPr/>
                  </p:nvSpPr>
                  <p:spPr>
                    <a:xfrm>
                      <a:off x="4550060" y="4070312"/>
                      <a:ext cx="311304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mbol" panose="05050102010706020507" pitchFamily="18" charset="2"/>
                          <a:ea typeface="ＭＳ Ｐゴシック" panose="020B0600070205080204" pitchFamily="50" charset="-128"/>
                          <a:cs typeface="+mn-cs"/>
                        </a:rPr>
                        <a:t>p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ＭＳ Ｐゴシック" panose="020B0600070205080204" pitchFamily="50" charset="-128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103" name="グループ化 102"/>
                  <p:cNvGrpSpPr/>
                  <p:nvPr/>
                </p:nvGrpSpPr>
                <p:grpSpPr>
                  <a:xfrm rot="5400000">
                    <a:off x="3990084" y="3191476"/>
                    <a:ext cx="913303" cy="2773805"/>
                    <a:chOff x="6759414" y="3601134"/>
                    <a:chExt cx="368870" cy="734841"/>
                  </a:xfrm>
                </p:grpSpPr>
                <p:cxnSp>
                  <p:nvCxnSpPr>
                    <p:cNvPr id="112" name="直線コネクタ 111"/>
                    <p:cNvCxnSpPr/>
                    <p:nvPr/>
                  </p:nvCxnSpPr>
                  <p:spPr>
                    <a:xfrm>
                      <a:off x="6759414" y="3603934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3" name="直線コネクタ 112"/>
                    <p:cNvCxnSpPr/>
                    <p:nvPr/>
                  </p:nvCxnSpPr>
                  <p:spPr>
                    <a:xfrm>
                      <a:off x="7128284" y="3601134"/>
                      <a:ext cx="0" cy="734841"/>
                    </a:xfrm>
                    <a:prstGeom prst="line">
                      <a:avLst/>
                    </a:prstGeom>
                    <a:ln w="508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4" name="直線コネクタ 113"/>
                    <p:cNvCxnSpPr/>
                    <p:nvPr/>
                  </p:nvCxnSpPr>
                  <p:spPr>
                    <a:xfrm>
                      <a:off x="6759414" y="4330439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04" name="テキスト ボックス 103"/>
                  <p:cNvSpPr txBox="1"/>
                  <p:nvPr/>
                </p:nvSpPr>
                <p:spPr>
                  <a:xfrm>
                    <a:off x="4067944" y="5177708"/>
                    <a:ext cx="854721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1" lang="en-US" altLang="ja-JP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/>
                        <a:ea typeface="ＭＳ Ｐゴシック" panose="020B0600070205080204" pitchFamily="50" charset="-128"/>
                        <a:cs typeface="+mn-cs"/>
                      </a:rPr>
                      <a:t>CDS</a:t>
                    </a:r>
                    <a:endParaRPr kumimoji="1" lang="ja-JP" altLang="en-US" sz="3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libri"/>
                      <a:ea typeface="ＭＳ Ｐゴシック" panose="020B0600070205080204" pitchFamily="50" charset="-128"/>
                      <a:cs typeface="+mn-cs"/>
                    </a:endParaRPr>
                  </a:p>
                </p:txBody>
              </p:sp>
              <p:sp>
                <p:nvSpPr>
                  <p:cNvPr id="105" name="円/楕円 104"/>
                  <p:cNvSpPr/>
                  <p:nvPr/>
                </p:nvSpPr>
                <p:spPr>
                  <a:xfrm>
                    <a:off x="3188904" y="3495589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ja-JP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ＭＳ Ｐゴシック" panose="020B0600070205080204" pitchFamily="50" charset="-128"/>
                      <a:cs typeface="+mn-cs"/>
                    </a:endParaRPr>
                  </a:p>
                </p:txBody>
              </p:sp>
              <p:sp>
                <p:nvSpPr>
                  <p:cNvPr id="106" name="円/楕円 105"/>
                  <p:cNvSpPr/>
                  <p:nvPr/>
                </p:nvSpPr>
                <p:spPr>
                  <a:xfrm>
                    <a:off x="5496656" y="2757359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ja-JP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ＭＳ Ｐゴシック" panose="020B0600070205080204" pitchFamily="50" charset="-128"/>
                      <a:cs typeface="+mn-cs"/>
                    </a:endParaRPr>
                  </a:p>
                </p:txBody>
              </p:sp>
              <p:sp>
                <p:nvSpPr>
                  <p:cNvPr id="107" name="テキスト ボックス 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67330" y="2447600"/>
                    <a:ext cx="306494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1" lang="en-US" altLang="ja-JP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itchFamily="34" charset="0"/>
                        <a:ea typeface="ＭＳ Ｐゴシック" panose="020B0600070205080204" pitchFamily="50" charset="-128"/>
                        <a:cs typeface="+mn-cs"/>
                      </a:rPr>
                      <a:t>p</a:t>
                    </a:r>
                    <a:endParaRPr kumimoji="1" lang="ja-JP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itchFamily="34" charset="0"/>
                      <a:ea typeface="ＭＳ Ｐゴシック" panose="020B0600070205080204" pitchFamily="50" charset="-128"/>
                      <a:cs typeface="+mn-cs"/>
                    </a:endParaRPr>
                  </a:p>
                </p:txBody>
              </p:sp>
              <p:grpSp>
                <p:nvGrpSpPr>
                  <p:cNvPr id="108" name="グループ化 107"/>
                  <p:cNvGrpSpPr/>
                  <p:nvPr/>
                </p:nvGrpSpPr>
                <p:grpSpPr>
                  <a:xfrm rot="17162785">
                    <a:off x="5270832" y="2285268"/>
                    <a:ext cx="889343" cy="734841"/>
                    <a:chOff x="6768244" y="3601531"/>
                    <a:chExt cx="360040" cy="734841"/>
                  </a:xfrm>
                </p:grpSpPr>
                <p:cxnSp>
                  <p:nvCxnSpPr>
                    <p:cNvPr id="109" name="直線コネクタ 108"/>
                    <p:cNvCxnSpPr/>
                    <p:nvPr/>
                  </p:nvCxnSpPr>
                  <p:spPr>
                    <a:xfrm>
                      <a:off x="6768244" y="3628184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0" name="直線コネクタ 109"/>
                    <p:cNvCxnSpPr/>
                    <p:nvPr/>
                  </p:nvCxnSpPr>
                  <p:spPr>
                    <a:xfrm>
                      <a:off x="7128284" y="3601531"/>
                      <a:ext cx="0" cy="734841"/>
                    </a:xfrm>
                    <a:prstGeom prst="line">
                      <a:avLst/>
                    </a:prstGeom>
                    <a:ln w="508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1" name="直線コネクタ 110"/>
                    <p:cNvCxnSpPr/>
                    <p:nvPr/>
                  </p:nvCxnSpPr>
                  <p:spPr>
                    <a:xfrm>
                      <a:off x="6768244" y="4312740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101" name="テキスト ボックス 100"/>
                <p:cNvSpPr txBox="1"/>
                <p:nvPr/>
              </p:nvSpPr>
              <p:spPr>
                <a:xfrm rot="1004667">
                  <a:off x="5523369" y="1667519"/>
                  <a:ext cx="85472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ja-JP" sz="3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libri"/>
                      <a:ea typeface="ＭＳ Ｐゴシック" panose="020B0600070205080204" pitchFamily="50" charset="-128"/>
                      <a:cs typeface="+mn-cs"/>
                    </a:rPr>
                    <a:t>CDS</a:t>
                  </a:r>
                  <a:endParaRPr kumimoji="1" lang="ja-JP" alt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endParaRPr>
                </a:p>
              </p:txBody>
            </p:sp>
          </p:grpSp>
          <p:sp>
            <p:nvSpPr>
              <p:cNvPr id="91" name="円/楕円 90"/>
              <p:cNvSpPr/>
              <p:nvPr/>
            </p:nvSpPr>
            <p:spPr>
              <a:xfrm>
                <a:off x="4671041" y="2510391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cxnSp>
            <p:nvCxnSpPr>
              <p:cNvPr id="92" name="直線矢印コネクタ 91"/>
              <p:cNvCxnSpPr/>
              <p:nvPr/>
            </p:nvCxnSpPr>
            <p:spPr>
              <a:xfrm flipV="1">
                <a:off x="5195756" y="2293231"/>
                <a:ext cx="245828" cy="22501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2" name="直線矢印コネクタ 61"/>
            <p:cNvCxnSpPr/>
            <p:nvPr/>
          </p:nvCxnSpPr>
          <p:spPr>
            <a:xfrm flipH="1">
              <a:off x="4729159" y="2780928"/>
              <a:ext cx="3468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290886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kumimoji="1" lang="en-US" altLang="ja-JP" b="1" dirty="0" err="1">
                <a:latin typeface="Symbol" panose="05050102010706020507" pitchFamily="18" charset="2"/>
              </a:rPr>
              <a:t>pS</a:t>
            </a:r>
            <a:r>
              <a:rPr kumimoji="1" lang="en-US" altLang="ja-JP" b="1" dirty="0" err="1"/>
              <a:t>pn</a:t>
            </a:r>
            <a:r>
              <a:rPr kumimoji="1" lang="en-US" altLang="ja-JP" b="1" dirty="0"/>
              <a:t> Events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747AA-9E9A-4314-BC12-EB1DF6CAC482}" type="slidenum">
              <a:rPr kumimoji="1" lang="ja-JP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5"/>
          <a:stretch/>
        </p:blipFill>
        <p:spPr>
          <a:xfrm>
            <a:off x="404985" y="1285433"/>
            <a:ext cx="3960000" cy="3534538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6"/>
          <a:stretch/>
        </p:blipFill>
        <p:spPr>
          <a:xfrm>
            <a:off x="4824028" y="1318425"/>
            <a:ext cx="3960000" cy="3514731"/>
          </a:xfrm>
          <a:prstGeom prst="rect">
            <a:avLst/>
          </a:prstGeom>
        </p:spPr>
      </p:pic>
      <p:sp>
        <p:nvSpPr>
          <p:cNvPr id="27" name="テキスト ボックス 26"/>
          <p:cNvSpPr txBox="1"/>
          <p:nvPr/>
        </p:nvSpPr>
        <p:spPr>
          <a:xfrm>
            <a:off x="893989" y="908720"/>
            <a:ext cx="3133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IM(n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p</a:t>
            </a:r>
            <a:r>
              <a:rPr kumimoji="1" lang="en-US" altLang="ja-JP" sz="24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+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) vs MM(</a:t>
            </a:r>
            <a:r>
              <a:rPr kumimoji="1" lang="en-US" altLang="ja-JP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p</a:t>
            </a:r>
            <a:r>
              <a:rPr kumimoji="1" lang="en-US" altLang="ja-JP" sz="24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+</a:t>
            </a:r>
            <a:r>
              <a:rPr kumimoji="1" lang="en-US" altLang="ja-JP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p</a:t>
            </a:r>
            <a:r>
              <a:rPr kumimoji="1" lang="en-US" altLang="ja-JP" sz="24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-</a:t>
            </a:r>
            <a:r>
              <a:rPr kumimoji="1" lang="en-US" altLang="ja-JP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pn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)</a:t>
            </a:r>
            <a:endParaRPr kumimoji="1" lang="ja-JP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256076" y="908720"/>
            <a:ext cx="313329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IM(n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p</a:t>
            </a:r>
            <a:r>
              <a:rPr kumimoji="1" lang="en-US" altLang="ja-JP" sz="24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-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) vs MM(</a:t>
            </a:r>
            <a:r>
              <a:rPr kumimoji="1" lang="en-US" altLang="ja-JP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p</a:t>
            </a:r>
            <a:r>
              <a:rPr kumimoji="1" lang="en-US" altLang="ja-JP" sz="24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+</a:t>
            </a:r>
            <a:r>
              <a:rPr kumimoji="1" lang="en-US" altLang="ja-JP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p</a:t>
            </a:r>
            <a:r>
              <a:rPr kumimoji="1" lang="en-US" altLang="ja-JP" sz="24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-</a:t>
            </a:r>
            <a:r>
              <a:rPr kumimoji="1" lang="en-US" altLang="ja-JP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pn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)</a:t>
            </a:r>
            <a:endParaRPr kumimoji="1" lang="ja-JP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2230288" y="1664804"/>
            <a:ext cx="19143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p</a:t>
            </a:r>
            <a:r>
              <a:rPr kumimoji="1" lang="en-US" altLang="ja-JP" sz="32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-</a:t>
            </a:r>
            <a:r>
              <a:rPr kumimoji="1" lang="en-US" altLang="ja-JP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S</a:t>
            </a:r>
            <a:r>
              <a:rPr kumimoji="1" lang="en-US" altLang="ja-JP" sz="32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+</a:t>
            </a:r>
            <a:r>
              <a:rPr kumimoji="1" lang="en-US" altLang="ja-JP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p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n</a:t>
            </a:r>
            <a:r>
              <a:rPr kumimoji="1" lang="en-US" altLang="ja-JP" sz="32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miss</a:t>
            </a:r>
            <a:endParaRPr kumimoji="1" lang="ja-JP" altLang="en-US" sz="32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31" name="直線矢印コネクタ 30"/>
          <p:cNvCxnSpPr/>
          <p:nvPr/>
        </p:nvCxnSpPr>
        <p:spPr>
          <a:xfrm flipH="1">
            <a:off x="6531170" y="2348880"/>
            <a:ext cx="1101170" cy="108419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/>
          <p:cNvSpPr txBox="1"/>
          <p:nvPr/>
        </p:nvSpPr>
        <p:spPr>
          <a:xfrm>
            <a:off x="6630502" y="1664804"/>
            <a:ext cx="19143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p</a:t>
            </a:r>
            <a:r>
              <a:rPr kumimoji="1" lang="en-US" altLang="ja-JP" sz="32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+</a:t>
            </a:r>
            <a:r>
              <a:rPr kumimoji="1" lang="en-US" altLang="ja-JP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S</a:t>
            </a:r>
            <a:r>
              <a:rPr kumimoji="1" lang="en-US" altLang="ja-JP" sz="32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-</a:t>
            </a:r>
            <a:r>
              <a:rPr kumimoji="1" lang="en-US" altLang="ja-JP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p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n</a:t>
            </a:r>
            <a:r>
              <a:rPr kumimoji="1" lang="en-US" altLang="ja-JP" sz="32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miss</a:t>
            </a:r>
            <a:endParaRPr kumimoji="1" lang="ja-JP" altLang="en-US" sz="32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4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43"/>
          <a:stretch/>
        </p:blipFill>
        <p:spPr bwMode="auto">
          <a:xfrm>
            <a:off x="2919273" y="4551053"/>
            <a:ext cx="2872525" cy="2442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円/楕円 50"/>
          <p:cNvSpPr/>
          <p:nvPr/>
        </p:nvSpPr>
        <p:spPr>
          <a:xfrm rot="1344692">
            <a:off x="3879648" y="6082950"/>
            <a:ext cx="970674" cy="363601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9" name="直線矢印コネクタ 8"/>
          <p:cNvCxnSpPr/>
          <p:nvPr/>
        </p:nvCxnSpPr>
        <p:spPr>
          <a:xfrm flipV="1">
            <a:off x="2007990" y="3969061"/>
            <a:ext cx="0" cy="976753"/>
          </a:xfrm>
          <a:prstGeom prst="straightConnector1">
            <a:avLst/>
          </a:prstGeom>
          <a:ln w="635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1532118" y="4813992"/>
            <a:ext cx="822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n</a:t>
            </a:r>
            <a:r>
              <a:rPr kumimoji="1" lang="en-US" altLang="ja-JP" sz="28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miss</a:t>
            </a:r>
            <a:endParaRPr kumimoji="1" lang="ja-JP" altLang="en-US" sz="2800" b="1" i="0" u="none" strike="noStrike" kern="1200" cap="none" spc="0" normalizeH="0" baseline="-2500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35496" y="3320988"/>
            <a:ext cx="516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S</a:t>
            </a:r>
            <a:r>
              <a:rPr kumimoji="1" lang="en-US" altLang="ja-JP" sz="2800" b="1" i="0" u="none" strike="noStrike" kern="1200" cap="none" spc="0" normalizeH="0" baseline="3000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+</a:t>
            </a:r>
            <a:endParaRPr kumimoji="1" lang="ja-JP" altLang="en-US" sz="2800" b="1" i="0" u="none" strike="noStrike" kern="1200" cap="none" spc="0" normalizeH="0" baseline="3000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4496440" y="3331732"/>
            <a:ext cx="4716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S</a:t>
            </a:r>
            <a:r>
              <a:rPr kumimoji="1" lang="en-US" altLang="ja-JP" sz="2800" b="1" i="0" u="none" strike="noStrike" kern="1200" cap="none" spc="0" normalizeH="0" baseline="3000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-</a:t>
            </a:r>
            <a:endParaRPr kumimoji="1" lang="ja-JP" altLang="en-US" sz="2800" b="1" i="0" u="none" strike="noStrike" kern="1200" cap="none" spc="0" normalizeH="0" baseline="3000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42" name="直線矢印コネクタ 41"/>
          <p:cNvCxnSpPr/>
          <p:nvPr/>
        </p:nvCxnSpPr>
        <p:spPr>
          <a:xfrm>
            <a:off x="594547" y="3602610"/>
            <a:ext cx="981397" cy="0"/>
          </a:xfrm>
          <a:prstGeom prst="straightConnector1">
            <a:avLst/>
          </a:prstGeom>
          <a:ln w="635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/>
          <p:cNvCxnSpPr/>
          <p:nvPr/>
        </p:nvCxnSpPr>
        <p:spPr>
          <a:xfrm flipV="1">
            <a:off x="5076056" y="3577664"/>
            <a:ext cx="1116126" cy="31357"/>
          </a:xfrm>
          <a:prstGeom prst="straightConnector1">
            <a:avLst/>
          </a:prstGeom>
          <a:ln w="635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矢印コネクタ 43"/>
          <p:cNvCxnSpPr/>
          <p:nvPr/>
        </p:nvCxnSpPr>
        <p:spPr>
          <a:xfrm flipV="1">
            <a:off x="6408204" y="4041069"/>
            <a:ext cx="0" cy="904745"/>
          </a:xfrm>
          <a:prstGeom prst="straightConnector1">
            <a:avLst/>
          </a:prstGeom>
          <a:ln w="635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テキスト ボックス 44"/>
          <p:cNvSpPr txBox="1"/>
          <p:nvPr/>
        </p:nvSpPr>
        <p:spPr>
          <a:xfrm>
            <a:off x="5996873" y="4813226"/>
            <a:ext cx="822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n</a:t>
            </a:r>
            <a:r>
              <a:rPr kumimoji="1" lang="en-US" altLang="ja-JP" sz="28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miss</a:t>
            </a:r>
            <a:endParaRPr kumimoji="1" lang="ja-JP" altLang="en-US" sz="2800" b="1" i="0" u="none" strike="noStrike" kern="1200" cap="none" spc="0" normalizeH="0" baseline="-2500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52" name="直線矢印コネクタ 51"/>
          <p:cNvCxnSpPr/>
          <p:nvPr/>
        </p:nvCxnSpPr>
        <p:spPr>
          <a:xfrm flipH="1">
            <a:off x="2123728" y="2308806"/>
            <a:ext cx="1101170" cy="108419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43128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ln>
                <a:noFill/>
              </a:ln>
            </p:spPr>
            <p:txBody>
              <a:bodyPr>
                <a:normAutofit fontScale="90000"/>
              </a:bodyPr>
              <a:lstStyle/>
              <a:p>
                <a:pPr algn="ctr"/>
                <a:r>
                  <a:rPr kumimoji="1" lang="en-US" altLang="ja-JP" b="1" dirty="0"/>
                  <a:t>BG Subtracted </a:t>
                </a:r>
                <a:r>
                  <a:rPr lang="en-US" altLang="ja-JP" b="1" dirty="0"/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b="1" dirty="0"/>
                  <a:t>)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b="1" i="1" dirty="0">
                        <a:latin typeface="Cambria Math"/>
                        <a:ea typeface="Cambria Math"/>
                      </a:rPr>
                      <m:t>𝒑𝒏</m:t>
                    </m:r>
                  </m:oMath>
                </a14:m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>
                <a:blip r:embed="rId2"/>
                <a:stretch>
                  <a:fillRect l="-963" t="-12097" b="-2983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747AA-9E9A-4314-BC12-EB1DF6CAC482}" type="slidenum">
              <a:rPr kumimoji="1" lang="ja-JP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D2D0295-01BE-429D-B34A-14973A9319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73" y="1088740"/>
            <a:ext cx="4185111" cy="574501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B37DF9A-6914-4ABC-8935-95361ED248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137" y="955444"/>
            <a:ext cx="4030475" cy="5892032"/>
          </a:xfrm>
          <a:prstGeom prst="rect">
            <a:avLst/>
          </a:prstGeom>
        </p:spPr>
      </p:pic>
      <p:sp>
        <p:nvSpPr>
          <p:cNvPr id="9" name="Rectangle 5">
            <a:extLst>
              <a:ext uri="{FF2B5EF4-FFF2-40B4-BE49-F238E27FC236}">
                <a16:creationId xmlns:a16="http://schemas.microsoft.com/office/drawing/2014/main" id="{4DD6F034-391C-4E54-BCB9-6B17FE8D0236}"/>
              </a:ext>
            </a:extLst>
          </p:cNvPr>
          <p:cNvSpPr>
            <a:spLocks/>
          </p:cNvSpPr>
          <p:nvPr/>
        </p:nvSpPr>
        <p:spPr bwMode="auto">
          <a:xfrm rot="19417915">
            <a:off x="1427218" y="3038951"/>
            <a:ext cx="602248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600" b="0" i="1" u="none" strike="noStrike" kern="1200" cap="none" spc="0" normalizeH="0" baseline="0" noProof="0" dirty="0">
                <a:ln w="18415" cmpd="sng">
                  <a:solidFill>
                    <a:srgbClr val="1F497D">
                      <a:lumMod val="20000"/>
                      <a:lumOff val="80000"/>
                    </a:srgbClr>
                  </a:solidFill>
                  <a:prstDash val="solid"/>
                </a:ln>
                <a:noFill/>
                <a:effectLst/>
                <a:uLnTx/>
                <a:uFillTx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23806291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コンテンツ プレースホルダ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365" y="1078775"/>
            <a:ext cx="5989863" cy="5794639"/>
          </a:xfrm>
          <a:prstGeom prst="rect">
            <a:avLst/>
          </a:prstGeom>
        </p:spPr>
      </p:pic>
      <p:sp>
        <p:nvSpPr>
          <p:cNvPr id="55" name="角丸四角形 54"/>
          <p:cNvSpPr/>
          <p:nvPr/>
        </p:nvSpPr>
        <p:spPr>
          <a:xfrm>
            <a:off x="36004" y="1124743"/>
            <a:ext cx="2051720" cy="2121335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14889"/>
                <a:ext cx="8229600" cy="756084"/>
              </a:xfrm>
              <a:noFill/>
              <a:ln>
                <a:noFill/>
              </a:ln>
            </p:spPr>
            <p:txBody>
              <a:bodyPr>
                <a:normAutofit fontScale="90000"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altLang="ja-JP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𝒀</m:t>
                        </m:r>
                      </m:e>
                      <m:sup>
                        <m:r>
                          <a:rPr lang="en-US" altLang="ja-JP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∗</m:t>
                        </m:r>
                      </m:sup>
                    </m:sSup>
                    <m:r>
                      <a:rPr lang="en-US" altLang="ja-JP" b="1" i="1" dirty="0">
                        <a:latin typeface="Cambria Math"/>
                        <a:ea typeface="Cambria Math"/>
                      </a:rPr>
                      <m:t>𝒑𝒏</m:t>
                    </m:r>
                  </m:oMath>
                </a14:m>
                <a:r>
                  <a:rPr lang="en-US" altLang="ja-JP" b="1" dirty="0"/>
                  <a:t> Final State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14889"/>
                <a:ext cx="8229600" cy="756084"/>
              </a:xfrm>
              <a:blipFill>
                <a:blip r:embed="rId3"/>
                <a:stretch>
                  <a:fillRect t="-11290" b="-3064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747AA-9E9A-4314-BC12-EB1DF6CAC482}" type="slidenum">
              <a:rPr kumimoji="1" lang="ja-JP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/>
              <p:cNvSpPr txBox="1"/>
              <p:nvPr/>
            </p:nvSpPr>
            <p:spPr>
              <a:xfrm>
                <a:off x="2876215" y="1491962"/>
                <a:ext cx="1695785" cy="54790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sz="2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1" lang="ja-JP" altLang="en-US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cs typeface="+mn-cs"/>
                          </a:rPr>
                          <m:t>𝛑</m:t>
                        </m:r>
                      </m:e>
                      <m:sup>
                        <m:r>
                          <a:rPr kumimoji="1" lang="en-US" altLang="ja-JP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  <a:cs typeface="+mn-cs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kumimoji="1" lang="en-US" altLang="ja-JP" sz="2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1" lang="ja-JP" altLang="en-US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cs typeface="+mn-cs"/>
                          </a:rPr>
                          <m:t>𝚺</m:t>
                        </m:r>
                      </m:e>
                      <m:sup>
                        <m:r>
                          <a:rPr kumimoji="1" lang="en-US" altLang="ja-JP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  <a:cs typeface="+mn-cs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)</a:t>
                </a:r>
                <a:endParaRPr kumimoji="1" lang="ja-JP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</mc:Choice>
        <mc:Fallback xmlns="">
          <p:sp>
            <p:nvSpPr>
              <p:cNvPr id="16" name="テキスト ボックス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6215" y="1491962"/>
                <a:ext cx="1695785" cy="547907"/>
              </a:xfrm>
              <a:prstGeom prst="rect">
                <a:avLst/>
              </a:prstGeom>
              <a:blipFill rotWithShape="1">
                <a:blip r:embed="rId4"/>
                <a:stretch>
                  <a:fillRect l="-7554" t="-5556" r="-5755" b="-311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テキスト ボックス 29"/>
          <p:cNvSpPr txBox="1"/>
          <p:nvPr/>
        </p:nvSpPr>
        <p:spPr>
          <a:xfrm>
            <a:off x="7793594" y="2688383"/>
            <a:ext cx="13869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L</a:t>
            </a: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(1520)</a:t>
            </a:r>
            <a:endParaRPr kumimoji="1" lang="ja-JP" altLang="en-US" sz="2800" b="1" i="0" u="none" strike="noStrike" kern="1200" cap="none" spc="0" normalizeH="0" baseline="-2500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251520" y="1226375"/>
            <a:ext cx="15568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L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(1405)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293059" y="4246639"/>
            <a:ext cx="15921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S</a:t>
            </a:r>
            <a:r>
              <a:rPr kumimoji="1" lang="en-US" altLang="ja-JP" sz="2800" b="1" i="0" u="none" strike="noStrike" kern="1200" cap="none" spc="0" normalizeH="0" baseline="3000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 </a:t>
            </a: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(1385)</a:t>
            </a:r>
            <a:r>
              <a:rPr lang="en-US" altLang="ja-JP" sz="2800" b="1" baseline="30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 0</a:t>
            </a:r>
            <a:endParaRPr kumimoji="1" lang="ja-JP" altLang="en-US" sz="2800" b="1" i="0" u="none" strike="noStrike" kern="1200" cap="none" spc="0" normalizeH="0" baseline="-2500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7" name="直線矢印コネクタ 6"/>
          <p:cNvCxnSpPr>
            <a:cxnSpLocks/>
            <a:stCxn id="30" idx="1"/>
          </p:cNvCxnSpPr>
          <p:nvPr/>
        </p:nvCxnSpPr>
        <p:spPr>
          <a:xfrm flipH="1">
            <a:off x="6013986" y="2949993"/>
            <a:ext cx="1779608" cy="203008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>
            <a:stCxn id="55" idx="3"/>
          </p:cNvCxnSpPr>
          <p:nvPr/>
        </p:nvCxnSpPr>
        <p:spPr>
          <a:xfrm>
            <a:off x="2087724" y="2185411"/>
            <a:ext cx="2484276" cy="1819653"/>
          </a:xfrm>
          <a:prstGeom prst="straightConnector1">
            <a:avLst/>
          </a:prstGeom>
          <a:ln w="635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/>
          <p:cNvCxnSpPr>
            <a:cxnSpLocks/>
          </p:cNvCxnSpPr>
          <p:nvPr/>
        </p:nvCxnSpPr>
        <p:spPr>
          <a:xfrm>
            <a:off x="1835696" y="4564579"/>
            <a:ext cx="2196244" cy="98865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/>
          <p:cNvSpPr txBox="1"/>
          <p:nvPr/>
        </p:nvSpPr>
        <p:spPr>
          <a:xfrm>
            <a:off x="91959" y="4725144"/>
            <a:ext cx="212429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~ 100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-150 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m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b</a:t>
            </a: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[evaluated from</a:t>
            </a:r>
          </a:p>
          <a:p>
            <a:pPr marL="0" lvl="1" algn="ctr"/>
            <a:r>
              <a:rPr kumimoji="1" lang="en-US" altLang="ja-JP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S</a:t>
            </a:r>
            <a:r>
              <a:rPr kumimoji="1" lang="en-US" altLang="ja-JP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(1385)</a:t>
            </a:r>
            <a:r>
              <a:rPr lang="en-US" altLang="ja-JP" sz="2000" baseline="30000" dirty="0">
                <a:solidFill>
                  <a:prstClr val="black"/>
                </a:solidFill>
              </a:rPr>
              <a:t>+/-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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p</a:t>
            </a:r>
            <a:r>
              <a:rPr kumimoji="1" lang="en-US" altLang="ja-JP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+/-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L</a:t>
            </a: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measurement</a:t>
            </a:r>
            <a:r>
              <a:rPr kumimoji="1" lang="en-US" altLang="ja-JP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]</a:t>
            </a:r>
            <a:endParaRPr kumimoji="1" lang="ja-JP" alt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7919250" y="3101829"/>
            <a:ext cx="12827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~ 100 </a:t>
            </a:r>
            <a:r>
              <a:rPr kumimoji="1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m</a:t>
            </a:r>
            <a:r>
              <a:rPr kumimoji="1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b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179512" y="1736812"/>
            <a:ext cx="1475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~ </a:t>
            </a:r>
            <a:r>
              <a:rPr lang="en-US" altLang="ja-JP" sz="2800" b="1" dirty="0">
                <a:solidFill>
                  <a:prstClr val="white"/>
                </a:solidFill>
                <a:latin typeface="Calibri"/>
                <a:ea typeface="ＭＳ Ｐゴシック" panose="020B0600070205080204" pitchFamily="50" charset="-128"/>
                <a:sym typeface="Wingdings" panose="05000000000000000000" pitchFamily="2" charset="2"/>
              </a:rPr>
              <a:t>25</a:t>
            </a: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0</a:t>
            </a: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m</a:t>
            </a: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b</a:t>
            </a:r>
            <a:endParaRPr kumimoji="1" lang="ja-JP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282167" y="2204864"/>
            <a:ext cx="15680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Fit with BW: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M ~ 1422 MeV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</a:rPr>
              <a:t>G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 ~ </a:t>
            </a:r>
            <a:r>
              <a:rPr lang="en-US" altLang="ja-JP" dirty="0">
                <a:solidFill>
                  <a:prstClr val="white"/>
                </a:solidFill>
                <a:latin typeface="Calibri"/>
                <a:ea typeface="ＭＳ Ｐゴシック" panose="020B0600070205080204" pitchFamily="50" charset="-128"/>
              </a:rPr>
              <a:t>4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0 MeV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5496" y="6057292"/>
            <a:ext cx="24881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(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S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(1385)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</a:t>
            </a:r>
            <a:r>
              <a:rPr kumimoji="1" lang="en-US" altLang="ja-JP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pL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/</a:t>
            </a:r>
            <a:r>
              <a:rPr kumimoji="1" lang="en-US" altLang="ja-JP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pS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 : 87.0/11.7%)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538B29F-95DC-409A-BC59-A2815F1B7B13}"/>
              </a:ext>
            </a:extLst>
          </p:cNvPr>
          <p:cNvSpPr txBox="1"/>
          <p:nvPr/>
        </p:nvSpPr>
        <p:spPr>
          <a:xfrm>
            <a:off x="7333055" y="3601743"/>
            <a:ext cx="19111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pS</a:t>
            </a:r>
            <a:r>
              <a:rPr kumimoji="1" lang="en-US" altLang="ja-JP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pn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non-resonant</a:t>
            </a:r>
            <a:endParaRPr kumimoji="1" lang="ja-JP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883EC439-36D1-40CC-998D-B01FE4DB4ABB}"/>
              </a:ext>
            </a:extLst>
          </p:cNvPr>
          <p:cNvCxnSpPr>
            <a:cxnSpLocks/>
            <a:stCxn id="24" idx="2"/>
          </p:cNvCxnSpPr>
          <p:nvPr/>
        </p:nvCxnSpPr>
        <p:spPr>
          <a:xfrm flipH="1">
            <a:off x="6553201" y="4432740"/>
            <a:ext cx="1735436" cy="667294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5">
            <a:extLst>
              <a:ext uri="{FF2B5EF4-FFF2-40B4-BE49-F238E27FC236}">
                <a16:creationId xmlns:a16="http://schemas.microsoft.com/office/drawing/2014/main" id="{2DBFD03B-7A8B-42A3-9ECF-3C61D9152E5F}"/>
              </a:ext>
            </a:extLst>
          </p:cNvPr>
          <p:cNvSpPr>
            <a:spLocks/>
          </p:cNvSpPr>
          <p:nvPr/>
        </p:nvSpPr>
        <p:spPr bwMode="auto">
          <a:xfrm rot="19417915">
            <a:off x="2661003" y="2476228"/>
            <a:ext cx="2758769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1" u="none" strike="noStrike" kern="1200" cap="none" spc="0" normalizeH="0" baseline="0" noProof="0">
                <a:ln w="18415" cmpd="sng">
                  <a:solidFill>
                    <a:srgbClr val="1F497D">
                      <a:lumMod val="20000"/>
                      <a:lumOff val="80000"/>
                    </a:srgbClr>
                  </a:solidFill>
                  <a:prstDash val="solid"/>
                </a:ln>
                <a:noFill/>
                <a:effectLst/>
                <a:uLnTx/>
                <a:uFillTx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  <a:endParaRPr kumimoji="1" lang="en-US" altLang="ja-JP" sz="4400" b="0" i="1" u="none" strike="noStrike" kern="1200" cap="none" spc="0" normalizeH="0" baseline="0" noProof="0" dirty="0">
              <a:ln w="18415" cmpd="sng">
                <a:solidFill>
                  <a:srgbClr val="1F497D">
                    <a:lumMod val="20000"/>
                    <a:lumOff val="80000"/>
                  </a:srgbClr>
                </a:solidFill>
                <a:prstDash val="solid"/>
              </a:ln>
              <a:noFill/>
              <a:effectLst/>
              <a:uLnTx/>
              <a:uFillTx/>
              <a:latin typeface="Helvetica" charset="0"/>
              <a:ea typeface="ＭＳ Ｐゴシック" charset="-128"/>
              <a:cs typeface="Helvetica" charset="0"/>
              <a:sym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6987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コンテンツ プレースホルダー 4">
            <a:extLst>
              <a:ext uri="{FF2B5EF4-FFF2-40B4-BE49-F238E27FC236}">
                <a16:creationId xmlns:a16="http://schemas.microsoft.com/office/drawing/2014/main" id="{36588FB6-5231-4D7F-A147-A7B4394E05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365" y="1078775"/>
            <a:ext cx="5989863" cy="57946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noFill/>
              <a:ln>
                <a:noFill/>
              </a:ln>
            </p:spPr>
            <p:txBody>
              <a:bodyPr>
                <a:normAutofit fontScale="90000"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ja-JP" altLang="en-US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/>
                      </a:rPr>
                      <m:t>𝚲</m:t>
                    </m:r>
                    <m:r>
                      <a:rPr lang="en-US" altLang="ja-JP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/>
                      </a:rPr>
                      <m:t>(</m:t>
                    </m:r>
                    <m:r>
                      <a:rPr lang="en-US" altLang="ja-JP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/>
                      </a:rPr>
                      <m:t>𝟏𝟒𝟎𝟓</m:t>
                    </m:r>
                    <m:r>
                      <a:rPr lang="en-US" altLang="ja-JP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/>
                      </a:rPr>
                      <m:t>)</m:t>
                    </m:r>
                    <m:r>
                      <a:rPr lang="en-US" altLang="ja-JP" b="1" i="1" dirty="0">
                        <a:latin typeface="Cambria Math"/>
                        <a:ea typeface="Cambria Math"/>
                      </a:rPr>
                      <m:t>𝒑𝒏</m:t>
                    </m:r>
                  </m:oMath>
                </a14:m>
                <a:r>
                  <a:rPr lang="en-US" altLang="ja-JP" b="1" dirty="0"/>
                  <a:t> Final State Selection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>
                <a:blip r:embed="rId3"/>
                <a:stretch>
                  <a:fillRect t="-10484" b="-3145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747AA-9E9A-4314-BC12-EB1DF6CAC482}" type="slidenum">
              <a:rPr kumimoji="1" lang="ja-JP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/>
              <p:cNvSpPr txBox="1"/>
              <p:nvPr/>
            </p:nvSpPr>
            <p:spPr>
              <a:xfrm>
                <a:off x="2876215" y="1491962"/>
                <a:ext cx="1695785" cy="54790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sz="2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1" lang="ja-JP" altLang="en-US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cs typeface="+mn-cs"/>
                          </a:rPr>
                          <m:t>𝛑</m:t>
                        </m:r>
                      </m:e>
                      <m:sup>
                        <m:r>
                          <a:rPr kumimoji="1" lang="en-US" altLang="ja-JP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  <a:cs typeface="+mn-cs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kumimoji="1" lang="en-US" altLang="ja-JP" sz="2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1" lang="ja-JP" altLang="en-US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cs typeface="+mn-cs"/>
                          </a:rPr>
                          <m:t>𝚺</m:t>
                        </m:r>
                      </m:e>
                      <m:sup>
                        <m:r>
                          <a:rPr kumimoji="1" lang="en-US" altLang="ja-JP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  <a:cs typeface="+mn-cs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)</a:t>
                </a:r>
                <a:endParaRPr kumimoji="1" lang="ja-JP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</mc:Choice>
        <mc:Fallback xmlns="">
          <p:sp>
            <p:nvSpPr>
              <p:cNvPr id="16" name="テキスト ボックス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6215" y="1491962"/>
                <a:ext cx="1695785" cy="547907"/>
              </a:xfrm>
              <a:prstGeom prst="rect">
                <a:avLst/>
              </a:prstGeom>
              <a:blipFill rotWithShape="1">
                <a:blip r:embed="rId4"/>
                <a:stretch>
                  <a:fillRect l="-7554" t="-5556" r="-5755" b="-311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F2880F57-382D-478B-93EF-366D80073F03}"/>
              </a:ext>
            </a:extLst>
          </p:cNvPr>
          <p:cNvSpPr/>
          <p:nvPr/>
        </p:nvSpPr>
        <p:spPr>
          <a:xfrm>
            <a:off x="-149149" y="1700504"/>
            <a:ext cx="2497105" cy="15841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Select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L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(1405) region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0299BCC-5EF9-4BBB-B168-D7A407851A97}"/>
              </a:ext>
            </a:extLst>
          </p:cNvPr>
          <p:cNvSpPr txBox="1"/>
          <p:nvPr/>
        </p:nvSpPr>
        <p:spPr>
          <a:xfrm>
            <a:off x="30870" y="3423160"/>
            <a:ext cx="22470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Below 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L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(1520)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Small contribution from 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S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(1385) 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774B4EA3-9D2D-49BE-AA99-7A1B3628F6D5}"/>
              </a:ext>
            </a:extLst>
          </p:cNvPr>
          <p:cNvCxnSpPr>
            <a:cxnSpLocks/>
          </p:cNvCxnSpPr>
          <p:nvPr/>
        </p:nvCxnSpPr>
        <p:spPr>
          <a:xfrm>
            <a:off x="1946042" y="2744924"/>
            <a:ext cx="2697966" cy="1620485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9EBB2A2-5813-4FFA-84B1-C445E5E30BFB}"/>
              </a:ext>
            </a:extLst>
          </p:cNvPr>
          <p:cNvSpPr/>
          <p:nvPr/>
        </p:nvSpPr>
        <p:spPr>
          <a:xfrm>
            <a:off x="5426887" y="1390918"/>
            <a:ext cx="2133445" cy="4630370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357C6DC3-04B8-402B-ADCB-2EA5052C6273}"/>
              </a:ext>
            </a:extLst>
          </p:cNvPr>
          <p:cNvSpPr>
            <a:spLocks/>
          </p:cNvSpPr>
          <p:nvPr/>
        </p:nvSpPr>
        <p:spPr bwMode="auto">
          <a:xfrm rot="19417915">
            <a:off x="2661003" y="2476228"/>
            <a:ext cx="2758769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1" u="none" strike="noStrike" kern="1200" cap="none" spc="0" normalizeH="0" baseline="0" noProof="0">
                <a:ln w="18415" cmpd="sng">
                  <a:solidFill>
                    <a:srgbClr val="1F497D">
                      <a:lumMod val="20000"/>
                      <a:lumOff val="80000"/>
                    </a:srgbClr>
                  </a:solidFill>
                  <a:prstDash val="solid"/>
                </a:ln>
                <a:noFill/>
                <a:effectLst/>
                <a:uLnTx/>
                <a:uFillTx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  <a:endParaRPr kumimoji="1" lang="en-US" altLang="ja-JP" sz="4400" b="0" i="1" u="none" strike="noStrike" kern="1200" cap="none" spc="0" normalizeH="0" baseline="0" noProof="0" dirty="0">
              <a:ln w="18415" cmpd="sng">
                <a:solidFill>
                  <a:srgbClr val="1F497D">
                    <a:lumMod val="20000"/>
                    <a:lumOff val="80000"/>
                  </a:srgbClr>
                </a:solidFill>
                <a:prstDash val="solid"/>
              </a:ln>
              <a:noFill/>
              <a:effectLst/>
              <a:uLnTx/>
              <a:uFillTx/>
              <a:latin typeface="Helvetica" charset="0"/>
              <a:ea typeface="ＭＳ Ｐゴシック" charset="-128"/>
              <a:cs typeface="Helvetica" charset="0"/>
              <a:sym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6544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FF66BC5-9EF5-41B5-9D1B-64E493BCD4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11271"/>
            <a:ext cx="3929701" cy="3816617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F4DD89CF-73F1-4B30-889B-EFEBE4C237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2105" b="-1"/>
          <a:stretch/>
        </p:blipFill>
        <p:spPr>
          <a:xfrm>
            <a:off x="1323" y="5011528"/>
            <a:ext cx="4966721" cy="635201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6944280B-83A3-4C8F-878F-90547DFEB2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194" y="1468892"/>
            <a:ext cx="4592886" cy="4255478"/>
          </a:xfrm>
          <a:prstGeom prst="rect">
            <a:avLst/>
          </a:prstGeom>
        </p:spPr>
      </p:pic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lang="en-US" altLang="ja-JP" b="1" dirty="0">
                <a:latin typeface="+mn-lt"/>
              </a:rPr>
              <a:t>IM(</a:t>
            </a:r>
            <a:r>
              <a:rPr lang="en-US" altLang="ja-JP" b="1" dirty="0" err="1">
                <a:latin typeface="Symbol" panose="05050102010706020507" pitchFamily="18" charset="2"/>
              </a:rPr>
              <a:t>pS</a:t>
            </a:r>
            <a:r>
              <a:rPr lang="en-US" altLang="ja-JP" b="1" dirty="0" err="1"/>
              <a:t>p</a:t>
            </a:r>
            <a:r>
              <a:rPr lang="en-US" altLang="ja-JP" b="1" dirty="0"/>
              <a:t>) in</a:t>
            </a:r>
            <a:r>
              <a:rPr lang="en-US" altLang="ja-JP" b="1" dirty="0">
                <a:latin typeface="Symbol" panose="05050102010706020507" pitchFamily="18" charset="2"/>
              </a:rPr>
              <a:t> L</a:t>
            </a:r>
            <a:r>
              <a:rPr lang="en-US" altLang="ja-JP" b="1" dirty="0"/>
              <a:t>(1405)</a:t>
            </a:r>
            <a:r>
              <a:rPr lang="en-US" altLang="ja-JP" b="1" dirty="0" err="1"/>
              <a:t>pn</a:t>
            </a:r>
            <a:r>
              <a:rPr lang="en-US" altLang="ja-JP" b="1" dirty="0"/>
              <a:t> Final State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747AA-9E9A-4314-BC12-EB1DF6CAC482}" type="slidenum">
              <a:rPr kumimoji="1" lang="ja-JP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/>
              <p:cNvSpPr txBox="1"/>
              <p:nvPr/>
            </p:nvSpPr>
            <p:spPr>
              <a:xfrm>
                <a:off x="60183" y="823093"/>
                <a:ext cx="1918602" cy="54790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sz="2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1" lang="ja-JP" altLang="en-US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cs typeface="+mn-cs"/>
                          </a:rPr>
                          <m:t>𝛑</m:t>
                        </m:r>
                      </m:e>
                      <m:sup>
                        <m:r>
                          <a:rPr kumimoji="1" lang="en-US" altLang="ja-JP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  <a:cs typeface="+mn-cs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kumimoji="1" lang="en-US" altLang="ja-JP" sz="2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1" lang="ja-JP" altLang="en-US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cs typeface="+mn-cs"/>
                          </a:rPr>
                          <m:t>𝚺</m:t>
                        </m:r>
                      </m:e>
                      <m:sup>
                        <m:r>
                          <a:rPr kumimoji="1" lang="en-US" altLang="ja-JP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  <a:cs typeface="+mn-cs"/>
                          </a:rPr>
                          <m:t>∓</m:t>
                        </m:r>
                      </m:sup>
                    </m:sSup>
                    <m:r>
                      <a:rPr kumimoji="1" lang="en-US" altLang="ja-JP" sz="2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/>
                        <a:cs typeface="+mn-cs"/>
                      </a:rPr>
                      <m:t>𝒑</m:t>
                    </m:r>
                  </m:oMath>
                </a14:m>
                <a:r>
                  <a:rPr kumimoji="1" lang="en-US" altLang="ja-JP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)</a:t>
                </a:r>
                <a:endParaRPr kumimoji="1" lang="ja-JP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</mc:Choice>
        <mc:Fallback xmlns="">
          <p:sp>
            <p:nvSpPr>
              <p:cNvPr id="16" name="テキスト ボックス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83" y="823093"/>
                <a:ext cx="1918602" cy="547907"/>
              </a:xfrm>
              <a:prstGeom prst="rect">
                <a:avLst/>
              </a:prstGeom>
              <a:blipFill>
                <a:blip r:embed="rId5"/>
                <a:stretch>
                  <a:fillRect l="-6667" t="-5556" r="-5079" b="-311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9B506399-9767-4D29-BEE9-DCBF69D53C04}"/>
              </a:ext>
            </a:extLst>
          </p:cNvPr>
          <p:cNvCxnSpPr>
            <a:cxnSpLocks/>
          </p:cNvCxnSpPr>
          <p:nvPr/>
        </p:nvCxnSpPr>
        <p:spPr>
          <a:xfrm>
            <a:off x="2123728" y="1468892"/>
            <a:ext cx="0" cy="3542636"/>
          </a:xfrm>
          <a:prstGeom prst="line">
            <a:avLst/>
          </a:prstGeom>
          <a:ln w="635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A7F2F42-9AA5-4976-BD09-5FF3999E79FC}"/>
              </a:ext>
            </a:extLst>
          </p:cNvPr>
          <p:cNvSpPr txBox="1"/>
          <p:nvPr/>
        </p:nvSpPr>
        <p:spPr>
          <a:xfrm>
            <a:off x="2464523" y="826913"/>
            <a:ext cx="5474673" cy="58477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Dominant above the threshold</a:t>
            </a:r>
            <a:endParaRPr kumimoji="1" lang="ja-JP" altLang="en-US" sz="3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C30FF5FB-A98F-4A30-B800-C9776E72ED08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2993789" y="1411688"/>
            <a:ext cx="2208071" cy="1911723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F28BFDE-41F1-4FC4-B4D0-5F018D124BF0}"/>
              </a:ext>
            </a:extLst>
          </p:cNvPr>
          <p:cNvSpPr txBox="1"/>
          <p:nvPr/>
        </p:nvSpPr>
        <p:spPr>
          <a:xfrm rot="16200000">
            <a:off x="1155236" y="1906326"/>
            <a:ext cx="13013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M(</a:t>
            </a:r>
            <a:r>
              <a:rPr kumimoji="1" lang="en-US" altLang="ja-JP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Kpp</a:t>
            </a: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)</a:t>
            </a:r>
            <a:endParaRPr kumimoji="1" lang="ja-JP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9" name="Rectangle 5">
            <a:extLst>
              <a:ext uri="{FF2B5EF4-FFF2-40B4-BE49-F238E27FC236}">
                <a16:creationId xmlns:a16="http://schemas.microsoft.com/office/drawing/2014/main" id="{B3D5BB56-B6DD-4BA9-9504-DDC6CF9AAFAE}"/>
              </a:ext>
            </a:extLst>
          </p:cNvPr>
          <p:cNvSpPr>
            <a:spLocks/>
          </p:cNvSpPr>
          <p:nvPr/>
        </p:nvSpPr>
        <p:spPr bwMode="auto">
          <a:xfrm rot="19417915">
            <a:off x="3312784" y="3520713"/>
            <a:ext cx="2758769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1" u="none" strike="noStrike" kern="1200" cap="none" spc="0" normalizeH="0" baseline="0" noProof="0" dirty="0">
                <a:ln w="18415" cmpd="sng">
                  <a:solidFill>
                    <a:srgbClr val="1F497D">
                      <a:lumMod val="20000"/>
                      <a:lumOff val="80000"/>
                    </a:srgbClr>
                  </a:solidFill>
                  <a:prstDash val="solid"/>
                </a:ln>
                <a:noFill/>
                <a:effectLst/>
                <a:uLnTx/>
                <a:uFillTx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90BAC327-93ED-4500-8EF3-E8508D8CF39B}"/>
              </a:ext>
            </a:extLst>
          </p:cNvPr>
          <p:cNvCxnSpPr>
            <a:cxnSpLocks/>
            <a:stCxn id="14" idx="2"/>
          </p:cNvCxnSpPr>
          <p:nvPr/>
        </p:nvCxnSpPr>
        <p:spPr>
          <a:xfrm>
            <a:off x="5201860" y="1411688"/>
            <a:ext cx="1304882" cy="1573653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4845346-278E-4600-AFEF-71918F27A0A9}"/>
              </a:ext>
            </a:extLst>
          </p:cNvPr>
          <p:cNvSpPr txBox="1"/>
          <p:nvPr/>
        </p:nvSpPr>
        <p:spPr>
          <a:xfrm>
            <a:off x="1058641" y="5894467"/>
            <a:ext cx="746742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en-US" altLang="ja-JP" sz="2800" b="1" dirty="0">
                <a:highlight>
                  <a:srgbClr val="FFFF00"/>
                </a:highlight>
              </a:rPr>
              <a:t>IM(</a:t>
            </a:r>
            <a:r>
              <a:rPr lang="en-US" altLang="ja-JP" sz="2800" b="1" dirty="0">
                <a:highlight>
                  <a:srgbClr val="FFFF00"/>
                </a:highlight>
                <a:latin typeface="Symbol" panose="05050102010706020507" pitchFamily="18" charset="2"/>
              </a:rPr>
              <a:t>L</a:t>
            </a:r>
            <a:r>
              <a:rPr lang="en-US" altLang="ja-JP" sz="2800" b="1" dirty="0">
                <a:highlight>
                  <a:srgbClr val="FFFF00"/>
                </a:highlight>
              </a:rPr>
              <a:t>(1405)p</a:t>
            </a:r>
            <a:r>
              <a:rPr kumimoji="1" lang="en-US" altLang="ja-JP" sz="2800" b="1" dirty="0">
                <a:highlight>
                  <a:srgbClr val="FFFF00"/>
                </a:highlight>
              </a:rPr>
              <a:t>) distributes above the M(</a:t>
            </a:r>
            <a:r>
              <a:rPr kumimoji="1" lang="en-US" altLang="ja-JP" sz="2800" b="1" dirty="0" err="1">
                <a:highlight>
                  <a:srgbClr val="FFFF00"/>
                </a:highlight>
              </a:rPr>
              <a:t>Kpp</a:t>
            </a:r>
            <a:r>
              <a:rPr lang="en-US" altLang="ja-JP" sz="2800" b="1" dirty="0">
                <a:highlight>
                  <a:srgbClr val="FFFF00"/>
                </a:highlight>
              </a:rPr>
              <a:t>)</a:t>
            </a:r>
            <a:endParaRPr kumimoji="1" lang="en-US" altLang="ja-JP" sz="2800" b="1" dirty="0">
              <a:highlight>
                <a:srgbClr val="FFFF00"/>
              </a:highligh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en-US" altLang="ja-JP" sz="2800" b="1" dirty="0">
                <a:highlight>
                  <a:srgbClr val="FFFF00"/>
                </a:highlight>
              </a:rPr>
              <a:t>QF </a:t>
            </a:r>
            <a:r>
              <a:rPr kumimoji="1" lang="en-US" altLang="ja-JP" sz="2800" b="1" dirty="0" err="1">
                <a:highlight>
                  <a:srgbClr val="FFFF00"/>
                </a:highlight>
              </a:rPr>
              <a:t>K</a:t>
            </a:r>
            <a:r>
              <a:rPr kumimoji="1" lang="en-US" altLang="ja-JP" sz="2800" b="1" baseline="30000" dirty="0" err="1">
                <a:highlight>
                  <a:srgbClr val="FFFF00"/>
                </a:highlight>
              </a:rPr>
              <a:t>-</a:t>
            </a:r>
            <a:r>
              <a:rPr kumimoji="1" lang="en-US" altLang="ja-JP" sz="2800" b="1" dirty="0" err="1">
                <a:highlight>
                  <a:srgbClr val="FFFF00"/>
                </a:highlight>
              </a:rPr>
              <a:t>N</a:t>
            </a:r>
            <a:r>
              <a:rPr kumimoji="1" lang="en-US" altLang="ja-JP" sz="2800" b="1" dirty="0" err="1">
                <a:highlight>
                  <a:srgbClr val="FFFF00"/>
                </a:highlight>
                <a:sym typeface="Wingdings" panose="05000000000000000000" pitchFamily="2" charset="2"/>
              </a:rPr>
              <a:t>K</a:t>
            </a:r>
            <a:r>
              <a:rPr kumimoji="1" lang="en-US" altLang="ja-JP" sz="2800" b="1" baseline="30000" dirty="0" err="1">
                <a:highlight>
                  <a:srgbClr val="FFFF00"/>
                </a:highlight>
                <a:sym typeface="Wingdings" panose="05000000000000000000" pitchFamily="2" charset="2"/>
              </a:rPr>
              <a:t>bar</a:t>
            </a:r>
            <a:r>
              <a:rPr kumimoji="1" lang="en-US" altLang="ja-JP" sz="2800" b="1" dirty="0" err="1">
                <a:highlight>
                  <a:srgbClr val="FFFF00"/>
                </a:highlight>
                <a:sym typeface="Wingdings" panose="05000000000000000000" pitchFamily="2" charset="2"/>
              </a:rPr>
              <a:t>n</a:t>
            </a:r>
            <a:r>
              <a:rPr kumimoji="1" lang="en-US" altLang="ja-JP" sz="2800" b="1" dirty="0">
                <a:highlight>
                  <a:srgbClr val="FFFF00"/>
                </a:highlight>
                <a:sym typeface="Wingdings" panose="05000000000000000000" pitchFamily="2" charset="2"/>
              </a:rPr>
              <a:t> followed by </a:t>
            </a:r>
            <a:r>
              <a:rPr kumimoji="1" lang="en-US" altLang="ja-JP" sz="2800" b="1" dirty="0" err="1">
                <a:highlight>
                  <a:srgbClr val="FFFF00"/>
                </a:highlight>
                <a:sym typeface="Wingdings" panose="05000000000000000000" pitchFamily="2" charset="2"/>
              </a:rPr>
              <a:t>K</a:t>
            </a:r>
            <a:r>
              <a:rPr kumimoji="1" lang="en-US" altLang="ja-JP" sz="2800" b="1" baseline="30000" dirty="0" err="1">
                <a:highlight>
                  <a:srgbClr val="FFFF00"/>
                </a:highlight>
                <a:sym typeface="Wingdings" panose="05000000000000000000" pitchFamily="2" charset="2"/>
              </a:rPr>
              <a:t>bar</a:t>
            </a:r>
            <a:r>
              <a:rPr kumimoji="1" lang="en-US" altLang="ja-JP" sz="2800" b="1" dirty="0" err="1">
                <a:highlight>
                  <a:srgbClr val="FFFF00"/>
                </a:highlight>
                <a:sym typeface="Wingdings" panose="05000000000000000000" pitchFamily="2" charset="2"/>
              </a:rPr>
              <a:t>NN</a:t>
            </a:r>
            <a:r>
              <a:rPr lang="en-US" altLang="ja-JP" sz="2800" b="1" dirty="0" err="1">
                <a:highlight>
                  <a:srgbClr val="FFFF00"/>
                </a:highlight>
                <a:sym typeface="Wingdings" panose="05000000000000000000" pitchFamily="2" charset="2"/>
              </a:rPr>
              <a:t></a:t>
            </a:r>
            <a:r>
              <a:rPr kumimoji="1" lang="en-US" altLang="ja-JP" sz="2800" b="1" dirty="0" err="1">
                <a:highlight>
                  <a:srgbClr val="FFFF00"/>
                </a:highlight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>
                <a:highlight>
                  <a:srgbClr val="FFFF00"/>
                </a:highlight>
              </a:rPr>
              <a:t>(1405)p </a:t>
            </a:r>
            <a:endParaRPr kumimoji="1" lang="ja-JP" altLang="en-US" sz="2800" b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223965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6EB3E842-D7CF-4AE3-B0FC-1950EBD48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1818" y="2312733"/>
            <a:ext cx="4631106" cy="4140603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08FE68A2-01EA-4B8D-845D-FAE4C1372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kumimoji="1" lang="en-US" altLang="ja-JP" b="1" dirty="0"/>
              <a:t>Detector acceptances of</a:t>
            </a:r>
            <a:br>
              <a:rPr kumimoji="1" lang="en-US" altLang="ja-JP" b="1" dirty="0"/>
            </a:br>
            <a:r>
              <a:rPr kumimoji="1" lang="en-US" altLang="ja-JP" b="1" dirty="0"/>
              <a:t> </a:t>
            </a:r>
            <a:r>
              <a:rPr kumimoji="1" lang="en-US" altLang="ja-JP" b="1" dirty="0" err="1">
                <a:latin typeface="Symbol" panose="05050102010706020507" pitchFamily="18" charset="2"/>
              </a:rPr>
              <a:t>L</a:t>
            </a:r>
            <a:r>
              <a:rPr kumimoji="1" lang="en-US" altLang="ja-JP" b="1" dirty="0" err="1"/>
              <a:t>pn</a:t>
            </a:r>
            <a:r>
              <a:rPr kumimoji="1" lang="en-US" altLang="ja-JP" b="1" dirty="0"/>
              <a:t> and </a:t>
            </a:r>
            <a:r>
              <a:rPr kumimoji="1" lang="en-US" altLang="ja-JP" b="1" dirty="0" err="1">
                <a:latin typeface="Symbol" panose="05050102010706020507" pitchFamily="18" charset="2"/>
              </a:rPr>
              <a:t>pS</a:t>
            </a:r>
            <a:r>
              <a:rPr kumimoji="1" lang="en-US" altLang="ja-JP" b="1" dirty="0" err="1"/>
              <a:t>pn</a:t>
            </a:r>
            <a:endParaRPr kumimoji="1" lang="ja-JP" altLang="en-US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6287654-41D0-49A5-9696-4AC0CBD1C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26</a:t>
            </a:fld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4361AE9-B1F3-47C1-9A9C-F39A91BFC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00" y="2559322"/>
            <a:ext cx="4322602" cy="3647424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ED91485-942C-44DB-A4D9-BBA0B5445C16}"/>
              </a:ext>
            </a:extLst>
          </p:cNvPr>
          <p:cNvSpPr txBox="1"/>
          <p:nvPr/>
        </p:nvSpPr>
        <p:spPr>
          <a:xfrm>
            <a:off x="1763688" y="1810561"/>
            <a:ext cx="750526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3600" b="1" dirty="0" err="1">
                <a:latin typeface="Symbol" panose="05050102010706020507" pitchFamily="18" charset="2"/>
              </a:rPr>
              <a:t>L</a:t>
            </a:r>
            <a:r>
              <a:rPr lang="en-US" altLang="ja-JP" sz="3600" b="1" dirty="0" err="1"/>
              <a:t>p</a:t>
            </a:r>
            <a:endParaRPr lang="ja-JP" altLang="en-US" sz="3600" b="1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449751D-BFD5-4B58-8EAE-10C7827C3417}"/>
              </a:ext>
            </a:extLst>
          </p:cNvPr>
          <p:cNvSpPr txBox="1"/>
          <p:nvPr/>
        </p:nvSpPr>
        <p:spPr>
          <a:xfrm>
            <a:off x="6470696" y="1805591"/>
            <a:ext cx="960519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3600" b="1" dirty="0" err="1">
                <a:latin typeface="Symbol" panose="05050102010706020507" pitchFamily="18" charset="2"/>
              </a:rPr>
              <a:t>pS</a:t>
            </a:r>
            <a:r>
              <a:rPr lang="en-US" altLang="ja-JP" sz="3600" b="1" dirty="0" err="1"/>
              <a:t>p</a:t>
            </a:r>
            <a:endParaRPr lang="ja-JP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6189869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18A874-867C-4B37-8B6E-AF418E5B4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90" y="-9387"/>
            <a:ext cx="8908773" cy="1325563"/>
          </a:xfrm>
        </p:spPr>
        <p:txBody>
          <a:bodyPr/>
          <a:lstStyle/>
          <a:p>
            <a:r>
              <a:rPr lang="en-US" altLang="ja-JP" dirty="0">
                <a:latin typeface="Symbol" panose="05050102010706020507" pitchFamily="18" charset="2"/>
              </a:rPr>
              <a:t>S</a:t>
            </a:r>
            <a:r>
              <a:rPr lang="en-US" altLang="ja-JP" dirty="0"/>
              <a:t>*N bound state? Other possibilities?</a:t>
            </a:r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52A52FB-C0AD-4684-A4D9-9FC553E2E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27</a:t>
            </a:fld>
            <a:endParaRPr lang="ja-JP" altLang="en-US" dirty="0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4A4B3E0F-0FBE-49B1-AE9C-1846101D6C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487" y="2248736"/>
            <a:ext cx="8663024" cy="2572016"/>
          </a:xfrm>
        </p:spPr>
        <p:txBody>
          <a:bodyPr>
            <a:normAutofit fontScale="77500" lnSpcReduction="20000"/>
          </a:bodyPr>
          <a:lstStyle/>
          <a:p>
            <a:r>
              <a:rPr lang="en-US" altLang="ja-JP" dirty="0">
                <a:latin typeface="Symbol" panose="05050102010706020507" pitchFamily="18" charset="2"/>
              </a:rPr>
              <a:t>S</a:t>
            </a:r>
            <a:r>
              <a:rPr lang="en-US" altLang="ja-JP" dirty="0"/>
              <a:t>* coupling through </a:t>
            </a:r>
            <a:r>
              <a:rPr lang="en-US" altLang="ja-JP" dirty="0" err="1"/>
              <a:t>K</a:t>
            </a:r>
            <a:r>
              <a:rPr lang="en-US" altLang="ja-JP" baseline="30000" dirty="0" err="1"/>
              <a:t>bar</a:t>
            </a:r>
            <a:r>
              <a:rPr lang="en-US" altLang="ja-JP" dirty="0"/>
              <a:t>-N channel (P-wave) would be weak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ja-JP" dirty="0" err="1"/>
              <a:t>A.Cieply</a:t>
            </a:r>
            <a:r>
              <a:rPr lang="en-US" altLang="ja-JP" dirty="0"/>
              <a:t> et al., PRC84(2011)045206, etc.</a:t>
            </a:r>
          </a:p>
          <a:p>
            <a:r>
              <a:rPr lang="en-US" altLang="ja-JP" dirty="0"/>
              <a:t>Naively, </a:t>
            </a:r>
            <a:r>
              <a:rPr lang="en-US" altLang="ja-JP" dirty="0">
                <a:latin typeface="Symbol" panose="05050102010706020507" pitchFamily="18" charset="2"/>
              </a:rPr>
              <a:t>S</a:t>
            </a:r>
            <a:r>
              <a:rPr lang="en-US" altLang="ja-JP" dirty="0"/>
              <a:t>*N system with 1</a:t>
            </a:r>
            <a:r>
              <a:rPr lang="en-US" altLang="ja-JP" baseline="30000" dirty="0"/>
              <a:t>+</a:t>
            </a:r>
            <a:r>
              <a:rPr lang="en-US" altLang="ja-JP" dirty="0"/>
              <a:t>/2</a:t>
            </a:r>
            <a:r>
              <a:rPr lang="en-US" altLang="ja-JP" baseline="30000" dirty="0"/>
              <a:t>+</a:t>
            </a:r>
            <a:r>
              <a:rPr lang="en-US" altLang="ja-JP" dirty="0"/>
              <a:t> state (S-wave) could not be bound, because corresponding </a:t>
            </a:r>
            <a:r>
              <a:rPr lang="en-US" altLang="ja-JP" dirty="0">
                <a:latin typeface="Symbol" panose="05050102010706020507" pitchFamily="18" charset="2"/>
              </a:rPr>
              <a:t>D</a:t>
            </a:r>
            <a:r>
              <a:rPr lang="en-US" altLang="ja-JP" dirty="0"/>
              <a:t>N system (non-strangeness sector) is considered to </a:t>
            </a:r>
            <a:r>
              <a:rPr lang="en-US" altLang="ja-JP"/>
              <a:t>be no-bound </a:t>
            </a:r>
            <a:r>
              <a:rPr lang="en-US" altLang="ja-JP" dirty="0"/>
              <a:t>or quite-weakly bound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ja-JP" dirty="0"/>
              <a:t>R. D. </a:t>
            </a:r>
            <a:r>
              <a:rPr lang="en-US" altLang="ja-JP" dirty="0" err="1"/>
              <a:t>Mota</a:t>
            </a:r>
            <a:r>
              <a:rPr lang="en-US" altLang="ja-JP" dirty="0"/>
              <a:t> et al., PRC59(1999)46, etc.</a:t>
            </a:r>
            <a:endParaRPr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476ADC8-7281-4DA2-87B9-ADE81E4956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9171"/>
          <a:stretch/>
        </p:blipFill>
        <p:spPr>
          <a:xfrm>
            <a:off x="672666" y="1490916"/>
            <a:ext cx="1717727" cy="58882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FC5305C-6ECC-476F-81AD-EB2C89906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4251" y="1423687"/>
            <a:ext cx="4207083" cy="812834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B9614B5-A488-4808-8825-ABD5CC10F865}"/>
              </a:ext>
            </a:extLst>
          </p:cNvPr>
          <p:cNvSpPr txBox="1"/>
          <p:nvPr/>
        </p:nvSpPr>
        <p:spPr>
          <a:xfrm>
            <a:off x="1393267" y="4663967"/>
            <a:ext cx="6321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i="1" dirty="0">
                <a:highlight>
                  <a:srgbClr val="FFFF00"/>
                </a:highlight>
                <a:sym typeface="Wingdings" panose="05000000000000000000" pitchFamily="2" charset="2"/>
              </a:rPr>
              <a:t>need J</a:t>
            </a:r>
            <a:r>
              <a:rPr lang="en-US" altLang="ja-JP" sz="2800" b="1" i="1" baseline="30000" dirty="0">
                <a:highlight>
                  <a:srgbClr val="FFFF00"/>
                </a:highlight>
                <a:sym typeface="Wingdings" panose="05000000000000000000" pitchFamily="2" charset="2"/>
              </a:rPr>
              <a:t>P</a:t>
            </a:r>
            <a:r>
              <a:rPr lang="en-US" altLang="ja-JP" sz="2800" b="1" i="1" dirty="0">
                <a:highlight>
                  <a:srgbClr val="FFFF00"/>
                </a:highlight>
                <a:sym typeface="Wingdings" panose="05000000000000000000" pitchFamily="2" charset="2"/>
              </a:rPr>
              <a:t> determination with a polarimeter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35BC6392-0AE5-49C6-99F1-B78E07A41D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098"/>
          <a:stretch/>
        </p:blipFill>
        <p:spPr>
          <a:xfrm>
            <a:off x="2339009" y="1440310"/>
            <a:ext cx="1671427" cy="690035"/>
          </a:xfrm>
          <a:prstGeom prst="rect">
            <a:avLst/>
          </a:prstGeom>
        </p:spPr>
      </p:pic>
      <p:sp>
        <p:nvSpPr>
          <p:cNvPr id="10" name="コンテンツ プレースホルダー 4">
            <a:extLst>
              <a:ext uri="{FF2B5EF4-FFF2-40B4-BE49-F238E27FC236}">
                <a16:creationId xmlns:a16="http://schemas.microsoft.com/office/drawing/2014/main" id="{B51CA711-3F39-4A6C-8163-81FB45A44DDD}"/>
              </a:ext>
            </a:extLst>
          </p:cNvPr>
          <p:cNvSpPr txBox="1">
            <a:spLocks/>
          </p:cNvSpPr>
          <p:nvPr/>
        </p:nvSpPr>
        <p:spPr>
          <a:xfrm>
            <a:off x="508054" y="5333999"/>
            <a:ext cx="8127891" cy="156782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400" dirty="0"/>
              <a:t>The </a:t>
            </a:r>
            <a:r>
              <a:rPr lang="en-US" altLang="ja-JP" sz="2400" dirty="0" err="1"/>
              <a:t>K</a:t>
            </a:r>
            <a:r>
              <a:rPr lang="en-US" altLang="ja-JP" sz="2400" baseline="30000" dirty="0" err="1"/>
              <a:t>bar</a:t>
            </a:r>
            <a:r>
              <a:rPr lang="en-US" altLang="ja-JP" sz="2400" dirty="0" err="1"/>
              <a:t>NN</a:t>
            </a:r>
            <a:r>
              <a:rPr lang="en-US" altLang="ja-JP" sz="2400" dirty="0"/>
              <a:t> state (I=1/2, J</a:t>
            </a:r>
            <a:r>
              <a:rPr lang="en-US" altLang="ja-JP" sz="2400" baseline="30000" dirty="0"/>
              <a:t>P</a:t>
            </a:r>
            <a:r>
              <a:rPr lang="en-US" altLang="ja-JP" sz="2400" dirty="0"/>
              <a:t>=0</a:t>
            </a:r>
            <a:r>
              <a:rPr lang="en-US" altLang="ja-JP" sz="2400" baseline="30000" dirty="0"/>
              <a:t>-</a:t>
            </a:r>
            <a:r>
              <a:rPr lang="en-US" altLang="ja-JP" sz="2400" dirty="0"/>
              <a:t>) is calculated with a </a:t>
            </a:r>
            <a:r>
              <a:rPr lang="en-US" altLang="ja-JP" sz="2400" dirty="0" err="1"/>
              <a:t>K</a:t>
            </a:r>
            <a:r>
              <a:rPr lang="en-US" altLang="ja-JP" sz="2400" baseline="30000" dirty="0" err="1"/>
              <a:t>bar</a:t>
            </a:r>
            <a:r>
              <a:rPr lang="en-US" altLang="ja-JP" sz="2400" dirty="0" err="1"/>
              <a:t>NN-</a:t>
            </a:r>
            <a:r>
              <a:rPr lang="en-US" altLang="ja-JP" sz="2400" dirty="0" err="1">
                <a:latin typeface="Symbol" panose="05050102010706020507" pitchFamily="18" charset="2"/>
              </a:rPr>
              <a:t>pS</a:t>
            </a:r>
            <a:r>
              <a:rPr lang="en-US" altLang="ja-JP" sz="2400" dirty="0" err="1"/>
              <a:t>N-</a:t>
            </a:r>
            <a:r>
              <a:rPr lang="en-US" altLang="ja-JP" sz="2400" dirty="0" err="1">
                <a:latin typeface="Symbol" panose="05050102010706020507" pitchFamily="18" charset="2"/>
              </a:rPr>
              <a:t>pL</a:t>
            </a:r>
            <a:r>
              <a:rPr lang="en-US" altLang="ja-JP" sz="2400" dirty="0" err="1"/>
              <a:t>N</a:t>
            </a:r>
            <a:r>
              <a:rPr lang="en-US" altLang="ja-JP" sz="2400" dirty="0"/>
              <a:t> coupled channel system, where the </a:t>
            </a:r>
            <a:r>
              <a:rPr lang="en-US" altLang="ja-JP" sz="2400" dirty="0" err="1">
                <a:latin typeface="Symbol" panose="05050102010706020507" pitchFamily="18" charset="2"/>
              </a:rPr>
              <a:t>pL</a:t>
            </a:r>
            <a:r>
              <a:rPr lang="en-US" altLang="ja-JP" sz="2400" dirty="0" err="1"/>
              <a:t>N</a:t>
            </a:r>
            <a:r>
              <a:rPr lang="en-US" altLang="ja-JP" sz="2400" dirty="0"/>
              <a:t> coupling is expected to be small</a:t>
            </a:r>
          </a:p>
          <a:p>
            <a:r>
              <a:rPr lang="en-US" altLang="ja-JP" sz="2400" dirty="0"/>
              <a:t>The </a:t>
            </a:r>
            <a:r>
              <a:rPr lang="en-US" altLang="ja-JP" sz="2400" dirty="0" err="1"/>
              <a:t>K</a:t>
            </a:r>
            <a:r>
              <a:rPr lang="en-US" altLang="ja-JP" sz="2400" baseline="30000" dirty="0" err="1"/>
              <a:t>bar</a:t>
            </a:r>
            <a:r>
              <a:rPr lang="en-US" altLang="ja-JP" sz="2400" dirty="0" err="1"/>
              <a:t>NN</a:t>
            </a:r>
            <a:r>
              <a:rPr lang="en-US" altLang="ja-JP" sz="2400" dirty="0"/>
              <a:t> state with J</a:t>
            </a:r>
            <a:r>
              <a:rPr lang="en-US" altLang="ja-JP" sz="2400" baseline="30000" dirty="0"/>
              <a:t>P</a:t>
            </a:r>
            <a:r>
              <a:rPr lang="en-US" altLang="ja-JP" sz="2400" dirty="0"/>
              <a:t>=1</a:t>
            </a:r>
            <a:r>
              <a:rPr lang="en-US" altLang="ja-JP" sz="2400" baseline="30000" dirty="0"/>
              <a:t>-</a:t>
            </a:r>
            <a:r>
              <a:rPr lang="en-US" altLang="ja-JP" sz="2400" dirty="0"/>
              <a:t> (</a:t>
            </a:r>
            <a:r>
              <a:rPr lang="en-US" altLang="ja-JP" sz="2400" dirty="0" err="1"/>
              <a:t>K</a:t>
            </a:r>
            <a:r>
              <a:rPr lang="en-US" altLang="ja-JP" sz="2400" baseline="30000" dirty="0" err="1"/>
              <a:t>bar</a:t>
            </a:r>
            <a:r>
              <a:rPr lang="en-US" altLang="ja-JP" sz="2400" dirty="0"/>
              <a:t>-d like configuration) is expected to not be bound, or have small B.E.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ja-JP" sz="2000" dirty="0" err="1"/>
              <a:t>S.Ohnishi</a:t>
            </a:r>
            <a:r>
              <a:rPr lang="en-US" altLang="ja-JP" sz="2000" dirty="0"/>
              <a:t> et al., PRC95(2017)065202, etc.</a:t>
            </a: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7D7EFD66-AC8A-40D0-B54E-EA9AE53EF1D6}"/>
              </a:ext>
            </a:extLst>
          </p:cNvPr>
          <p:cNvSpPr/>
          <p:nvPr/>
        </p:nvSpPr>
        <p:spPr>
          <a:xfrm>
            <a:off x="450574" y="5267739"/>
            <a:ext cx="8209722" cy="158770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75400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18A874-867C-4B37-8B6E-AF418E5B4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90" y="-9387"/>
            <a:ext cx="8908773" cy="1325563"/>
          </a:xfrm>
        </p:spPr>
        <p:txBody>
          <a:bodyPr/>
          <a:lstStyle/>
          <a:p>
            <a:r>
              <a:rPr lang="en-US" altLang="ja-JP" dirty="0">
                <a:latin typeface="Symbol" panose="05050102010706020507" pitchFamily="18" charset="2"/>
              </a:rPr>
              <a:t>S</a:t>
            </a:r>
            <a:r>
              <a:rPr lang="en-US" altLang="ja-JP" dirty="0"/>
              <a:t>*N bound state? Other possibilities?</a:t>
            </a:r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52A52FB-C0AD-4684-A4D9-9FC553E2E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28</a:t>
            </a:fld>
            <a:endParaRPr lang="ja-JP" altLang="en-US" dirty="0"/>
          </a:p>
        </p:txBody>
      </p:sp>
      <p:sp>
        <p:nvSpPr>
          <p:cNvPr id="8" name="コンテンツ プレースホルダー 7">
            <a:extLst>
              <a:ext uri="{FF2B5EF4-FFF2-40B4-BE49-F238E27FC236}">
                <a16:creationId xmlns:a16="http://schemas.microsoft.com/office/drawing/2014/main" id="{241F1B05-E7AE-4623-BB25-779CB5736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692" y="1378572"/>
            <a:ext cx="8716616" cy="4959418"/>
          </a:xfrm>
        </p:spPr>
        <p:txBody>
          <a:bodyPr>
            <a:normAutofit fontScale="85000" lnSpcReduction="10000"/>
          </a:bodyPr>
          <a:lstStyle/>
          <a:p>
            <a:r>
              <a:rPr lang="en-US" altLang="ja-JP" dirty="0"/>
              <a:t>One theoretical possibility is a “</a:t>
            </a:r>
            <a:r>
              <a:rPr lang="en-US" altLang="ja-JP" dirty="0" err="1">
                <a:latin typeface="Symbol" panose="05050102010706020507" pitchFamily="18" charset="2"/>
              </a:rPr>
              <a:t>pL</a:t>
            </a:r>
            <a:r>
              <a:rPr lang="en-US" altLang="ja-JP" dirty="0" err="1"/>
              <a:t>N-</a:t>
            </a:r>
            <a:r>
              <a:rPr lang="en-US" altLang="ja-JP" dirty="0" err="1">
                <a:latin typeface="Symbol" panose="05050102010706020507" pitchFamily="18" charset="2"/>
              </a:rPr>
              <a:t>pS</a:t>
            </a:r>
            <a:r>
              <a:rPr lang="en-US" altLang="ja-JP" dirty="0" err="1"/>
              <a:t>N</a:t>
            </a:r>
            <a:r>
              <a:rPr lang="en-US" altLang="ja-JP" dirty="0"/>
              <a:t> dibaryon”</a:t>
            </a:r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r>
              <a:rPr lang="en-US" altLang="ja-JP" dirty="0"/>
              <a:t>Calculated</a:t>
            </a:r>
            <a:r>
              <a:rPr lang="ja-JP" altLang="en-US" dirty="0"/>
              <a:t> </a:t>
            </a:r>
            <a:r>
              <a:rPr lang="en-US" altLang="ja-JP" dirty="0" err="1">
                <a:latin typeface="Symbol" panose="05050102010706020507" pitchFamily="18" charset="2"/>
              </a:rPr>
              <a:t>pL</a:t>
            </a:r>
            <a:r>
              <a:rPr lang="en-US" altLang="ja-JP" dirty="0" err="1"/>
              <a:t>N</a:t>
            </a:r>
            <a:r>
              <a:rPr lang="en-US" altLang="ja-JP" dirty="0"/>
              <a:t> resonance with </a:t>
            </a:r>
            <a:r>
              <a:rPr lang="en-US" altLang="ja-JP" b="1" dirty="0">
                <a:latin typeface="Symbol" panose="05050102010706020507" pitchFamily="18" charset="2"/>
              </a:rPr>
              <a:t>S</a:t>
            </a:r>
            <a:r>
              <a:rPr lang="en-US" altLang="ja-JP" b="1" dirty="0"/>
              <a:t>*N-</a:t>
            </a:r>
            <a:r>
              <a:rPr lang="en-US" altLang="ja-JP" b="1" dirty="0">
                <a:latin typeface="Symbol" panose="05050102010706020507" pitchFamily="18" charset="2"/>
              </a:rPr>
              <a:t>DS</a:t>
            </a:r>
            <a:r>
              <a:rPr lang="en-US" altLang="ja-JP" b="1" dirty="0"/>
              <a:t> </a:t>
            </a:r>
            <a:r>
              <a:rPr lang="en-US" altLang="ja-JP" dirty="0"/>
              <a:t>configuration is:</a:t>
            </a:r>
          </a:p>
          <a:p>
            <a:pPr lvl="1"/>
            <a:r>
              <a:rPr lang="en-US" altLang="ja-JP" dirty="0"/>
              <a:t>I=1/2, J</a:t>
            </a:r>
            <a:r>
              <a:rPr lang="en-US" altLang="ja-JP" baseline="30000" dirty="0"/>
              <a:t>P</a:t>
            </a:r>
            <a:r>
              <a:rPr lang="en-US" altLang="ja-JP" dirty="0"/>
              <a:t>=2</a:t>
            </a:r>
            <a:r>
              <a:rPr lang="en-US" altLang="ja-JP" baseline="30000" dirty="0"/>
              <a:t>+</a:t>
            </a:r>
            <a:r>
              <a:rPr lang="en-US" altLang="ja-JP" dirty="0"/>
              <a:t> : </a:t>
            </a:r>
            <a:r>
              <a:rPr lang="en-US" altLang="ja-JP" b="1" dirty="0"/>
              <a:t>E = -10-i52 MeV</a:t>
            </a:r>
          </a:p>
          <a:p>
            <a:pPr lvl="1"/>
            <a:r>
              <a:rPr lang="en-US" altLang="ja-JP" dirty="0"/>
              <a:t>I=3/2, J</a:t>
            </a:r>
            <a:r>
              <a:rPr lang="en-US" altLang="ja-JP" baseline="30000" dirty="0"/>
              <a:t>P</a:t>
            </a:r>
            <a:r>
              <a:rPr lang="en-US" altLang="ja-JP" dirty="0"/>
              <a:t>=2</a:t>
            </a:r>
            <a:r>
              <a:rPr lang="en-US" altLang="ja-JP" baseline="30000" dirty="0"/>
              <a:t>+</a:t>
            </a:r>
            <a:r>
              <a:rPr lang="en-US" altLang="ja-JP" dirty="0"/>
              <a:t> : </a:t>
            </a:r>
            <a:r>
              <a:rPr lang="en-US" altLang="ja-JP" b="1" dirty="0"/>
              <a:t>E = -120-i2.6 MeV</a:t>
            </a:r>
          </a:p>
          <a:p>
            <a:pPr lvl="1"/>
            <a:endParaRPr lang="en-US" altLang="ja-JP" sz="1200" dirty="0"/>
          </a:p>
          <a:p>
            <a:r>
              <a:rPr lang="en-US" altLang="ja-JP" dirty="0"/>
              <a:t>The obtained K</a:t>
            </a:r>
            <a:r>
              <a:rPr lang="en-US" altLang="ja-JP" baseline="30000" dirty="0"/>
              <a:t>-</a:t>
            </a:r>
            <a:r>
              <a:rPr lang="en-US" altLang="ja-JP" dirty="0"/>
              <a:t>pp parameter at E15 is </a:t>
            </a:r>
            <a:r>
              <a:rPr lang="en-US" altLang="ja-JP" b="1" dirty="0"/>
              <a:t>E=-40-i50 MeV</a:t>
            </a:r>
          </a:p>
          <a:p>
            <a:r>
              <a:rPr lang="en-US" altLang="ja-JP" dirty="0"/>
              <a:t>Therefore, the “observed K-pp structure” would be different from the “</a:t>
            </a:r>
            <a:r>
              <a:rPr lang="en-US" altLang="ja-JP" dirty="0" err="1">
                <a:latin typeface="Symbol" panose="05050102010706020507" pitchFamily="18" charset="2"/>
              </a:rPr>
              <a:t>pL</a:t>
            </a:r>
            <a:r>
              <a:rPr lang="en-US" altLang="ja-JP" dirty="0" err="1"/>
              <a:t>N-</a:t>
            </a:r>
            <a:r>
              <a:rPr lang="en-US" altLang="ja-JP" dirty="0" err="1">
                <a:latin typeface="Symbol" panose="05050102010706020507" pitchFamily="18" charset="2"/>
              </a:rPr>
              <a:t>pS</a:t>
            </a:r>
            <a:r>
              <a:rPr lang="en-US" altLang="ja-JP" dirty="0" err="1"/>
              <a:t>N</a:t>
            </a:r>
            <a:r>
              <a:rPr lang="en-US" altLang="ja-JP" dirty="0"/>
              <a:t> dibaryon”</a:t>
            </a: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394200BF-6308-48FB-91BB-28386E5C8F07}"/>
              </a:ext>
            </a:extLst>
          </p:cNvPr>
          <p:cNvGrpSpPr/>
          <p:nvPr/>
        </p:nvGrpSpPr>
        <p:grpSpPr>
          <a:xfrm>
            <a:off x="2119193" y="1844824"/>
            <a:ext cx="4905613" cy="1406073"/>
            <a:chOff x="2045152" y="2340092"/>
            <a:chExt cx="4905613" cy="1406073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C1BCFF2B-D40B-411E-B4AE-F99C1348B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78864" y="2350471"/>
              <a:ext cx="4100961" cy="535004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1013D44D-2CD1-49F5-B728-EBD50DD4B9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5152" y="2862318"/>
              <a:ext cx="4905613" cy="883847"/>
            </a:xfrm>
            <a:prstGeom prst="rect">
              <a:avLst/>
            </a:prstGeom>
          </p:spPr>
        </p:pic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8E5A30E2-E512-4372-85C3-C79F93B3EFC3}"/>
                </a:ext>
              </a:extLst>
            </p:cNvPr>
            <p:cNvSpPr/>
            <p:nvPr/>
          </p:nvSpPr>
          <p:spPr>
            <a:xfrm>
              <a:off x="2045152" y="2340092"/>
              <a:ext cx="4819474" cy="140607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43E69C3-064D-42D6-9D65-DD365B4F5E4E}"/>
              </a:ext>
            </a:extLst>
          </p:cNvPr>
          <p:cNvSpPr txBox="1"/>
          <p:nvPr/>
        </p:nvSpPr>
        <p:spPr>
          <a:xfrm>
            <a:off x="5076056" y="3969060"/>
            <a:ext cx="28846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/>
              <a:t>with respect to M(</a:t>
            </a:r>
            <a:r>
              <a:rPr lang="en-US" altLang="ja-JP" sz="2000" dirty="0" err="1"/>
              <a:t>K</a:t>
            </a:r>
            <a:r>
              <a:rPr lang="en-US" altLang="ja-JP" sz="2000" baseline="30000" dirty="0" err="1"/>
              <a:t>bar</a:t>
            </a:r>
            <a:r>
              <a:rPr lang="en-US" altLang="ja-JP" sz="2000" dirty="0" err="1"/>
              <a:t>NN</a:t>
            </a:r>
            <a:r>
              <a:rPr lang="en-US" altLang="ja-JP" sz="2000" dirty="0"/>
              <a:t>)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276242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B76CA3-3ADB-4DED-B94E-39BF1E9D8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25208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5FC518E0-1E58-4529-95ED-366968AAA251}"/>
              </a:ext>
            </a:extLst>
          </p:cNvPr>
          <p:cNvGrpSpPr/>
          <p:nvPr/>
        </p:nvGrpSpPr>
        <p:grpSpPr>
          <a:xfrm>
            <a:off x="4126463" y="5226020"/>
            <a:ext cx="5017537" cy="1651298"/>
            <a:chOff x="5730721" y="4846094"/>
            <a:chExt cx="3409517" cy="1122090"/>
          </a:xfrm>
        </p:grpSpPr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B7709DBF-A548-44F6-8C61-4D32C234FE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68546"/>
            <a:stretch/>
          </p:blipFill>
          <p:spPr>
            <a:xfrm>
              <a:off x="5730891" y="4846094"/>
              <a:ext cx="3409347" cy="820094"/>
            </a:xfrm>
            <a:prstGeom prst="rect">
              <a:avLst/>
            </a:prstGeom>
          </p:spPr>
        </p:pic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4B96125B-0A01-4315-BAFA-512FFC65CF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88007"/>
            <a:stretch/>
          </p:blipFill>
          <p:spPr>
            <a:xfrm>
              <a:off x="5730721" y="5655491"/>
              <a:ext cx="3409347" cy="312693"/>
            </a:xfrm>
            <a:prstGeom prst="rect">
              <a:avLst/>
            </a:prstGeom>
          </p:spPr>
        </p:pic>
      </p:grpSp>
      <p:pic>
        <p:nvPicPr>
          <p:cNvPr id="13" name="図 12">
            <a:extLst>
              <a:ext uri="{FF2B5EF4-FFF2-40B4-BE49-F238E27FC236}">
                <a16:creationId xmlns:a16="http://schemas.microsoft.com/office/drawing/2014/main" id="{15F4BC07-B6D3-4401-8214-462B2A94F3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101" y="3044521"/>
            <a:ext cx="3123348" cy="224641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006630C-3D93-4FF0-A85B-34BFD489849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7017"/>
          <a:stretch/>
        </p:blipFill>
        <p:spPr>
          <a:xfrm>
            <a:off x="7048129" y="866141"/>
            <a:ext cx="2095871" cy="197186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A2E0529-DA66-422F-87D2-7911867B76D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5879" b="10689"/>
          <a:stretch/>
        </p:blipFill>
        <p:spPr>
          <a:xfrm>
            <a:off x="4882381" y="895576"/>
            <a:ext cx="2276122" cy="1971869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6B92F5B2-A1C9-47BB-AC49-00E12C32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82876"/>
            <a:ext cx="9144000" cy="1325563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b="1" dirty="0"/>
              <a:t>“K</a:t>
            </a:r>
            <a:r>
              <a:rPr kumimoji="1" lang="en-US" altLang="ja-JP" b="1" baseline="30000" dirty="0"/>
              <a:t>-</a:t>
            </a:r>
            <a:r>
              <a:rPr kumimoji="1" lang="en-US" altLang="ja-JP" b="1" dirty="0" err="1"/>
              <a:t>ppn</a:t>
            </a:r>
            <a:r>
              <a:rPr kumimoji="1" lang="en-US" altLang="ja-JP" b="1" dirty="0"/>
              <a:t>” </a:t>
            </a:r>
            <a:r>
              <a:rPr lang="en-US" altLang="ja-JP" b="1" dirty="0"/>
              <a:t>Candidates so far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C944B5-0C05-48FD-A811-884E143C7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17290"/>
            <a:ext cx="4261619" cy="5528212"/>
          </a:xfrm>
        </p:spPr>
        <p:txBody>
          <a:bodyPr>
            <a:normAutofit fontScale="85000" lnSpcReduction="20000"/>
          </a:bodyPr>
          <a:lstStyle/>
          <a:p>
            <a:r>
              <a:rPr lang="en-US" altLang="ja-JP" dirty="0"/>
              <a:t>A few candidates have been reported in </a:t>
            </a:r>
            <a:r>
              <a:rPr lang="en-US" altLang="ja-JP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inclusive</a:t>
            </a:r>
            <a:r>
              <a:rPr lang="en-US" altLang="ja-JP" dirty="0"/>
              <a:t> measurements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ja-JP" b="1" dirty="0"/>
              <a:t>E471/E549@KEK</a:t>
            </a:r>
          </a:p>
          <a:p>
            <a:pPr lvl="1"/>
            <a:r>
              <a:rPr lang="en-US" altLang="ja-JP" baseline="30000" dirty="0"/>
              <a:t>4</a:t>
            </a:r>
            <a:r>
              <a:rPr lang="en-US" altLang="ja-JP" dirty="0"/>
              <a:t>He(stopped-K</a:t>
            </a:r>
            <a:r>
              <a:rPr lang="en-US" altLang="ja-JP" baseline="30000" dirty="0"/>
              <a:t>-</a:t>
            </a:r>
            <a:r>
              <a:rPr lang="en-US" altLang="ja-JP" dirty="0"/>
              <a:t>,p/n)X</a:t>
            </a:r>
          </a:p>
          <a:p>
            <a:pPr>
              <a:buFont typeface="Wingdings" panose="05000000000000000000" pitchFamily="2" charset="2"/>
              <a:buChar char="u"/>
            </a:pPr>
            <a:r>
              <a:rPr kumimoji="1" lang="en-US" altLang="ja-JP" b="1" dirty="0"/>
              <a:t>FINUDA@DA</a:t>
            </a:r>
            <a:r>
              <a:rPr kumimoji="1" lang="en-US" altLang="ja-JP" b="1" dirty="0">
                <a:latin typeface="Symbol" panose="05050102010706020507" pitchFamily="18" charset="2"/>
              </a:rPr>
              <a:t>F</a:t>
            </a:r>
            <a:r>
              <a:rPr kumimoji="1" lang="en-US" altLang="ja-JP" b="1" dirty="0"/>
              <a:t>NE</a:t>
            </a:r>
          </a:p>
          <a:p>
            <a:pPr lvl="1"/>
            <a:r>
              <a:rPr kumimoji="1" lang="en-US" altLang="ja-JP" dirty="0"/>
              <a:t>Li/C(</a:t>
            </a:r>
            <a:r>
              <a:rPr lang="en-US" altLang="ja-JP" dirty="0"/>
              <a:t>stopped-K</a:t>
            </a:r>
            <a:r>
              <a:rPr lang="en-US" altLang="ja-JP" baseline="30000" dirty="0"/>
              <a:t>-</a:t>
            </a:r>
            <a:r>
              <a:rPr lang="en-US" altLang="ja-JP" dirty="0"/>
              <a:t>,</a:t>
            </a:r>
            <a:r>
              <a:rPr lang="en-US" altLang="ja-JP" dirty="0" err="1">
                <a:latin typeface="Symbol" panose="05050102010706020507" pitchFamily="18" charset="2"/>
              </a:rPr>
              <a:t>L</a:t>
            </a:r>
            <a:r>
              <a:rPr lang="en-US" altLang="ja-JP" dirty="0" err="1"/>
              <a:t>d</a:t>
            </a:r>
            <a:r>
              <a:rPr lang="en-US" altLang="ja-JP" dirty="0"/>
              <a:t>)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ja-JP" b="1" dirty="0"/>
              <a:t>FOPI@GSI</a:t>
            </a:r>
          </a:p>
          <a:p>
            <a:pPr lvl="1"/>
            <a:r>
              <a:rPr kumimoji="1" lang="en-US" altLang="ja-JP" dirty="0" err="1">
                <a:latin typeface="Symbol" panose="05050102010706020507" pitchFamily="18" charset="2"/>
              </a:rPr>
              <a:t>L</a:t>
            </a:r>
            <a:r>
              <a:rPr kumimoji="1" lang="en-US" altLang="ja-JP" dirty="0" err="1"/>
              <a:t>d</a:t>
            </a:r>
            <a:r>
              <a:rPr kumimoji="1" lang="en-US" altLang="ja-JP" dirty="0"/>
              <a:t> in </a:t>
            </a:r>
            <a:r>
              <a:rPr kumimoji="1" lang="en-US" altLang="ja-JP" dirty="0" err="1"/>
              <a:t>Ni+Ni</a:t>
            </a:r>
            <a:endParaRPr kumimoji="1" lang="en-US" altLang="ja-JP" dirty="0">
              <a:sym typeface="Wingdings" panose="05000000000000000000" pitchFamily="2" charset="2"/>
            </a:endParaRPr>
          </a:p>
          <a:p>
            <a:pPr lvl="1"/>
            <a:endParaRPr lang="en-US" altLang="ja-JP" dirty="0">
              <a:sym typeface="Wingdings" panose="05000000000000000000" pitchFamily="2" charset="2"/>
            </a:endParaRPr>
          </a:p>
          <a:p>
            <a:r>
              <a:rPr kumimoji="1" lang="en-US" altLang="ja-JP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Exclusive measurement using a simple reaction (in-flight &amp; light nuclei) is crucial</a:t>
            </a:r>
            <a:endParaRPr kumimoji="1" lang="ja-JP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A416A96-87B2-4E73-82B8-5049B7F9F446}"/>
              </a:ext>
            </a:extLst>
          </p:cNvPr>
          <p:cNvSpPr txBox="1"/>
          <p:nvPr/>
        </p:nvSpPr>
        <p:spPr>
          <a:xfrm>
            <a:off x="2962138" y="2208737"/>
            <a:ext cx="2141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  <a:sym typeface="Wingdings" panose="05000000000000000000" pitchFamily="2" charset="2"/>
              </a:rPr>
              <a:t> </a:t>
            </a:r>
            <a:r>
              <a:rPr kumimoji="1" lang="en-US" altLang="ja-JP" sz="2400" b="1" dirty="0">
                <a:solidFill>
                  <a:srgbClr val="FF0000"/>
                </a:solidFill>
              </a:rPr>
              <a:t>NULL results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DAE4189-ADC8-4859-A99F-263E52C464A9}"/>
              </a:ext>
            </a:extLst>
          </p:cNvPr>
          <p:cNvSpPr txBox="1"/>
          <p:nvPr/>
        </p:nvSpPr>
        <p:spPr>
          <a:xfrm>
            <a:off x="2995776" y="3083054"/>
            <a:ext cx="1923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>
                <a:solidFill>
                  <a:srgbClr val="0070C0"/>
                </a:solidFill>
                <a:sym typeface="Wingdings" panose="05000000000000000000" pitchFamily="2" charset="2"/>
              </a:rPr>
              <a:t> </a:t>
            </a:r>
            <a:r>
              <a:rPr kumimoji="1" lang="en-US" altLang="ja-JP" sz="2400" b="1" dirty="0">
                <a:solidFill>
                  <a:srgbClr val="0070C0"/>
                </a:solidFill>
              </a:rPr>
              <a:t>Observed?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9F1DFC3-BB69-4502-97DB-08B3714D9EFF}"/>
              </a:ext>
            </a:extLst>
          </p:cNvPr>
          <p:cNvSpPr txBox="1"/>
          <p:nvPr/>
        </p:nvSpPr>
        <p:spPr>
          <a:xfrm>
            <a:off x="2992159" y="3873935"/>
            <a:ext cx="1923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>
                <a:solidFill>
                  <a:srgbClr val="0070C0"/>
                </a:solidFill>
                <a:sym typeface="Wingdings" panose="05000000000000000000" pitchFamily="2" charset="2"/>
              </a:rPr>
              <a:t> </a:t>
            </a:r>
            <a:r>
              <a:rPr kumimoji="1" lang="en-US" altLang="ja-JP" sz="2400" b="1" dirty="0">
                <a:solidFill>
                  <a:srgbClr val="0070C0"/>
                </a:solidFill>
              </a:rPr>
              <a:t>Observed?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8F733C2-8C3C-4670-AF4A-D4406F0D2A5E}"/>
              </a:ext>
            </a:extLst>
          </p:cNvPr>
          <p:cNvSpPr txBox="1"/>
          <p:nvPr/>
        </p:nvSpPr>
        <p:spPr>
          <a:xfrm>
            <a:off x="5745042" y="979755"/>
            <a:ext cx="2909707" cy="461665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2400" b="1" baseline="30000" dirty="0">
                <a:solidFill>
                  <a:srgbClr val="FF0000"/>
                </a:solidFill>
              </a:rPr>
              <a:t>4</a:t>
            </a:r>
            <a:r>
              <a:rPr lang="en-US" altLang="ja-JP" sz="2400" b="1" dirty="0">
                <a:solidFill>
                  <a:srgbClr val="FF0000"/>
                </a:solidFill>
              </a:rPr>
              <a:t>He(stopped-K</a:t>
            </a:r>
            <a:r>
              <a:rPr lang="en-US" altLang="ja-JP" sz="2400" b="1" baseline="30000" dirty="0">
                <a:solidFill>
                  <a:srgbClr val="FF0000"/>
                </a:solidFill>
              </a:rPr>
              <a:t>-</a:t>
            </a:r>
            <a:r>
              <a:rPr lang="en-US" altLang="ja-JP" sz="2400" b="1" dirty="0">
                <a:solidFill>
                  <a:srgbClr val="FF0000"/>
                </a:solidFill>
              </a:rPr>
              <a:t>,p/n)X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DF02339-DB33-464D-8F0A-7C0A8864B500}"/>
              </a:ext>
            </a:extLst>
          </p:cNvPr>
          <p:cNvSpPr/>
          <p:nvPr/>
        </p:nvSpPr>
        <p:spPr>
          <a:xfrm>
            <a:off x="5657061" y="1466282"/>
            <a:ext cx="3121367" cy="338554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>
            <a:spAutoFit/>
          </a:bodyPr>
          <a:lstStyle/>
          <a:p>
            <a:r>
              <a:rPr lang="ja-JP" altLang="en-US" sz="1600" i="1" dirty="0"/>
              <a:t>PLB6</a:t>
            </a:r>
            <a:r>
              <a:rPr lang="en-US" altLang="ja-JP" sz="1600" i="1" dirty="0"/>
              <a:t>59(2008)107, </a:t>
            </a:r>
            <a:r>
              <a:rPr lang="ja-JP" altLang="en-US" sz="1600" i="1" dirty="0"/>
              <a:t>PLB688</a:t>
            </a:r>
            <a:r>
              <a:rPr lang="en-US" altLang="ja-JP" sz="1600" i="1" dirty="0"/>
              <a:t>(2010)</a:t>
            </a:r>
            <a:r>
              <a:rPr lang="ja-JP" altLang="en-US" sz="1600" i="1" dirty="0"/>
              <a:t>43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D2AE1D28-36BB-4FAC-ACAD-26B36D42DD3F}"/>
              </a:ext>
            </a:extLst>
          </p:cNvPr>
          <p:cNvSpPr/>
          <p:nvPr/>
        </p:nvSpPr>
        <p:spPr>
          <a:xfrm>
            <a:off x="5788737" y="2873035"/>
            <a:ext cx="2701317" cy="461665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>
            <a:spAutoFit/>
          </a:bodyPr>
          <a:lstStyle/>
          <a:p>
            <a:pPr marL="0" lvl="1"/>
            <a:r>
              <a:rPr lang="en-US" altLang="ja-JP" sz="2400" b="1" dirty="0">
                <a:solidFill>
                  <a:srgbClr val="0070C0"/>
                </a:solidFill>
              </a:rPr>
              <a:t>Li/C(stopped-K</a:t>
            </a:r>
            <a:r>
              <a:rPr lang="en-US" altLang="ja-JP" sz="2400" b="1" baseline="30000" dirty="0">
                <a:solidFill>
                  <a:srgbClr val="0070C0"/>
                </a:solidFill>
              </a:rPr>
              <a:t>-</a:t>
            </a:r>
            <a:r>
              <a:rPr lang="en-US" altLang="ja-JP" sz="2400" b="1" dirty="0">
                <a:solidFill>
                  <a:srgbClr val="0070C0"/>
                </a:solidFill>
              </a:rPr>
              <a:t>,</a:t>
            </a:r>
            <a:r>
              <a:rPr lang="en-US" altLang="ja-JP" sz="2400" b="1" dirty="0" err="1">
                <a:solidFill>
                  <a:srgbClr val="0070C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400" b="1" dirty="0" err="1">
                <a:solidFill>
                  <a:srgbClr val="0070C0"/>
                </a:solidFill>
              </a:rPr>
              <a:t>d</a:t>
            </a:r>
            <a:r>
              <a:rPr lang="en-US" altLang="ja-JP" sz="2400" b="1" dirty="0">
                <a:solidFill>
                  <a:srgbClr val="0070C0"/>
                </a:solidFill>
              </a:rPr>
              <a:t>)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7780054B-5D2E-4E08-A33B-2544A229F7BC}"/>
              </a:ext>
            </a:extLst>
          </p:cNvPr>
          <p:cNvSpPr/>
          <p:nvPr/>
        </p:nvSpPr>
        <p:spPr>
          <a:xfrm>
            <a:off x="7408195" y="4421409"/>
            <a:ext cx="15520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600" i="1" dirty="0"/>
              <a:t>PLB654</a:t>
            </a:r>
            <a:r>
              <a:rPr lang="en-US" altLang="ja-JP" sz="1600" i="1" dirty="0"/>
              <a:t>(2007)</a:t>
            </a:r>
            <a:r>
              <a:rPr lang="ja-JP" altLang="en-US" sz="1600" i="1" dirty="0"/>
              <a:t>80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697FAE20-4BAA-44B7-BE66-A74F2A7630B8}"/>
              </a:ext>
            </a:extLst>
          </p:cNvPr>
          <p:cNvSpPr/>
          <p:nvPr/>
        </p:nvSpPr>
        <p:spPr>
          <a:xfrm>
            <a:off x="5411931" y="5258909"/>
            <a:ext cx="1648208" cy="461665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>
            <a:spAutoFit/>
          </a:bodyPr>
          <a:lstStyle/>
          <a:p>
            <a:pPr marL="0" lvl="1"/>
            <a:r>
              <a:rPr lang="en-US" altLang="ja-JP" sz="2400" b="1" dirty="0" err="1">
                <a:solidFill>
                  <a:srgbClr val="0070C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400" b="1" dirty="0" err="1">
                <a:solidFill>
                  <a:srgbClr val="0070C0"/>
                </a:solidFill>
              </a:rPr>
              <a:t>d</a:t>
            </a:r>
            <a:r>
              <a:rPr lang="en-US" altLang="ja-JP" sz="2400" b="1" dirty="0">
                <a:solidFill>
                  <a:srgbClr val="0070C0"/>
                </a:solidFill>
              </a:rPr>
              <a:t> in </a:t>
            </a:r>
            <a:r>
              <a:rPr lang="en-US" altLang="ja-JP" sz="2400" b="1" dirty="0" err="1">
                <a:solidFill>
                  <a:srgbClr val="0070C0"/>
                </a:solidFill>
              </a:rPr>
              <a:t>Ni+Ni</a:t>
            </a:r>
            <a:endParaRPr lang="en-US" altLang="ja-JP" sz="2400" b="1" dirty="0">
              <a:solidFill>
                <a:srgbClr val="0070C0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E3409DB-558E-4BA3-934C-F544BB6D3ED9}"/>
              </a:ext>
            </a:extLst>
          </p:cNvPr>
          <p:cNvSpPr txBox="1"/>
          <p:nvPr/>
        </p:nvSpPr>
        <p:spPr>
          <a:xfrm>
            <a:off x="4893880" y="5657926"/>
            <a:ext cx="2306016" cy="338554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1600" i="1" dirty="0"/>
              <a:t>EXA05 Conference (2005)</a:t>
            </a:r>
            <a:endParaRPr kumimoji="1" lang="ja-JP" altLang="en-US" sz="1600" i="1" dirty="0"/>
          </a:p>
        </p:txBody>
      </p: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3AC4A27F-0C78-47EE-BD91-1BBDBD2F6717}"/>
              </a:ext>
            </a:extLst>
          </p:cNvPr>
          <p:cNvCxnSpPr/>
          <p:nvPr/>
        </p:nvCxnSpPr>
        <p:spPr>
          <a:xfrm flipV="1">
            <a:off x="7022373" y="4490143"/>
            <a:ext cx="0" cy="321971"/>
          </a:xfrm>
          <a:prstGeom prst="straightConnector1">
            <a:avLst/>
          </a:prstGeom>
          <a:ln w="63500"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EFF7E79F-F4DE-4BD8-A595-AD19C2625D99}"/>
              </a:ext>
            </a:extLst>
          </p:cNvPr>
          <p:cNvCxnSpPr/>
          <p:nvPr/>
        </p:nvCxnSpPr>
        <p:spPr>
          <a:xfrm flipV="1">
            <a:off x="7440758" y="6020583"/>
            <a:ext cx="0" cy="321971"/>
          </a:xfrm>
          <a:prstGeom prst="straightConnector1">
            <a:avLst/>
          </a:prstGeom>
          <a:ln w="63500"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0B15556-325B-4EE6-A7F3-F9F54A337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1270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kumimoji="1" lang="en-US" altLang="ja-JP" b="1" dirty="0"/>
                  <a:t>Expected Yield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𝑵𝑵𝑵</m:t>
                    </m:r>
                  </m:oMath>
                </a14:m>
                <a:endParaRPr kumimoji="1" lang="ja-JP" altLang="en-US" b="1" dirty="0"/>
              </a:p>
            </p:txBody>
          </p:sp>
        </mc:Choice>
        <mc:Fallback xmlns="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コンテンツ プレースホルダー 6">
            <a:extLst>
              <a:ext uri="{FF2B5EF4-FFF2-40B4-BE49-F238E27FC236}">
                <a16:creationId xmlns:a16="http://schemas.microsoft.com/office/drawing/2014/main" id="{3E00FD82-6408-4F02-8548-47540F2DD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544059"/>
            <a:ext cx="5590903" cy="2289197"/>
          </a:xfrm>
        </p:spPr>
        <p:txBody>
          <a:bodyPr>
            <a:normAutofit/>
          </a:bodyPr>
          <a:lstStyle/>
          <a:p>
            <a:r>
              <a:rPr lang="en-US" altLang="ja-JP" dirty="0" err="1"/>
              <a:t>N</a:t>
            </a:r>
            <a:r>
              <a:rPr lang="en-US" altLang="ja-JP" baseline="-25000" dirty="0" err="1"/>
              <a:t>beam</a:t>
            </a:r>
            <a:r>
              <a:rPr lang="en-US" altLang="ja-JP" dirty="0"/>
              <a:t> = </a:t>
            </a:r>
            <a:r>
              <a:rPr lang="en-US" altLang="ja-JP" b="1" dirty="0"/>
              <a:t>100 G</a:t>
            </a:r>
            <a:r>
              <a:rPr lang="en-US" altLang="ja-JP" dirty="0"/>
              <a:t> K- on target</a:t>
            </a:r>
          </a:p>
          <a:p>
            <a:pPr lvl="1"/>
            <a:r>
              <a:rPr lang="en-US" altLang="ja-JP" dirty="0"/>
              <a:t>under the MR beam power of </a:t>
            </a:r>
            <a:r>
              <a:rPr lang="en-US" altLang="ja-JP" b="1" dirty="0"/>
              <a:t>90 kW </a:t>
            </a:r>
            <a:r>
              <a:rPr lang="en-US" altLang="ja-JP" dirty="0"/>
              <a:t>with </a:t>
            </a:r>
            <a:r>
              <a:rPr lang="en-US" altLang="ja-JP" b="1" dirty="0"/>
              <a:t>5.2 s</a:t>
            </a:r>
            <a:r>
              <a:rPr lang="en-US" altLang="ja-JP" dirty="0"/>
              <a:t> repetition cycle.</a:t>
            </a:r>
          </a:p>
          <a:p>
            <a:pPr lvl="2"/>
            <a:r>
              <a:rPr lang="en-US" altLang="ja-JP" dirty="0"/>
              <a:t>3.2 x 10</a:t>
            </a:r>
            <a:r>
              <a:rPr lang="en-US" altLang="ja-JP" baseline="30000" dirty="0"/>
              <a:t>5</a:t>
            </a:r>
            <a:r>
              <a:rPr lang="en-US" altLang="ja-JP" dirty="0"/>
              <a:t> K- on target / spill @ 1.0 GeV/c</a:t>
            </a:r>
          </a:p>
          <a:p>
            <a:pPr lvl="1"/>
            <a:r>
              <a:rPr lang="en-US" altLang="ja-JP" b="1" dirty="0"/>
              <a:t>3 weeks</a:t>
            </a:r>
            <a:r>
              <a:rPr lang="en-US" altLang="ja-JP" dirty="0"/>
              <a:t> data taking (90% up-time)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A380F33-1763-4089-8F03-7B6935040C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665" y="1144755"/>
            <a:ext cx="8558055" cy="9995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コンテンツ プレースホルダー 6">
            <a:extLst>
              <a:ext uri="{FF2B5EF4-FFF2-40B4-BE49-F238E27FC236}">
                <a16:creationId xmlns:a16="http://schemas.microsoft.com/office/drawing/2014/main" id="{37D660D9-B308-4991-8FC5-2028FAB4783B}"/>
              </a:ext>
            </a:extLst>
          </p:cNvPr>
          <p:cNvSpPr txBox="1">
            <a:spLocks/>
          </p:cNvSpPr>
          <p:nvPr/>
        </p:nvSpPr>
        <p:spPr>
          <a:xfrm>
            <a:off x="0" y="4789496"/>
            <a:ext cx="5071455" cy="1847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N(</a:t>
            </a:r>
            <a:r>
              <a:rPr kumimoji="1" lang="en-US" altLang="ja-JP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K</a:t>
            </a:r>
            <a:r>
              <a:rPr kumimoji="1" lang="en-US" altLang="ja-JP" sz="28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-</a:t>
            </a:r>
            <a:r>
              <a:rPr kumimoji="1" lang="en-US" altLang="ja-JP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ppn</a:t>
            </a:r>
            <a:r>
              <a:rPr kumimoji="1" lang="en-US" altLang="ja-JP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  <a:sym typeface="Wingdings" panose="05000000000000000000" pitchFamily="2" charset="2"/>
              </a:rPr>
              <a:t></a:t>
            </a:r>
            <a:r>
              <a:rPr kumimoji="1" lang="en-US" altLang="ja-JP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メイリオ" panose="020B0604030504040204" pitchFamily="50" charset="-128"/>
                <a:cs typeface="+mn-cs"/>
                <a:sym typeface="Wingdings" panose="05000000000000000000" pitchFamily="2" charset="2"/>
              </a:rPr>
              <a:t>L</a:t>
            </a:r>
            <a:r>
              <a:rPr kumimoji="1" lang="en-US" altLang="ja-JP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  <a:sym typeface="Wingdings" panose="05000000000000000000" pitchFamily="2" charset="2"/>
              </a:rPr>
              <a:t>d</a:t>
            </a: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  <a:sym typeface="Wingdings" panose="05000000000000000000" pitchFamily="2" charset="2"/>
              </a:rPr>
              <a:t>)   ~ 2 x 10</a:t>
            </a:r>
            <a:r>
              <a:rPr kumimoji="1" lang="en-US" altLang="ja-JP" sz="28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  <a:sym typeface="Wingdings" panose="05000000000000000000" pitchFamily="2" charset="2"/>
              </a:rPr>
              <a:t>4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N(</a:t>
            </a:r>
            <a:r>
              <a:rPr kumimoji="1" lang="en-US" altLang="ja-JP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K</a:t>
            </a:r>
            <a:r>
              <a:rPr kumimoji="1" lang="en-US" altLang="ja-JP" sz="28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-</a:t>
            </a:r>
            <a:r>
              <a:rPr kumimoji="1" lang="en-US" altLang="ja-JP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ppn</a:t>
            </a:r>
            <a:r>
              <a:rPr kumimoji="1" lang="en-US" altLang="ja-JP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  <a:sym typeface="Wingdings" panose="05000000000000000000" pitchFamily="2" charset="2"/>
              </a:rPr>
              <a:t></a:t>
            </a:r>
            <a:r>
              <a:rPr kumimoji="1" lang="en-US" altLang="ja-JP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メイリオ" panose="020B0604030504040204" pitchFamily="50" charset="-128"/>
                <a:cs typeface="+mn-cs"/>
                <a:sym typeface="Wingdings" panose="05000000000000000000" pitchFamily="2" charset="2"/>
              </a:rPr>
              <a:t>L</a:t>
            </a:r>
            <a:r>
              <a:rPr kumimoji="1" lang="en-US" altLang="ja-JP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  <a:sym typeface="Wingdings" panose="05000000000000000000" pitchFamily="2" charset="2"/>
              </a:rPr>
              <a:t>pn</a:t>
            </a: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  <a:sym typeface="Wingdings" panose="05000000000000000000" pitchFamily="2" charset="2"/>
              </a:rPr>
              <a:t>) ~ 3 x 10</a:t>
            </a:r>
            <a:r>
              <a:rPr kumimoji="1" lang="en-US" altLang="ja-JP" sz="28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  <a:sym typeface="Wingdings" panose="05000000000000000000" pitchFamily="2" charset="2"/>
              </a:rPr>
              <a:t>3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c.f. 1.7 x 10</a:t>
            </a:r>
            <a:r>
              <a:rPr kumimoji="1" lang="en-US" altLang="ja-JP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3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 “K</a:t>
            </a:r>
            <a:r>
              <a:rPr kumimoji="1" lang="en-US" altLang="ja-JP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-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pp”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  <a:sym typeface="Wingdings" panose="05000000000000000000" pitchFamily="2" charset="2"/>
              </a:rPr>
              <a:t></a:t>
            </a:r>
            <a:r>
              <a:rPr kumimoji="1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メイリオ" panose="020B0604030504040204" pitchFamily="50" charset="-128"/>
                <a:cs typeface="+mn-cs"/>
                <a:sym typeface="Wingdings" panose="05000000000000000000" pitchFamily="2" charset="2"/>
              </a:rPr>
              <a:t>L</a:t>
            </a:r>
            <a:r>
              <a:rPr kumimoji="1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  <a:sym typeface="Wingdings" panose="05000000000000000000" pitchFamily="2" charset="2"/>
              </a:rPr>
              <a:t>p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  <a:sym typeface="Wingdings" panose="05000000000000000000" pitchFamily="2" charset="2"/>
              </a:rPr>
              <a:t> accumulated in E15-2</a:t>
            </a:r>
            <a:r>
              <a:rPr kumimoji="1" lang="en-US" altLang="ja-JP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  <a:sym typeface="Wingdings" panose="05000000000000000000" pitchFamily="2" charset="2"/>
              </a:rPr>
              <a:t>nd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  <a:sym typeface="Wingdings" panose="05000000000000000000" pitchFamily="2" charset="2"/>
              </a:rPr>
              <a:t> (40 G K</a:t>
            </a:r>
            <a:r>
              <a:rPr kumimoji="1" lang="en-US" altLang="ja-JP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  <a:sym typeface="Wingdings" panose="05000000000000000000" pitchFamily="2" charset="2"/>
              </a:rPr>
              <a:t>-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  <a:sym typeface="Wingdings" panose="05000000000000000000" pitchFamily="2" charset="2"/>
              </a:rPr>
              <a:t>)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n-cs"/>
            </a:endParaRPr>
          </a:p>
        </p:txBody>
      </p:sp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556D7596-F02B-4747-877A-F111A0CC8A0C}"/>
              </a:ext>
            </a:extLst>
          </p:cNvPr>
          <p:cNvGraphicFramePr>
            <a:graphicFrameLocks noGrp="1"/>
          </p:cNvGraphicFramePr>
          <p:nvPr/>
        </p:nvGraphicFramePr>
        <p:xfrm>
          <a:off x="5830354" y="2812479"/>
          <a:ext cx="3181910" cy="370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90955">
                  <a:extLst>
                    <a:ext uri="{9D8B030D-6E8A-4147-A177-3AD203B41FA5}">
                      <a16:colId xmlns:a16="http://schemas.microsoft.com/office/drawing/2014/main" val="2407114789"/>
                    </a:ext>
                  </a:extLst>
                </a:gridCol>
                <a:gridCol w="1590955">
                  <a:extLst>
                    <a:ext uri="{9D8B030D-6E8A-4147-A177-3AD203B41FA5}">
                      <a16:colId xmlns:a16="http://schemas.microsoft.com/office/drawing/2014/main" val="165702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b="1" dirty="0" err="1">
                          <a:latin typeface="Symbol" panose="05050102010706020507" pitchFamily="18" charset="2"/>
                        </a:rPr>
                        <a:t>L</a:t>
                      </a:r>
                      <a:r>
                        <a:rPr kumimoji="1" lang="en-US" altLang="ja-JP" b="1" dirty="0" err="1"/>
                        <a:t>d</a:t>
                      </a:r>
                      <a:r>
                        <a:rPr kumimoji="1" lang="en-US" altLang="ja-JP" b="1" dirty="0"/>
                        <a:t> / </a:t>
                      </a:r>
                      <a:r>
                        <a:rPr kumimoji="1" lang="en-US" altLang="ja-JP" b="1" dirty="0" err="1">
                          <a:latin typeface="Symbol" panose="05050102010706020507" pitchFamily="18" charset="2"/>
                        </a:rPr>
                        <a:t>L</a:t>
                      </a:r>
                      <a:r>
                        <a:rPr kumimoji="1" lang="en-US" altLang="ja-JP" b="1" dirty="0" err="1"/>
                        <a:t>pn</a:t>
                      </a:r>
                      <a:endParaRPr kumimoji="1" lang="ja-JP" alt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618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b="1" dirty="0">
                          <a:latin typeface="Symbol" panose="05050102010706020507" pitchFamily="18" charset="2"/>
                        </a:rPr>
                        <a:t>s</a:t>
                      </a:r>
                      <a:r>
                        <a:rPr kumimoji="1" lang="en-US" altLang="ja-JP" b="1" dirty="0"/>
                        <a:t>(K</a:t>
                      </a:r>
                      <a:r>
                        <a:rPr kumimoji="1" lang="en-US" altLang="ja-JP" b="1" baseline="30000" dirty="0"/>
                        <a:t>-</a:t>
                      </a:r>
                      <a:r>
                        <a:rPr kumimoji="1" lang="en-US" altLang="ja-JP" b="1" dirty="0" err="1"/>
                        <a:t>ppn</a:t>
                      </a:r>
                      <a:r>
                        <a:rPr kumimoji="1" lang="en-US" altLang="ja-JP" b="1" dirty="0"/>
                        <a:t>)*Br</a:t>
                      </a:r>
                      <a:endParaRPr kumimoji="1" lang="ja-JP" altLang="en-US" b="1" dirty="0">
                        <a:latin typeface="Symbol" panose="05050102010706020507" pitchFamily="18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10 </a:t>
                      </a:r>
                      <a:r>
                        <a:rPr kumimoji="1" lang="en-US" altLang="ja-JP" dirty="0">
                          <a:latin typeface="Symbol" panose="05050102010706020507" pitchFamily="18" charset="2"/>
                        </a:rPr>
                        <a:t>m</a:t>
                      </a:r>
                      <a:r>
                        <a:rPr kumimoji="1" lang="en-US" altLang="ja-JP" dirty="0"/>
                        <a:t>b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376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b="1" dirty="0">
                          <a:solidFill>
                            <a:srgbClr val="0070C0"/>
                          </a:solidFill>
                        </a:rPr>
                        <a:t>N(K</a:t>
                      </a:r>
                      <a:r>
                        <a:rPr kumimoji="1" lang="en-US" altLang="ja-JP" b="1" baseline="30000" dirty="0">
                          <a:solidFill>
                            <a:srgbClr val="0070C0"/>
                          </a:solidFill>
                        </a:rPr>
                        <a:t>-</a:t>
                      </a:r>
                      <a:r>
                        <a:rPr kumimoji="1" lang="en-US" altLang="ja-JP" b="1" dirty="0">
                          <a:solidFill>
                            <a:srgbClr val="0070C0"/>
                          </a:solidFill>
                        </a:rPr>
                        <a:t> on target)</a:t>
                      </a:r>
                      <a:endParaRPr kumimoji="1" lang="ja-JP" altLang="en-US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solidFill>
                            <a:srgbClr val="0070C0"/>
                          </a:solidFill>
                        </a:rPr>
                        <a:t>100 G</a:t>
                      </a:r>
                      <a:endParaRPr kumimoji="1" lang="ja-JP" altLang="en-U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71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b="1" dirty="0"/>
                        <a:t>N(target)</a:t>
                      </a:r>
                      <a:endParaRPr kumimoji="1" lang="ja-JP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2.65 x 10</a:t>
                      </a:r>
                      <a:r>
                        <a:rPr kumimoji="1" lang="en-US" altLang="ja-JP" baseline="30000" dirty="0"/>
                        <a:t>23</a:t>
                      </a:r>
                      <a:endParaRPr kumimoji="1" lang="ja-JP" altLang="en-US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550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b="1" dirty="0">
                          <a:solidFill>
                            <a:srgbClr val="0070C0"/>
                          </a:solidFill>
                          <a:latin typeface="Symbol" panose="05050102010706020507" pitchFamily="18" charset="2"/>
                        </a:rPr>
                        <a:t>e</a:t>
                      </a:r>
                      <a:r>
                        <a:rPr kumimoji="1" lang="en-US" altLang="ja-JP" b="1" dirty="0">
                          <a:solidFill>
                            <a:srgbClr val="0070C0"/>
                          </a:solidFill>
                        </a:rPr>
                        <a:t>(DAQ)</a:t>
                      </a:r>
                      <a:endParaRPr kumimoji="1" lang="ja-JP" altLang="en-US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solidFill>
                            <a:srgbClr val="0070C0"/>
                          </a:solidFill>
                        </a:rPr>
                        <a:t>0.9</a:t>
                      </a:r>
                      <a:endParaRPr kumimoji="1" lang="ja-JP" altLang="en-U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37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b="1" dirty="0">
                          <a:latin typeface="Symbol" panose="05050102010706020507" pitchFamily="18" charset="2"/>
                        </a:rPr>
                        <a:t>e</a:t>
                      </a:r>
                      <a:r>
                        <a:rPr kumimoji="1" lang="en-US" altLang="ja-JP" b="1" dirty="0"/>
                        <a:t>(trigger)</a:t>
                      </a:r>
                      <a:endParaRPr kumimoji="1" lang="ja-JP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0.93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425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b="1" dirty="0">
                          <a:latin typeface="Symbol" panose="05050102010706020507" pitchFamily="18" charset="2"/>
                        </a:rPr>
                        <a:t>e</a:t>
                      </a:r>
                      <a:r>
                        <a:rPr kumimoji="1" lang="en-US" altLang="ja-JP" b="1" dirty="0"/>
                        <a:t>(beam)</a:t>
                      </a:r>
                      <a:endParaRPr kumimoji="1" lang="ja-JP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0.55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283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b="1" dirty="0">
                          <a:solidFill>
                            <a:srgbClr val="0070C0"/>
                          </a:solidFill>
                          <a:latin typeface="Symbol" panose="05050102010706020507" pitchFamily="18" charset="2"/>
                        </a:rPr>
                        <a:t>W</a:t>
                      </a:r>
                      <a:r>
                        <a:rPr kumimoji="1" lang="en-US" altLang="ja-JP" b="1" dirty="0">
                          <a:solidFill>
                            <a:srgbClr val="0070C0"/>
                          </a:solidFill>
                        </a:rPr>
                        <a:t>(CDC)</a:t>
                      </a:r>
                      <a:endParaRPr kumimoji="1" lang="ja-JP" altLang="en-US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solidFill>
                            <a:srgbClr val="0070C0"/>
                          </a:solidFill>
                        </a:rPr>
                        <a:t>0.27 / 0.077</a:t>
                      </a:r>
                      <a:endParaRPr kumimoji="1" lang="ja-JP" altLang="en-U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342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b="1" dirty="0">
                          <a:latin typeface="Symbol" panose="05050102010706020507" pitchFamily="18" charset="2"/>
                        </a:rPr>
                        <a:t>e</a:t>
                      </a:r>
                      <a:r>
                        <a:rPr kumimoji="1" lang="en-US" altLang="ja-JP" b="1" dirty="0"/>
                        <a:t>(CDC)</a:t>
                      </a:r>
                      <a:endParaRPr kumimoji="1" lang="ja-JP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0.6 / 0.3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758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b="1" dirty="0"/>
                        <a:t>N(K</a:t>
                      </a:r>
                      <a:r>
                        <a:rPr kumimoji="1" lang="en-US" altLang="ja-JP" b="1" baseline="30000" dirty="0"/>
                        <a:t>-</a:t>
                      </a:r>
                      <a:r>
                        <a:rPr kumimoji="1" lang="en-US" altLang="ja-JP" b="1" dirty="0" err="1"/>
                        <a:t>ppn</a:t>
                      </a:r>
                      <a:r>
                        <a:rPr kumimoji="1" lang="en-US" altLang="ja-JP" b="1" dirty="0"/>
                        <a:t>)</a:t>
                      </a:r>
                      <a:endParaRPr kumimoji="1" lang="ja-JP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19 k / 2.8 k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98931"/>
                  </a:ext>
                </a:extLst>
              </a:tr>
            </a:tbl>
          </a:graphicData>
        </a:graphic>
      </p:graphicFrame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1DEC339-ADDA-4B81-957D-38FC25A300EC}"/>
              </a:ext>
            </a:extLst>
          </p:cNvPr>
          <p:cNvSpPr txBox="1"/>
          <p:nvPr/>
        </p:nvSpPr>
        <p:spPr>
          <a:xfrm>
            <a:off x="4018089" y="3269051"/>
            <a:ext cx="17935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around 2024</a:t>
            </a:r>
            <a:endParaRPr kumimoji="1" lang="ja-JP" altLang="en-US" sz="2400" b="1" i="0" u="none" strike="noStrike" kern="1200" cap="none" spc="0" normalizeH="0" baseline="0" noProof="0" dirty="0">
              <a:ln w="6600">
                <a:solidFill>
                  <a:srgbClr val="ED7D31"/>
                </a:solidFill>
                <a:prstDash val="solid"/>
              </a:ln>
              <a:solidFill>
                <a:srgbClr val="FFFFFF">
                  <a:alpha val="20000"/>
                </a:srgbClr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Calibri" panose="020F0502020204030204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63FA859-8E0F-4609-8086-FDCEC5D39805}"/>
              </a:ext>
            </a:extLst>
          </p:cNvPr>
          <p:cNvSpPr txBox="1"/>
          <p:nvPr/>
        </p:nvSpPr>
        <p:spPr>
          <a:xfrm>
            <a:off x="7089817" y="6506354"/>
            <a:ext cx="19570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t>* improved from E15</a:t>
            </a:r>
            <a:endParaRPr kumimoji="1" lang="ja-JP" altLang="en-US" sz="16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852D7F5-7A8E-40BB-9D32-5DA9F9843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12FD73-3B79-4649-AE7F-26B9A55D462C}" type="slidenum">
              <a:rPr kumimoji="1" lang="ja-JP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メイリオ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9180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D7E64B96-ABD5-4E78-9199-F684FA833F52}" vid="{E5565156-02B8-43CF-94D3-8DB8C11CF433}"/>
    </a:ext>
  </a:extLst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15378</TotalTime>
  <Words>1960</Words>
  <Application>Microsoft Office PowerPoint</Application>
  <PresentationFormat>画面に合わせる (4:3)</PresentationFormat>
  <Paragraphs>338</Paragraphs>
  <Slides>31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31</vt:i4>
      </vt:variant>
    </vt:vector>
  </HeadingPairs>
  <TitlesOfParts>
    <vt:vector size="43" baseType="lpstr">
      <vt:lpstr>ＭＳ Ｐゴシック</vt:lpstr>
      <vt:lpstr>メイリオ</vt:lpstr>
      <vt:lpstr>Arial</vt:lpstr>
      <vt:lpstr>Calibri</vt:lpstr>
      <vt:lpstr>Cambria Math</vt:lpstr>
      <vt:lpstr>Helvetica</vt:lpstr>
      <vt:lpstr>Segoe UI</vt:lpstr>
      <vt:lpstr>Segoe UI Black</vt:lpstr>
      <vt:lpstr>Symbol</vt:lpstr>
      <vt:lpstr>Wingdings</vt:lpstr>
      <vt:lpstr>Office ​​テーマ</vt:lpstr>
      <vt:lpstr>Office テーマ</vt:lpstr>
      <vt:lpstr>軽いK中間子原子核の系統的測定 Systematic Investigation of  the Light Kaonic Nuclei</vt:lpstr>
      <vt:lpstr>Physics Goal</vt:lpstr>
      <vt:lpstr>Many Questions to be Answered</vt:lpstr>
      <vt:lpstr>K ̅NNN and K ̅NNNN</vt:lpstr>
      <vt:lpstr>K ̅NNN and K ̅NNNN</vt:lpstr>
      <vt:lpstr>New Project @ J-PARC</vt:lpstr>
      <vt:lpstr>Strategy of the New Project</vt:lpstr>
      <vt:lpstr>A First Step: Search for K ̅NNN</vt:lpstr>
      <vt:lpstr>A New Cylindrical Detector System</vt:lpstr>
      <vt:lpstr>A New Cylindrical Detector System</vt:lpstr>
      <vt:lpstr>Improvement of Kaon Intensity</vt:lpstr>
      <vt:lpstr>Expected Yield of K ̅NNN</vt:lpstr>
      <vt:lpstr>Expected Spectra of K-+4He</vt:lpstr>
      <vt:lpstr>Expected Spectra of K-+4He</vt:lpstr>
      <vt:lpstr>Summary</vt:lpstr>
      <vt:lpstr>J-PARC P80 Collaboration</vt:lpstr>
      <vt:lpstr>Thank you for your attention! </vt:lpstr>
      <vt:lpstr>PowerPoint プレゼンテーション</vt:lpstr>
      <vt:lpstr>Many Questions to be Answered</vt:lpstr>
      <vt:lpstr>K- 3He  pSpn @ E15</vt:lpstr>
      <vt:lpstr>pSpn Events</vt:lpstr>
      <vt:lpstr>BG Subtracted IM(π^± Σ^∓) in π^± Σ^∓ pn</vt:lpstr>
      <vt:lpstr>Y^∗ pn Final State</vt:lpstr>
      <vt:lpstr>Λ(1405)pn Final State Selection</vt:lpstr>
      <vt:lpstr>IM(pSp) in L(1405)pn Final State</vt:lpstr>
      <vt:lpstr>Detector acceptances of  Lpn and pSpn</vt:lpstr>
      <vt:lpstr>S*N bound state? Other possibilities?</vt:lpstr>
      <vt:lpstr>S*N bound state? Other possibilities?</vt:lpstr>
      <vt:lpstr>PowerPoint プレゼンテーション</vt:lpstr>
      <vt:lpstr>“K-ppn” Candidates so far</vt:lpstr>
      <vt:lpstr>Expected Yield of K ̅NNN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Kbar-Nuclear Bound State at J-PARC</dc:title>
  <dc:creator>sakuma</dc:creator>
  <cp:lastModifiedBy>sakuma fuminori</cp:lastModifiedBy>
  <cp:revision>963</cp:revision>
  <cp:lastPrinted>2019-05-31T07:47:47Z</cp:lastPrinted>
  <dcterms:created xsi:type="dcterms:W3CDTF">2018-11-19T08:42:23Z</dcterms:created>
  <dcterms:modified xsi:type="dcterms:W3CDTF">2021-03-10T09:31:53Z</dcterms:modified>
</cp:coreProperties>
</file>